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9" r:id="rId4"/>
    <p:sldMasterId id="2147483695" r:id="rId5"/>
  </p:sldMasterIdLst>
  <p:notesMasterIdLst>
    <p:notesMasterId r:id="rId118"/>
  </p:notesMasterIdLst>
  <p:sldIdLst>
    <p:sldId id="256" r:id="rId6"/>
    <p:sldId id="474" r:id="rId7"/>
    <p:sldId id="475" r:id="rId8"/>
    <p:sldId id="476" r:id="rId9"/>
    <p:sldId id="477" r:id="rId10"/>
    <p:sldId id="478" r:id="rId11"/>
    <p:sldId id="577" r:id="rId12"/>
    <p:sldId id="578" r:id="rId13"/>
    <p:sldId id="479" r:id="rId14"/>
    <p:sldId id="480" r:id="rId15"/>
    <p:sldId id="481" r:id="rId16"/>
    <p:sldId id="583" r:id="rId17"/>
    <p:sldId id="581" r:id="rId18"/>
    <p:sldId id="582" r:id="rId19"/>
    <p:sldId id="579" r:id="rId20"/>
    <p:sldId id="584" r:id="rId21"/>
    <p:sldId id="587" r:id="rId22"/>
    <p:sldId id="585" r:id="rId23"/>
    <p:sldId id="588" r:id="rId24"/>
    <p:sldId id="606" r:id="rId25"/>
    <p:sldId id="589" r:id="rId26"/>
    <p:sldId id="590" r:id="rId27"/>
    <p:sldId id="591" r:id="rId28"/>
    <p:sldId id="580" r:id="rId29"/>
    <p:sldId id="482" r:id="rId30"/>
    <p:sldId id="483" r:id="rId31"/>
    <p:sldId id="484" r:id="rId32"/>
    <p:sldId id="592" r:id="rId33"/>
    <p:sldId id="485" r:id="rId34"/>
    <p:sldId id="486" r:id="rId35"/>
    <p:sldId id="487" r:id="rId36"/>
    <p:sldId id="593" r:id="rId37"/>
    <p:sldId id="594" r:id="rId38"/>
    <p:sldId id="595" r:id="rId39"/>
    <p:sldId id="488" r:id="rId40"/>
    <p:sldId id="489" r:id="rId41"/>
    <p:sldId id="490" r:id="rId42"/>
    <p:sldId id="491" r:id="rId43"/>
    <p:sldId id="492" r:id="rId44"/>
    <p:sldId id="493" r:id="rId45"/>
    <p:sldId id="495" r:id="rId46"/>
    <p:sldId id="497" r:id="rId47"/>
    <p:sldId id="496" r:id="rId48"/>
    <p:sldId id="498" r:id="rId49"/>
    <p:sldId id="499" r:id="rId50"/>
    <p:sldId id="500" r:id="rId51"/>
    <p:sldId id="501" r:id="rId52"/>
    <p:sldId id="502" r:id="rId53"/>
    <p:sldId id="503" r:id="rId54"/>
    <p:sldId id="504" r:id="rId55"/>
    <p:sldId id="505" r:id="rId56"/>
    <p:sldId id="506" r:id="rId57"/>
    <p:sldId id="507" r:id="rId58"/>
    <p:sldId id="508" r:id="rId59"/>
    <p:sldId id="509" r:id="rId60"/>
    <p:sldId id="515" r:id="rId61"/>
    <p:sldId id="516" r:id="rId62"/>
    <p:sldId id="517" r:id="rId63"/>
    <p:sldId id="518" r:id="rId64"/>
    <p:sldId id="519" r:id="rId65"/>
    <p:sldId id="520" r:id="rId66"/>
    <p:sldId id="521" r:id="rId67"/>
    <p:sldId id="522" r:id="rId68"/>
    <p:sldId id="596" r:id="rId69"/>
    <p:sldId id="597" r:id="rId70"/>
    <p:sldId id="523" r:id="rId71"/>
    <p:sldId id="524" r:id="rId72"/>
    <p:sldId id="525" r:id="rId73"/>
    <p:sldId id="526" r:id="rId74"/>
    <p:sldId id="598" r:id="rId75"/>
    <p:sldId id="527" r:id="rId76"/>
    <p:sldId id="528" r:id="rId77"/>
    <p:sldId id="529" r:id="rId78"/>
    <p:sldId id="530" r:id="rId79"/>
    <p:sldId id="531" r:id="rId80"/>
    <p:sldId id="532" r:id="rId81"/>
    <p:sldId id="533" r:id="rId82"/>
    <p:sldId id="534" r:id="rId83"/>
    <p:sldId id="535" r:id="rId84"/>
    <p:sldId id="536" r:id="rId85"/>
    <p:sldId id="537" r:id="rId86"/>
    <p:sldId id="538" r:id="rId87"/>
    <p:sldId id="539" r:id="rId88"/>
    <p:sldId id="540" r:id="rId89"/>
    <p:sldId id="541" r:id="rId90"/>
    <p:sldId id="599" r:id="rId91"/>
    <p:sldId id="600" r:id="rId92"/>
    <p:sldId id="542" r:id="rId93"/>
    <p:sldId id="543" r:id="rId94"/>
    <p:sldId id="544" r:id="rId95"/>
    <p:sldId id="545" r:id="rId96"/>
    <p:sldId id="546" r:id="rId97"/>
    <p:sldId id="547" r:id="rId98"/>
    <p:sldId id="548" r:id="rId99"/>
    <p:sldId id="549" r:id="rId100"/>
    <p:sldId id="550" r:id="rId101"/>
    <p:sldId id="551" r:id="rId102"/>
    <p:sldId id="552" r:id="rId103"/>
    <p:sldId id="553" r:id="rId104"/>
    <p:sldId id="554" r:id="rId105"/>
    <p:sldId id="555" r:id="rId106"/>
    <p:sldId id="556" r:id="rId107"/>
    <p:sldId id="557" r:id="rId108"/>
    <p:sldId id="558" r:id="rId109"/>
    <p:sldId id="561" r:id="rId110"/>
    <p:sldId id="601" r:id="rId111"/>
    <p:sldId id="602" r:id="rId112"/>
    <p:sldId id="603" r:id="rId113"/>
    <p:sldId id="604" r:id="rId114"/>
    <p:sldId id="365" r:id="rId115"/>
    <p:sldId id="605" r:id="rId116"/>
    <p:sldId id="607" r:id="rId117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D2B5D"/>
    <a:srgbClr val="CC00FF"/>
    <a:srgbClr val="9933FF"/>
    <a:srgbClr val="006600"/>
    <a:srgbClr val="6600CC"/>
    <a:srgbClr val="FFB2B2"/>
    <a:srgbClr val="7A6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82" autoAdjust="0"/>
    <p:restoredTop sz="95488" autoAdjust="0"/>
  </p:normalViewPr>
  <p:slideViewPr>
    <p:cSldViewPr snapToGrid="0">
      <p:cViewPr varScale="1">
        <p:scale>
          <a:sx n="72" d="100"/>
          <a:sy n="72" d="100"/>
        </p:scale>
        <p:origin x="60" y="71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presProps" Target="presProp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3.png"/><Relationship Id="rId1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4436652-BC90-468C-A278-5F2F45F91934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2078ECE1-1932-423D-96C9-99B11C576E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63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ag.120ask.com/zhengzhuang/jinzhang/" TargetMode="External"/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642E6B-EC74-435D-A0AB-3C850EF8D7A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14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C6861A-E475-40D1-B8B9-CA5C657368C2}" type="slidenum">
              <a:rPr kumimoji="1"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kumimoji="1"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CN" altLang="en-US"/>
              <a:t>我们以一侧的视神经受损为例。</a:t>
            </a:r>
          </a:p>
        </p:txBody>
      </p:sp>
    </p:spTree>
    <p:extLst>
      <p:ext uri="{BB962C8B-B14F-4D97-AF65-F5344CB8AC3E}">
        <p14:creationId xmlns:p14="http://schemas.microsoft.com/office/powerpoint/2010/main" val="131041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BB99FE-4103-4076-AE91-50D4A609BEEC}" type="slidenum">
              <a:rPr kumimoji="1"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kumimoji="1"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CN" altLang="en-US"/>
              <a:t>首先，当视神经受损之后会有什么症状呢？这时，患侧眼虽然可以接受外界的光线刺激，但是视网膜发出的轴突无法通过受损的视神经，也就无法向高位的顶盖前区传递信息，因此，双侧的</a:t>
            </a:r>
            <a:r>
              <a:rPr lang="en-US" altLang="zh-CN"/>
              <a:t>E-W</a:t>
            </a:r>
            <a:r>
              <a:rPr lang="zh-CN" altLang="en-US"/>
              <a:t>核也就无法控制瞳孔括约肌的收缩。所以，当光线照射视网膜的时候，患侧眼的直接对光反射消失，而健侧眼的间接对光反射也消失。而对于健侧眼来说，由于光线投射至视网膜以及向高位的顶盖前区投射的途径是正常的，双侧的</a:t>
            </a:r>
            <a:r>
              <a:rPr lang="en-US" altLang="zh-CN"/>
              <a:t>E-W</a:t>
            </a:r>
            <a:r>
              <a:rPr lang="zh-CN" altLang="en-US"/>
              <a:t>核支配瞳孔括约肌收缩的途径也是正常的。所以健侧眼的瞳孔对光反射怎么样呀？对，正常，患侧眼的间接对光反射呢？也是正常的。总结一下，当一次视神经损伤后，患侧眼。。。健侧眼。</a:t>
            </a:r>
          </a:p>
          <a:p>
            <a:pPr>
              <a:spcBef>
                <a:spcPct val="0"/>
              </a:spcBef>
            </a:pPr>
            <a:r>
              <a:rPr lang="zh-CN" altLang="en-US"/>
              <a:t>常见的损伤还包括视交叉，视束和动眼神经的损伤，她们损伤后又有什么样的临床表现呢？。事实上，由于同学们对视觉通路的特点已经有了比较深刻的理解，所以我相信同学们利用所学的知识，经过简单的分析就应该能得出正确的结论。这个问题就留给大家下课去思考。</a:t>
            </a:r>
          </a:p>
        </p:txBody>
      </p:sp>
    </p:spTree>
    <p:extLst>
      <p:ext uri="{BB962C8B-B14F-4D97-AF65-F5344CB8AC3E}">
        <p14:creationId xmlns:p14="http://schemas.microsoft.com/office/powerpoint/2010/main" val="1259318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40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454C30-7F36-4F78-B172-E1C97AEA859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969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7E9F79-D588-4F2E-B11A-19BAF4E85185}" type="slidenum"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59929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63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DE1836-5E72-4427-9261-EA7C010CC9D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75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CN" altLang="en-US"/>
              <a:t>听觉过敏即保持鼓膜</a:t>
            </a:r>
            <a:r>
              <a:rPr lang="zh-CN" altLang="en-US" u="sng">
                <a:hlinkClick r:id="rId3"/>
              </a:rPr>
              <a:t>紧张</a:t>
            </a:r>
            <a:r>
              <a:rPr lang="zh-CN" altLang="en-US"/>
              <a:t>的鼓膜张肌受三叉神经分支的翼内神经所支配，镫骨肌受面神经所支配，此两肌呈拮抗关系保持平衡。面神经麻痹时，镫骨肌发生麻痹，因而，鼓膜张肌相对紧张，鼓膜张力高，微小声音产生强的震动，产生听觉过敏现象，见于面神经在镫骨肌分支以上的病变</a:t>
            </a:r>
          </a:p>
        </p:txBody>
      </p:sp>
      <p:sp>
        <p:nvSpPr>
          <p:cNvPr id="169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370B89-1940-4157-A15D-A95328525171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92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05D50-CDE8-4B3C-B0D6-9ED10102C5CF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BFB2A-05ED-4EB9-924B-3F0E187C03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54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91296-0263-497B-B345-BDB6B7FEBEA7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5BAB5-EC1B-4934-9E52-6D1E4DD7F7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81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FC704-F62F-4238-9929-00659932678A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0AF0A-3C59-4A80-A39E-C6A6E6D494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598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397639E4-454C-47E8-B020-BAAA0F65D7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8034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A8987FF1-1F6F-44EC-BD24-99374403BD3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3109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>
                <a:solidFill>
                  <a:prstClr val="black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>
                <a:solidFill>
                  <a:prstClr val="black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4372D037-699F-425B-8DBF-41B25DAF0E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220747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>
                <a:solidFill>
                  <a:prstClr val="black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>
                <a:solidFill>
                  <a:prstClr val="black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latin typeface="+mn-lt"/>
              </a:defRPr>
            </a:lvl1pPr>
          </a:lstStyle>
          <a:p>
            <a:pPr>
              <a:defRPr/>
            </a:pPr>
            <a:fld id="{5C876B80-D269-43D6-9444-A21226C4A6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949045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E37A06-EF56-4DCC-9142-6F878D829883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229CD13-13C1-4F42-88AD-9388157141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251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AC918B-E38D-4250-BAC7-6326414DC6A6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3AFE022-DBE5-4AD0-B9D1-82F5E5CAF7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4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E21C12-3901-48E8-98F5-EEB83AC6CC82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0BE6A52-1C46-4DAB-8845-884E960BFA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41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C12976-E470-4625-BD33-62BCCEAE5026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1E21D8D-B4FA-4E96-9DAB-279E072B21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80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07E6A-67BE-4EA3-B187-8198428A60B5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19E9-AEE7-4117-8EB2-14EBD94980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682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7E1BF4-277F-425F-B6FB-32CF982D63AC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FE6B5D1-3131-4D16-87F2-7B58A51CFB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934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E03FC3-6E10-4989-B6DD-CE4724AFD5E6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574AC0D-C549-4ABA-8639-152B49EE7F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487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B737C8-1065-4038-8AD1-28504E1CF5B9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B9F0B6B-0E29-463B-8612-174CA1E15E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008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0184BB-4DB8-4C16-93E5-C1B5094DAAD8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06E1154-1928-475C-B28A-8B8BD3930F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243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6C550A-CEEE-4296-8F8A-FB1AA55E93BA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2FAD3D4-E048-4FAF-871E-1E405864E9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0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C5A970-6C7B-46A5-8D19-1CA6DCC80FCD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54B042D-3675-43C8-BB22-92A2B9169C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393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2DF7F8-1032-4A51-96F9-67CE59446B1A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733F27B-492B-4751-93B4-231ABAD666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10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3272765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1D28F1E-4D79-4AB9-9DA5-BCCBEF3FD29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5624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1A3EA6F-E577-41C3-8572-394A9508BDC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23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45EBD-EF6F-44D1-A825-8C8692F8DF22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198DF-0F5F-46DA-B91F-97280C9350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190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5A392389-E0D0-4081-B89D-945B89F8856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887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FBB0BAF-4DC6-4D7B-9C38-A74AB95C13A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0854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5B634391-0300-4294-9894-8F627DCC4E9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9269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E89F411-B0D3-456A-89CD-9211986F287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6460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8B95E4F5-1696-4F2F-A6A4-3B938E583BD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5397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F6AD75A1-DA8C-490E-A54F-60D133C9107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0999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863FC264-DF90-4B80-936A-94BF19FA6D0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718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9BF0E59-873E-43F7-9BD5-9B23450D768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524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AA05A1EA-615B-413B-8878-B57ECAED751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061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9E12C496-F5AC-4569-A2F7-B108856F1F8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27414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162AB-CA76-4577-A7E4-B8E651F8C111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CBD48-E3F0-4E6E-9B22-929FFE1EC0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625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E9A14BC-79AF-4A1D-A5E3-D37EDA88086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2038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117EA36A-2572-4878-B5CB-B5ADF873E7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228821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9AC86834-96D3-4666-8484-087DDABB8851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37409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69A9FD-4941-4901-9AD8-03EBC7F28C58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316F6E-39DD-4C26-A78F-E828F60D9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299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C255BE-37B4-43BD-9941-54F7D0C4A43C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CFA50F-E1AE-4FA1-A935-67ED0A5A40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609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404113-5DC4-4360-9EAF-62CD8DE51E9E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DD82A3-2CE9-45C7-9864-7AC5656D55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773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A47CEF-46FF-4A13-A433-DC9AE259E8A4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C087BF-9D5B-41AE-8DF4-E9995E2180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439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FA55DF-96EA-463F-92EC-3B95EAB221FA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E6A8B6-1B39-4D74-8E53-7BAD8270F5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752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DF0AA5-B48B-4E1A-8512-847F47396FF5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10E5D1-00AD-4D42-BC95-FBD62756D7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031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9E69185-D116-4599-B89D-BDCC2D462965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5BD076-2BD1-4CB0-86EB-F73125F195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37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B7D6D-E2B7-48CF-A4A2-C58C0816AC9F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C82C6-F87A-44BF-AA86-10E7DF2D31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579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8F43E0-4F6E-4092-9616-CB416574FFF8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48F35F-4C8C-4F9C-9198-83A5446076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757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650652-919A-42D5-8AFA-5BDB9D77A991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1DC1618-CA71-4C47-BC36-653A16C15E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054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3874DC-9D5F-40EB-AD49-BC25A6B31DA7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35DA7B-9132-4359-979A-E44C024708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885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0C03A9-083E-4DD0-B2C0-3931607BEF42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B4CBBD-4B42-4421-ACA5-B6CF432803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8076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863983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4D136-3E0A-4FD3-A441-40CA420041C0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0F782-5A0E-4F4B-9D06-622F3A14DE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706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7DE6B-7948-4D58-8658-96AEC22F8176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265FB-89A0-4524-B536-92BD680C83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59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1AF11-C319-4D53-87C2-7C0EF48FA2EE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D396B-62ED-46AA-8840-AE727DBB71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17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C4392-52AE-4103-AD12-483F0215B87B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0989-2FCC-4FF4-A8B9-C75B99AEDD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1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4E5A8D6-45B9-464F-BEB3-6561A417447F}" type="datetime1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26C74DE-DFBB-4B42-876D-69F89B8E63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Picture 2" descr="C:\Documents and Settings\Administrator\桌面\图片1.jpg"/>
          <p:cNvPicPr>
            <a:picLocks noChangeAspect="1" noChangeArrowheads="1"/>
          </p:cNvPicPr>
          <p:nvPr userDrawn="1"/>
        </p:nvPicPr>
        <p:blipFill>
          <a:blip r:embed="rId13">
            <a:lum bright="22000" contrast="-8000"/>
          </a:blip>
          <a:srcRect t="2439" r="6614" b="81708"/>
          <a:stretch>
            <a:fillRect/>
          </a:stretch>
        </p:blipFill>
        <p:spPr bwMode="auto">
          <a:xfrm>
            <a:off x="3048000" y="0"/>
            <a:ext cx="9144000" cy="128587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</p:pic>
      <p:sp>
        <p:nvSpPr>
          <p:cNvPr id="8" name="矩形 7"/>
          <p:cNvSpPr/>
          <p:nvPr userDrawn="1"/>
        </p:nvSpPr>
        <p:spPr>
          <a:xfrm>
            <a:off x="3048000" y="285750"/>
            <a:ext cx="9144000" cy="40005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25000">
                <a:schemeClr val="bg1">
                  <a:alpha val="9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联系 3"/>
          <p:cNvSpPr>
            <a:spLocks noChangeAspect="1"/>
          </p:cNvSpPr>
          <p:nvPr userDrawn="1"/>
        </p:nvSpPr>
        <p:spPr>
          <a:xfrm>
            <a:off x="11571288" y="6364288"/>
            <a:ext cx="481012" cy="360362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b="1">
              <a:solidFill>
                <a:prstClr val="black"/>
              </a:solidFill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271250" y="6351588"/>
            <a:ext cx="1085850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2000" b="1">
                <a:solidFill>
                  <a:prstClr val="black"/>
                </a:solidFill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477062B-57D5-444F-89D9-180A0A0897B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Arial" pitchFamily="34" charset="0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Arial" pitchFamily="34" charset="0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Arial" pitchFamily="34" charset="0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Arial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Corbe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黑体" panose="02010609060101010101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黑体" panose="02010609060101010101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黑体" panose="02010609060101010101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黑体" pitchFamily="49" charset="-122"/>
              </a:defRPr>
            </a:lvl1pPr>
          </a:lstStyle>
          <a:p>
            <a:pPr>
              <a:defRPr/>
            </a:pPr>
            <a:fld id="{7ADC91F6-06AE-4C19-9D76-5502D0B432EC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黑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2C411BC7-5FFB-4B57-AB0E-8445D5E3E6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iandra GD" pitchFamily="34" charset="0"/>
          <a:ea typeface="隶书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iandra GD" pitchFamily="34" charset="0"/>
          <a:ea typeface="隶书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iandra GD" pitchFamily="34" charset="0"/>
          <a:ea typeface="隶书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iandra GD" pitchFamily="34" charset="0"/>
          <a:ea typeface="隶书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spcBef>
                <a:spcPct val="50000"/>
              </a:spcBef>
              <a:defRPr kumimoji="1"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华文行楷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spcBef>
                <a:spcPct val="50000"/>
              </a:spcBef>
              <a:defRPr kumimoji="1"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华文行楷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spcBef>
                <a:spcPct val="50000"/>
              </a:spcBef>
              <a:defRPr kumimoji="1"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华文行楷" pitchFamily="2" charset="-122"/>
              </a:defRPr>
            </a:lvl1pPr>
          </a:lstStyle>
          <a:p>
            <a:pPr>
              <a:defRPr/>
            </a:pPr>
            <a:fld id="{F713009A-FE3E-4796-BEFA-3499C45ADD4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黑体" pitchFamily="49" charset="-122"/>
              </a:defRPr>
            </a:lvl1pPr>
          </a:lstStyle>
          <a:p>
            <a:pPr>
              <a:defRPr/>
            </a:pPr>
            <a:fld id="{C608E2DA-5352-42F5-B2CA-2FCB071F4C9F}" type="datetimeFigureOut">
              <a:rPr lang="zh-CN" altLang="en-US"/>
              <a:pPr>
                <a:defRPr/>
              </a:pPr>
              <a:t>2018/4/26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黑体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黑体" pitchFamily="49" charset="-122"/>
              </a:defRPr>
            </a:lvl1pPr>
          </a:lstStyle>
          <a:p>
            <a:pPr>
              <a:defRPr/>
            </a:pPr>
            <a:fld id="{6A3ACCFC-FEBA-4302-95A5-6E2F6E302D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iandra GD" pitchFamily="34" charset="0"/>
          <a:ea typeface="隶书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iandra GD" pitchFamily="34" charset="0"/>
          <a:ea typeface="隶书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iandra GD" pitchFamily="34" charset="0"/>
          <a:ea typeface="隶书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iandra GD" pitchFamily="34" charset="0"/>
          <a:ea typeface="隶书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media" Target="../media/media7.wmv"/><Relationship Id="rId7" Type="http://schemas.openxmlformats.org/officeDocument/2006/relationships/image" Target="../media/image12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wmv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://www.cnjiaomo.cn/html/Keratoplasty/2006-12/12/20061212153721485.s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1.png"/><Relationship Id="rId9" Type="http://schemas.openxmlformats.org/officeDocument/2006/relationships/hyperlink" Target="file:///G:\&#20911;&#23431;&#40527;\&#25945;&#23398;\2010&#25945;&#23398;\2007&#32423;8&#24180;&#21046;&#31070;&#32463;&#31185;&#23398;&#22522;&#30784;&#29702;&#35770;&#35838;\&#35762;&#35838;&#24187;&#28783;\&#30524;&#29699;&#22806;&#32908;&#30340;&#36816;&#21160;.sw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35762;&#35838;&#24187;&#28783;/&#30524;&#29699;&#22806;&#32908;&#30340;&#36816;&#21160;.sw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&#35762;&#35838;&#24187;&#28783;/&#30524;&#29699;&#22806;&#32908;&#30340;&#36816;&#21160;.sw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&#35762;&#35838;&#24187;&#28783;/&#30524;&#29699;&#22806;&#32908;&#30340;&#36816;&#21160;.swf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5.wmv"/><Relationship Id="rId7" Type="http://schemas.openxmlformats.org/officeDocument/2006/relationships/image" Target="../media/image6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2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wmv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&#35762;&#35838;&#24187;&#28783;/&#30524;&#29699;&#22806;&#32908;&#30340;&#36816;&#21160;.swf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&#35762;&#35838;&#24187;&#28783;/&#30524;&#29699;&#22806;&#32908;&#30340;&#36816;&#21160;.sw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hyperlink" Target="&#35762;&#35838;&#24187;&#28783;/&#30524;&#29699;&#22806;&#32908;&#30340;&#36816;&#21160;.sw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hyperlink" Target="&#35762;&#35838;&#24187;&#28783;/&#30524;&#29699;&#22806;&#32908;&#30340;&#36816;&#21160;.swf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&#35762;&#35838;&#24187;&#28783;/&#30524;&#29699;&#22806;&#32908;&#30340;&#36816;&#21160;.swf" TargetMode="External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cjx.sdu.edu.cn/back/manager/upfiles/News1_20031212204139.jpg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35762;&#35838;&#24187;&#28783;/&#30524;&#29699;&#22806;&#32908;&#30340;&#36816;&#21160;.swf" TargetMode="Externa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21.png"/><Relationship Id="rId9" Type="http://schemas.openxmlformats.org/officeDocument/2006/relationships/hyperlink" Target="file:///G:\&#20911;&#23431;&#40527;\&#25945;&#23398;\2010&#25945;&#23398;\2007&#32423;8&#24180;&#21046;&#31070;&#32463;&#31185;&#23398;&#22522;&#30784;&#29702;&#35770;&#35838;\&#35762;&#35838;&#24187;&#28783;\&#30524;&#29699;&#22806;&#32908;&#30340;&#36816;&#21160;.swf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3.png"/><Relationship Id="rId9" Type="http://schemas.openxmlformats.org/officeDocument/2006/relationships/hyperlink" Target="file:///G:\&#20911;&#23431;&#40527;\&#25945;&#23398;\2010&#25945;&#23398;\2007&#32423;8&#24180;&#21046;&#31070;&#32463;&#31185;&#23398;&#22522;&#30784;&#29702;&#35770;&#35838;\&#35762;&#35838;&#24187;&#28783;\&#30524;&#29699;&#22806;&#32908;&#30340;&#36816;&#21160;.swf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5.jpeg"/><Relationship Id="rId7" Type="http://schemas.openxmlformats.org/officeDocument/2006/relationships/image" Target="../media/image8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6.png"/><Relationship Id="rId5" Type="http://schemas.openxmlformats.org/officeDocument/2006/relationships/image" Target="../media/image84.png"/><Relationship Id="rId4" Type="http://schemas.openxmlformats.org/officeDocument/2006/relationships/oleObject" Target="../embeddings/oleObject14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88.jpeg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4.png"/><Relationship Id="rId2" Type="http://schemas.openxmlformats.org/officeDocument/2006/relationships/tags" Target="../tags/tag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88.jpeg"/><Relationship Id="rId10" Type="http://schemas.openxmlformats.org/officeDocument/2006/relationships/image" Target="../media/image8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6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.xml"/><Relationship Id="rId4" Type="http://schemas.openxmlformats.org/officeDocument/2006/relationships/image" Target="../media/image115.gi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587500"/>
            <a:ext cx="12192000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感觉器</a:t>
            </a:r>
            <a:endParaRPr lang="en-US" altLang="zh-CN" sz="48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3200" dirty="0">
                <a:latin typeface="Comic Sans MS" pitchFamily="66" charset="0"/>
                <a:ea typeface="+mn-ea"/>
                <a:cs typeface="Times New Roman" pitchFamily="18" charset="0"/>
              </a:rPr>
              <a:t>Sensory organs</a:t>
            </a:r>
            <a:endParaRPr kumimoji="1" lang="zh-CN" altLang="en-US" sz="3200" dirty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610225" y="4960938"/>
            <a:ext cx="6148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0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Vice-Prof.    </a:t>
            </a:r>
            <a:r>
              <a:rPr lang="en-US" altLang="zh-CN" dirty="0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Xu</a:t>
            </a:r>
            <a:r>
              <a:rPr lang="zh-CN" altLang="en-US" dirty="0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  </a:t>
            </a:r>
            <a:r>
              <a:rPr lang="en-US" altLang="zh-CN" dirty="0" err="1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Hao</a:t>
            </a:r>
            <a:r>
              <a:rPr lang="zh-CN" altLang="en-US" dirty="0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  </a:t>
            </a:r>
            <a:endParaRPr lang="en-US" altLang="zh-CN" dirty="0">
              <a:solidFill>
                <a:srgbClr val="0000CC"/>
              </a:solidFill>
              <a:latin typeface="Comic Sans MS" pitchFamily="66" charset="0"/>
              <a:ea typeface="宋体" pitchFamily="2" charset="-122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0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Department of human anatomy</a:t>
            </a:r>
            <a:endParaRPr lang="zh-CN" altLang="en-US" b="0" spc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9" t="12359" r="24686" b="8719"/>
          <a:stretch/>
        </p:blipFill>
        <p:spPr>
          <a:xfrm>
            <a:off x="4181021" y="5032087"/>
            <a:ext cx="1251541" cy="1233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4B1F0-06F8-4E62-8668-4D7807C95C99}" type="slidenum">
              <a:rPr lang="zh-CN" altLang="en-US"/>
              <a:pPr>
                <a:defRPr/>
              </a:pPr>
              <a:t>1</a:t>
            </a:fld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14AB9-B255-4967-A967-6BA6E7CA19F8}" type="slidenum">
              <a:rPr lang="zh-CN" altLang="en-US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179513" y="574675"/>
            <a:ext cx="91297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b="1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眼球</a:t>
            </a: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是视器的主要部分，近似球型，位于框内</a:t>
            </a:r>
          </a:p>
        </p:txBody>
      </p:sp>
      <p:sp>
        <p:nvSpPr>
          <p:cNvPr id="60420" name="矩形 15"/>
          <p:cNvSpPr>
            <a:spLocks noChangeArrowheads="1"/>
          </p:cNvSpPr>
          <p:nvPr/>
        </p:nvSpPr>
        <p:spPr bwMode="auto">
          <a:xfrm>
            <a:off x="1179513" y="1516063"/>
            <a:ext cx="495935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平视前方时，眼球前面正中点称为</a:t>
            </a:r>
            <a:r>
              <a:rPr lang="zh-CN" altLang="en-US" sz="22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前极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，后面正中点称为</a:t>
            </a:r>
            <a:r>
              <a:rPr lang="zh-CN" altLang="en-US" sz="22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后极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；前后级之间的连线称为</a:t>
            </a:r>
            <a:r>
              <a:rPr lang="zh-CN" altLang="en-US" sz="22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眼轴</a:t>
            </a:r>
            <a:endParaRPr lang="en-US" altLang="zh-CN" sz="2200" b="1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在眼球表面，眼距前后级中点连线称为</a:t>
            </a:r>
            <a:r>
              <a:rPr lang="zh-CN" altLang="en-US" sz="2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赤道</a:t>
            </a:r>
            <a:endParaRPr lang="en-US" altLang="zh-CN" sz="2200" b="1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经瞳孔的</a:t>
            </a:r>
            <a:r>
              <a:rPr lang="zh-CN" altLang="en-US" sz="22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中央距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和视网膜黄斑</a:t>
            </a:r>
            <a:r>
              <a:rPr lang="zh-CN" altLang="en-US" sz="22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中央凹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如果做一条连线的话，称为</a:t>
            </a:r>
            <a:r>
              <a:rPr lang="zh-CN" altLang="en-US" sz="2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视轴</a:t>
            </a:r>
            <a:endParaRPr lang="en-US" altLang="zh-CN" sz="2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视轴和眼轴呈锐角相交</a:t>
            </a:r>
          </a:p>
        </p:txBody>
      </p:sp>
      <p:pic>
        <p:nvPicPr>
          <p:cNvPr id="60421" name="Picture 4" descr="眼球切面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63121">
            <a:off x="7378700" y="1865313"/>
            <a:ext cx="3625850" cy="39052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/>
          <p:cNvSpPr>
            <a:spLocks noChangeShapeType="1"/>
          </p:cNvSpPr>
          <p:nvPr/>
        </p:nvSpPr>
        <p:spPr bwMode="auto">
          <a:xfrm flipH="1">
            <a:off x="9178925" y="1362075"/>
            <a:ext cx="142875" cy="446405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9201150" y="1362075"/>
            <a:ext cx="120650" cy="44640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Freeform 7"/>
          <p:cNvSpPr>
            <a:spLocks/>
          </p:cNvSpPr>
          <p:nvPr/>
        </p:nvSpPr>
        <p:spPr bwMode="auto">
          <a:xfrm>
            <a:off x="7467600" y="3736975"/>
            <a:ext cx="3495675" cy="288925"/>
          </a:xfrm>
          <a:custGeom>
            <a:avLst/>
            <a:gdLst>
              <a:gd name="T0" fmla="*/ 0 w 2899"/>
              <a:gd name="T1" fmla="*/ 0 h 227"/>
              <a:gd name="T2" fmla="*/ 2147483646 w 2899"/>
              <a:gd name="T3" fmla="*/ 2147483646 h 22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899" h="227">
                <a:moveTo>
                  <a:pt x="0" y="0"/>
                </a:moveTo>
                <a:lnTo>
                  <a:pt x="2899" y="227"/>
                </a:lnTo>
              </a:path>
            </a:pathLst>
          </a:custGeom>
          <a:noFill/>
          <a:ln w="38100" cmpd="sng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205913" y="1720850"/>
            <a:ext cx="215900" cy="28892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9042400" y="5105400"/>
            <a:ext cx="215900" cy="28892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15400" y="6097588"/>
            <a:ext cx="2743200" cy="365125"/>
          </a:xfrm>
        </p:spPr>
        <p:txBody>
          <a:bodyPr/>
          <a:lstStyle/>
          <a:p>
            <a:pPr>
              <a:defRPr/>
            </a:pPr>
            <a:fld id="{DCF6820E-F958-4AA5-A108-DE218FB28DE5}" type="slidenum">
              <a:rPr lang="zh-CN" altLang="en-US"/>
              <a:pPr>
                <a:defRPr/>
              </a:pPr>
              <a:t>100</a:t>
            </a:fld>
            <a:endParaRPr lang="zh-CN" altLang="en-US"/>
          </a:p>
        </p:txBody>
      </p:sp>
      <p:sp>
        <p:nvSpPr>
          <p:cNvPr id="156675" name="副标题 2"/>
          <p:cNvSpPr txBox="1">
            <a:spLocks/>
          </p:cNvSpPr>
          <p:nvPr/>
        </p:nvSpPr>
        <p:spPr bwMode="auto">
          <a:xfrm>
            <a:off x="2222500" y="461963"/>
            <a:ext cx="6129338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1961</a:t>
            </a:r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诺贝尔生理或医学奖</a:t>
            </a:r>
          </a:p>
        </p:txBody>
      </p:sp>
      <p:sp>
        <p:nvSpPr>
          <p:cNvPr id="156676" name="矩形 14"/>
          <p:cNvSpPr>
            <a:spLocks noChangeArrowheads="1"/>
          </p:cNvSpPr>
          <p:nvPr/>
        </p:nvSpPr>
        <p:spPr bwMode="auto">
          <a:xfrm>
            <a:off x="1041400" y="5046663"/>
            <a:ext cx="30146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贝克西</a:t>
            </a:r>
            <a:endParaRPr lang="en-US" altLang="zh-CN" sz="240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20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1899-1972</a:t>
            </a:r>
          </a:p>
        </p:txBody>
      </p:sp>
      <p:pic>
        <p:nvPicPr>
          <p:cNvPr id="1566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4"/>
          <a:stretch>
            <a:fillRect/>
          </a:stretch>
        </p:blipFill>
        <p:spPr bwMode="auto">
          <a:xfrm>
            <a:off x="5561013" y="4570413"/>
            <a:ext cx="3144837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313" y="1773238"/>
            <a:ext cx="2106612" cy="297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5023319" y="1670902"/>
            <a:ext cx="4680520" cy="26776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85750" indent="-28575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zh-CN" alt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制作了两个耳蜗模型</a:t>
            </a:r>
            <a:endParaRPr lang="en-US" altLang="zh-CN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zh-CN" alt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研制了一些高灵敏度仪器</a:t>
            </a:r>
            <a:endParaRPr lang="en-US" altLang="zh-CN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zh-CN" alt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揭示了听觉过程</a:t>
            </a:r>
            <a:endParaRPr lang="en-US" altLang="zh-CN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zh-CN" alt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确立了“行波学说”</a:t>
            </a:r>
            <a:endParaRPr lang="en-US" altLang="zh-CN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2BBAF7-E9F2-4691-B283-C62C2FD975D9}" type="slidenum">
              <a:rPr lang="zh-CN" altLang="en-US"/>
              <a:pPr>
                <a:defRPr/>
              </a:pPr>
              <a:t>101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327400" y="298450"/>
            <a:ext cx="4397375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spc="50" dirty="0">
                <a:ln w="11430"/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基底膜如何识别音频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0563" y="5772150"/>
            <a:ext cx="4589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/>
              <a:t>音频范围：</a:t>
            </a:r>
            <a:r>
              <a:rPr lang="en-US" altLang="zh-CN" sz="3200" b="1"/>
              <a:t>16-20000 Hz</a:t>
            </a:r>
          </a:p>
        </p:txBody>
      </p:sp>
      <p:pic>
        <p:nvPicPr>
          <p:cNvPr id="7" name="0623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3055" y="1000299"/>
            <a:ext cx="6290268" cy="4717701"/>
          </a:xfrm>
          <a:prstGeom prst="rect">
            <a:avLst/>
          </a:prstGeom>
        </p:spPr>
      </p:pic>
      <p:pic>
        <p:nvPicPr>
          <p:cNvPr id="2" name="媒体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14275" y="841375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6038FE-8466-4EFF-A2FD-C5831CB8BCC0}" type="slidenum">
              <a:rPr lang="zh-CN" altLang="en-US"/>
              <a:pPr>
                <a:defRPr/>
              </a:pPr>
              <a:t>102</a:t>
            </a:fld>
            <a:endParaRPr lang="zh-CN" altLang="en-US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213209" y="226544"/>
            <a:ext cx="5850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l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r>
              <a:rPr lang="zh-CN" altLang="en-US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基底膜识别音频机制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7250113" y="2593975"/>
            <a:ext cx="2454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基底膜</a:t>
            </a:r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:</a:t>
            </a:r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逐渐变长</a:t>
            </a:r>
            <a:endParaRPr lang="en-US" altLang="zh-CN" sz="2400" b="1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9" name="Picture 2" descr="感官-2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0"/>
          <a:stretch>
            <a:fillRect/>
          </a:stretch>
        </p:blipFill>
        <p:spPr bwMode="auto">
          <a:xfrm>
            <a:off x="3648075" y="957263"/>
            <a:ext cx="3602038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接连接符 19"/>
          <p:cNvCxnSpPr>
            <a:cxnSpLocks noChangeShapeType="1"/>
          </p:cNvCxnSpPr>
          <p:nvPr/>
        </p:nvCxnSpPr>
        <p:spPr bwMode="auto">
          <a:xfrm flipH="1" flipV="1">
            <a:off x="6481763" y="4224338"/>
            <a:ext cx="214312" cy="15875"/>
          </a:xfrm>
          <a:prstGeom prst="line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直接连接符 20"/>
          <p:cNvCxnSpPr>
            <a:cxnSpLocks noChangeShapeType="1"/>
          </p:cNvCxnSpPr>
          <p:nvPr/>
        </p:nvCxnSpPr>
        <p:spPr bwMode="auto">
          <a:xfrm flipH="1" flipV="1">
            <a:off x="4033838" y="3240088"/>
            <a:ext cx="217487" cy="15875"/>
          </a:xfrm>
          <a:prstGeom prst="line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接连接符 21"/>
          <p:cNvCxnSpPr>
            <a:cxnSpLocks noChangeShapeType="1"/>
          </p:cNvCxnSpPr>
          <p:nvPr/>
        </p:nvCxnSpPr>
        <p:spPr bwMode="auto">
          <a:xfrm flipH="1" flipV="1">
            <a:off x="6286500" y="3030538"/>
            <a:ext cx="288925" cy="15875"/>
          </a:xfrm>
          <a:prstGeom prst="line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接连接符 22"/>
          <p:cNvCxnSpPr>
            <a:cxnSpLocks noChangeShapeType="1"/>
          </p:cNvCxnSpPr>
          <p:nvPr/>
        </p:nvCxnSpPr>
        <p:spPr bwMode="auto">
          <a:xfrm flipH="1" flipV="1">
            <a:off x="4514850" y="2436813"/>
            <a:ext cx="323850" cy="15875"/>
          </a:xfrm>
          <a:prstGeom prst="line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直接连接符 23"/>
          <p:cNvCxnSpPr>
            <a:cxnSpLocks noChangeShapeType="1"/>
          </p:cNvCxnSpPr>
          <p:nvPr/>
        </p:nvCxnSpPr>
        <p:spPr bwMode="auto">
          <a:xfrm flipH="1" flipV="1">
            <a:off x="5981700" y="2262188"/>
            <a:ext cx="395288" cy="15875"/>
          </a:xfrm>
          <a:prstGeom prst="line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梯形 24"/>
          <p:cNvSpPr/>
          <p:nvPr/>
        </p:nvSpPr>
        <p:spPr>
          <a:xfrm rot="16200000">
            <a:off x="4947444" y="3802857"/>
            <a:ext cx="1036637" cy="4070350"/>
          </a:xfrm>
          <a:prstGeom prst="trapezoid">
            <a:avLst/>
          </a:prstGeom>
          <a:solidFill>
            <a:srgbClr val="CC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 dirty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2486025" y="5603875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蜗底</a:t>
            </a:r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7778750" y="5556250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蜗顶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6589713" y="5603875"/>
            <a:ext cx="90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低频</a:t>
            </a:r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3465513" y="5591175"/>
            <a:ext cx="904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高频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2A006A-CE06-49C9-82C4-C8DFB56D615B}" type="slidenum">
              <a:rPr lang="zh-CN" altLang="en-US"/>
              <a:pPr>
                <a:defRPr/>
              </a:pPr>
              <a:t>103</a:t>
            </a:fld>
            <a:endParaRPr lang="zh-CN" altLang="en-US"/>
          </a:p>
        </p:txBody>
      </p:sp>
      <p:pic>
        <p:nvPicPr>
          <p:cNvPr id="159747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03350"/>
            <a:ext cx="6016625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任意多边形 22"/>
          <p:cNvSpPr/>
          <p:nvPr/>
        </p:nvSpPr>
        <p:spPr>
          <a:xfrm>
            <a:off x="2058988" y="1930400"/>
            <a:ext cx="5013325" cy="895350"/>
          </a:xfrm>
          <a:custGeom>
            <a:avLst/>
            <a:gdLst>
              <a:gd name="connsiteX0" fmla="*/ 2096771 w 5012299"/>
              <a:gd name="connsiteY0" fmla="*/ 891773 h 895398"/>
              <a:gd name="connsiteX1" fmla="*/ 2422775 w 5012299"/>
              <a:gd name="connsiteY1" fmla="*/ 891773 h 895398"/>
              <a:gd name="connsiteX2" fmla="*/ 2796486 w 5012299"/>
              <a:gd name="connsiteY2" fmla="*/ 875870 h 895398"/>
              <a:gd name="connsiteX3" fmla="*/ 3122489 w 5012299"/>
              <a:gd name="connsiteY3" fmla="*/ 867919 h 895398"/>
              <a:gd name="connsiteX4" fmla="*/ 3480298 w 5012299"/>
              <a:gd name="connsiteY4" fmla="*/ 859967 h 895398"/>
              <a:gd name="connsiteX5" fmla="*/ 3861961 w 5012299"/>
              <a:gd name="connsiteY5" fmla="*/ 867919 h 895398"/>
              <a:gd name="connsiteX6" fmla="*/ 4227721 w 5012299"/>
              <a:gd name="connsiteY6" fmla="*/ 867919 h 895398"/>
              <a:gd name="connsiteX7" fmla="*/ 4649140 w 5012299"/>
              <a:gd name="connsiteY7" fmla="*/ 875870 h 895398"/>
              <a:gd name="connsiteX8" fmla="*/ 4935387 w 5012299"/>
              <a:gd name="connsiteY8" fmla="*/ 867919 h 895398"/>
              <a:gd name="connsiteX9" fmla="*/ 4991046 w 5012299"/>
              <a:gd name="connsiteY9" fmla="*/ 836114 h 895398"/>
              <a:gd name="connsiteX10" fmla="*/ 5006949 w 5012299"/>
              <a:gd name="connsiteY10" fmla="*/ 796357 h 895398"/>
              <a:gd name="connsiteX11" fmla="*/ 4903582 w 5012299"/>
              <a:gd name="connsiteY11" fmla="*/ 724795 h 895398"/>
              <a:gd name="connsiteX12" fmla="*/ 4752507 w 5012299"/>
              <a:gd name="connsiteY12" fmla="*/ 677087 h 895398"/>
              <a:gd name="connsiteX13" fmla="*/ 4609383 w 5012299"/>
              <a:gd name="connsiteY13" fmla="*/ 653234 h 895398"/>
              <a:gd name="connsiteX14" fmla="*/ 4386747 w 5012299"/>
              <a:gd name="connsiteY14" fmla="*/ 581672 h 895398"/>
              <a:gd name="connsiteX15" fmla="*/ 4148208 w 5012299"/>
              <a:gd name="connsiteY15" fmla="*/ 478305 h 895398"/>
              <a:gd name="connsiteX16" fmla="*/ 3861961 w 5012299"/>
              <a:gd name="connsiteY16" fmla="*/ 366987 h 895398"/>
              <a:gd name="connsiteX17" fmla="*/ 3512103 w 5012299"/>
              <a:gd name="connsiteY17" fmla="*/ 303376 h 895398"/>
              <a:gd name="connsiteX18" fmla="*/ 3289467 w 5012299"/>
              <a:gd name="connsiteY18" fmla="*/ 311327 h 895398"/>
              <a:gd name="connsiteX19" fmla="*/ 3058879 w 5012299"/>
              <a:gd name="connsiteY19" fmla="*/ 366987 h 895398"/>
              <a:gd name="connsiteX20" fmla="*/ 2788535 w 5012299"/>
              <a:gd name="connsiteY20" fmla="*/ 438548 h 895398"/>
              <a:gd name="connsiteX21" fmla="*/ 2661314 w 5012299"/>
              <a:gd name="connsiteY21" fmla="*/ 486256 h 895398"/>
              <a:gd name="connsiteX22" fmla="*/ 2398921 w 5012299"/>
              <a:gd name="connsiteY22" fmla="*/ 541915 h 895398"/>
              <a:gd name="connsiteX23" fmla="*/ 2192187 w 5012299"/>
              <a:gd name="connsiteY23" fmla="*/ 557818 h 895398"/>
              <a:gd name="connsiteX24" fmla="*/ 1913891 w 5012299"/>
              <a:gd name="connsiteY24" fmla="*/ 502159 h 895398"/>
              <a:gd name="connsiteX25" fmla="*/ 1564034 w 5012299"/>
              <a:gd name="connsiteY25" fmla="*/ 382889 h 895398"/>
              <a:gd name="connsiteX26" fmla="*/ 1277787 w 5012299"/>
              <a:gd name="connsiteY26" fmla="*/ 279522 h 895398"/>
              <a:gd name="connsiteX27" fmla="*/ 943832 w 5012299"/>
              <a:gd name="connsiteY27" fmla="*/ 176155 h 895398"/>
              <a:gd name="connsiteX28" fmla="*/ 665536 w 5012299"/>
              <a:gd name="connsiteY28" fmla="*/ 128447 h 895398"/>
              <a:gd name="connsiteX29" fmla="*/ 419046 w 5012299"/>
              <a:gd name="connsiteY29" fmla="*/ 72788 h 895398"/>
              <a:gd name="connsiteX30" fmla="*/ 53286 w 5012299"/>
              <a:gd name="connsiteY30" fmla="*/ 1227 h 895398"/>
              <a:gd name="connsiteX31" fmla="*/ 29432 w 5012299"/>
              <a:gd name="connsiteY31" fmla="*/ 136399 h 895398"/>
              <a:gd name="connsiteX32" fmla="*/ 315679 w 5012299"/>
              <a:gd name="connsiteY32" fmla="*/ 160253 h 895398"/>
              <a:gd name="connsiteX33" fmla="*/ 514462 w 5012299"/>
              <a:gd name="connsiteY33" fmla="*/ 215912 h 895398"/>
              <a:gd name="connsiteX34" fmla="*/ 856368 w 5012299"/>
              <a:gd name="connsiteY34" fmla="*/ 295425 h 895398"/>
              <a:gd name="connsiteX35" fmla="*/ 1190322 w 5012299"/>
              <a:gd name="connsiteY35" fmla="*/ 406743 h 895398"/>
              <a:gd name="connsiteX36" fmla="*/ 1564034 w 5012299"/>
              <a:gd name="connsiteY36" fmla="*/ 589623 h 895398"/>
              <a:gd name="connsiteX37" fmla="*/ 1818476 w 5012299"/>
              <a:gd name="connsiteY37" fmla="*/ 732747 h 895398"/>
              <a:gd name="connsiteX38" fmla="*/ 2049063 w 5012299"/>
              <a:gd name="connsiteY38" fmla="*/ 852016 h 895398"/>
              <a:gd name="connsiteX39" fmla="*/ 2096771 w 5012299"/>
              <a:gd name="connsiteY39" fmla="*/ 891773 h 89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012299" h="895398">
                <a:moveTo>
                  <a:pt x="2096771" y="891773"/>
                </a:moveTo>
                <a:cubicBezTo>
                  <a:pt x="2159056" y="898399"/>
                  <a:pt x="2306156" y="894423"/>
                  <a:pt x="2422775" y="891773"/>
                </a:cubicBezTo>
                <a:cubicBezTo>
                  <a:pt x="2539394" y="889123"/>
                  <a:pt x="2796486" y="875870"/>
                  <a:pt x="2796486" y="875870"/>
                </a:cubicBezTo>
                <a:lnTo>
                  <a:pt x="3122489" y="867919"/>
                </a:lnTo>
                <a:cubicBezTo>
                  <a:pt x="3236458" y="865269"/>
                  <a:pt x="3357053" y="859967"/>
                  <a:pt x="3480298" y="859967"/>
                </a:cubicBezTo>
                <a:cubicBezTo>
                  <a:pt x="3603543" y="859967"/>
                  <a:pt x="3737391" y="866594"/>
                  <a:pt x="3861961" y="867919"/>
                </a:cubicBezTo>
                <a:cubicBezTo>
                  <a:pt x="3986531" y="869244"/>
                  <a:pt x="4227721" y="867919"/>
                  <a:pt x="4227721" y="867919"/>
                </a:cubicBezTo>
                <a:lnTo>
                  <a:pt x="4649140" y="875870"/>
                </a:lnTo>
                <a:cubicBezTo>
                  <a:pt x="4767084" y="875870"/>
                  <a:pt x="4878403" y="874545"/>
                  <a:pt x="4935387" y="867919"/>
                </a:cubicBezTo>
                <a:cubicBezTo>
                  <a:pt x="4992371" y="861293"/>
                  <a:pt x="4979119" y="848041"/>
                  <a:pt x="4991046" y="836114"/>
                </a:cubicBezTo>
                <a:cubicBezTo>
                  <a:pt x="5002973" y="824187"/>
                  <a:pt x="5021526" y="814910"/>
                  <a:pt x="5006949" y="796357"/>
                </a:cubicBezTo>
                <a:cubicBezTo>
                  <a:pt x="4992372" y="777804"/>
                  <a:pt x="4945989" y="744673"/>
                  <a:pt x="4903582" y="724795"/>
                </a:cubicBezTo>
                <a:cubicBezTo>
                  <a:pt x="4861175" y="704917"/>
                  <a:pt x="4801540" y="689014"/>
                  <a:pt x="4752507" y="677087"/>
                </a:cubicBezTo>
                <a:cubicBezTo>
                  <a:pt x="4703474" y="665160"/>
                  <a:pt x="4670343" y="669136"/>
                  <a:pt x="4609383" y="653234"/>
                </a:cubicBezTo>
                <a:cubicBezTo>
                  <a:pt x="4548423" y="637331"/>
                  <a:pt x="4463610" y="610827"/>
                  <a:pt x="4386747" y="581672"/>
                </a:cubicBezTo>
                <a:cubicBezTo>
                  <a:pt x="4309884" y="552517"/>
                  <a:pt x="4235672" y="514086"/>
                  <a:pt x="4148208" y="478305"/>
                </a:cubicBezTo>
                <a:cubicBezTo>
                  <a:pt x="4060744" y="442524"/>
                  <a:pt x="3967978" y="396142"/>
                  <a:pt x="3861961" y="366987"/>
                </a:cubicBezTo>
                <a:cubicBezTo>
                  <a:pt x="3755944" y="337832"/>
                  <a:pt x="3607519" y="312653"/>
                  <a:pt x="3512103" y="303376"/>
                </a:cubicBezTo>
                <a:cubicBezTo>
                  <a:pt x="3416687" y="294099"/>
                  <a:pt x="3365004" y="300725"/>
                  <a:pt x="3289467" y="311327"/>
                </a:cubicBezTo>
                <a:cubicBezTo>
                  <a:pt x="3213930" y="321929"/>
                  <a:pt x="3142368" y="345783"/>
                  <a:pt x="3058879" y="366987"/>
                </a:cubicBezTo>
                <a:cubicBezTo>
                  <a:pt x="2975390" y="388190"/>
                  <a:pt x="2854796" y="418670"/>
                  <a:pt x="2788535" y="438548"/>
                </a:cubicBezTo>
                <a:cubicBezTo>
                  <a:pt x="2722274" y="458426"/>
                  <a:pt x="2726250" y="469028"/>
                  <a:pt x="2661314" y="486256"/>
                </a:cubicBezTo>
                <a:cubicBezTo>
                  <a:pt x="2596378" y="503484"/>
                  <a:pt x="2477109" y="529988"/>
                  <a:pt x="2398921" y="541915"/>
                </a:cubicBezTo>
                <a:cubicBezTo>
                  <a:pt x="2320733" y="553842"/>
                  <a:pt x="2273025" y="564444"/>
                  <a:pt x="2192187" y="557818"/>
                </a:cubicBezTo>
                <a:cubicBezTo>
                  <a:pt x="2111349" y="551192"/>
                  <a:pt x="2018583" y="531314"/>
                  <a:pt x="1913891" y="502159"/>
                </a:cubicBezTo>
                <a:cubicBezTo>
                  <a:pt x="1809199" y="473004"/>
                  <a:pt x="1670051" y="419995"/>
                  <a:pt x="1564034" y="382889"/>
                </a:cubicBezTo>
                <a:cubicBezTo>
                  <a:pt x="1458017" y="345783"/>
                  <a:pt x="1381154" y="313978"/>
                  <a:pt x="1277787" y="279522"/>
                </a:cubicBezTo>
                <a:cubicBezTo>
                  <a:pt x="1174420" y="245066"/>
                  <a:pt x="1045874" y="201334"/>
                  <a:pt x="943832" y="176155"/>
                </a:cubicBezTo>
                <a:cubicBezTo>
                  <a:pt x="841790" y="150976"/>
                  <a:pt x="753000" y="145675"/>
                  <a:pt x="665536" y="128447"/>
                </a:cubicBezTo>
                <a:cubicBezTo>
                  <a:pt x="578072" y="111219"/>
                  <a:pt x="521088" y="93991"/>
                  <a:pt x="419046" y="72788"/>
                </a:cubicBezTo>
                <a:cubicBezTo>
                  <a:pt x="317004" y="51585"/>
                  <a:pt x="118221" y="-9375"/>
                  <a:pt x="53286" y="1227"/>
                </a:cubicBezTo>
                <a:cubicBezTo>
                  <a:pt x="-11649" y="11829"/>
                  <a:pt x="-14300" y="109895"/>
                  <a:pt x="29432" y="136399"/>
                </a:cubicBezTo>
                <a:cubicBezTo>
                  <a:pt x="73164" y="162903"/>
                  <a:pt x="234841" y="147001"/>
                  <a:pt x="315679" y="160253"/>
                </a:cubicBezTo>
                <a:cubicBezTo>
                  <a:pt x="396517" y="173505"/>
                  <a:pt x="424347" y="193383"/>
                  <a:pt x="514462" y="215912"/>
                </a:cubicBezTo>
                <a:cubicBezTo>
                  <a:pt x="604577" y="238441"/>
                  <a:pt x="743725" y="263620"/>
                  <a:pt x="856368" y="295425"/>
                </a:cubicBezTo>
                <a:cubicBezTo>
                  <a:pt x="969011" y="327230"/>
                  <a:pt x="1072378" y="357710"/>
                  <a:pt x="1190322" y="406743"/>
                </a:cubicBezTo>
                <a:cubicBezTo>
                  <a:pt x="1308266" y="455776"/>
                  <a:pt x="1459342" y="535289"/>
                  <a:pt x="1564034" y="589623"/>
                </a:cubicBezTo>
                <a:cubicBezTo>
                  <a:pt x="1668726" y="643957"/>
                  <a:pt x="1737638" y="689015"/>
                  <a:pt x="1818476" y="732747"/>
                </a:cubicBezTo>
                <a:cubicBezTo>
                  <a:pt x="1899314" y="776479"/>
                  <a:pt x="2000030" y="826837"/>
                  <a:pt x="2049063" y="852016"/>
                </a:cubicBezTo>
                <a:cubicBezTo>
                  <a:pt x="2098096" y="877195"/>
                  <a:pt x="2034486" y="885147"/>
                  <a:pt x="2096771" y="891773"/>
                </a:cubicBezTo>
                <a:close/>
              </a:path>
            </a:pathLst>
          </a:custGeom>
          <a:solidFill>
            <a:srgbClr val="66FF66">
              <a:alpha val="5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4216400" y="2814638"/>
            <a:ext cx="2460625" cy="200025"/>
            <a:chOff x="3670871" y="2600077"/>
            <a:chExt cx="2459585" cy="200113"/>
          </a:xfrm>
        </p:grpSpPr>
        <p:sp>
          <p:nvSpPr>
            <p:cNvPr id="25" name="任意多边形 24"/>
            <p:cNvSpPr/>
            <p:nvPr/>
          </p:nvSpPr>
          <p:spPr>
            <a:xfrm>
              <a:off x="6114588" y="2600077"/>
              <a:ext cx="15868" cy="198524"/>
            </a:xfrm>
            <a:custGeom>
              <a:avLst/>
              <a:gdLst>
                <a:gd name="connsiteX0" fmla="*/ 15903 w 15903"/>
                <a:gd name="connsiteY0" fmla="*/ 198782 h 198782"/>
                <a:gd name="connsiteX1" fmla="*/ 0 w 15903"/>
                <a:gd name="connsiteY1" fmla="*/ 0 h 19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03" h="198782">
                  <a:moveTo>
                    <a:pt x="15903" y="198782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white"/>
                </a:solidFill>
                <a:latin typeface="Cambria"/>
                <a:ea typeface="华文楷体" panose="02010600040101010101" pitchFamily="2" charset="-122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5741683" y="2601665"/>
              <a:ext cx="15868" cy="198525"/>
            </a:xfrm>
            <a:custGeom>
              <a:avLst/>
              <a:gdLst>
                <a:gd name="connsiteX0" fmla="*/ 15903 w 15903"/>
                <a:gd name="connsiteY0" fmla="*/ 198782 h 198782"/>
                <a:gd name="connsiteX1" fmla="*/ 0 w 15903"/>
                <a:gd name="connsiteY1" fmla="*/ 0 h 19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03" h="198782">
                  <a:moveTo>
                    <a:pt x="15903" y="198782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white"/>
                </a:solidFill>
                <a:latin typeface="Cambria"/>
                <a:ea typeface="华文楷体" panose="02010600040101010101" pitchFamily="2" charset="-122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5346562" y="2600077"/>
              <a:ext cx="15868" cy="198524"/>
            </a:xfrm>
            <a:custGeom>
              <a:avLst/>
              <a:gdLst>
                <a:gd name="connsiteX0" fmla="*/ 15903 w 15903"/>
                <a:gd name="connsiteY0" fmla="*/ 198782 h 198782"/>
                <a:gd name="connsiteX1" fmla="*/ 0 w 15903"/>
                <a:gd name="connsiteY1" fmla="*/ 0 h 19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03" h="198782">
                  <a:moveTo>
                    <a:pt x="15903" y="198782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white"/>
                </a:solidFill>
                <a:latin typeface="Cambria"/>
                <a:ea typeface="华文楷体" panose="02010600040101010101" pitchFamily="2" charset="-122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4965723" y="2600077"/>
              <a:ext cx="15868" cy="198524"/>
            </a:xfrm>
            <a:custGeom>
              <a:avLst/>
              <a:gdLst>
                <a:gd name="connsiteX0" fmla="*/ 15903 w 15903"/>
                <a:gd name="connsiteY0" fmla="*/ 198782 h 198782"/>
                <a:gd name="connsiteX1" fmla="*/ 0 w 15903"/>
                <a:gd name="connsiteY1" fmla="*/ 0 h 19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03" h="198782">
                  <a:moveTo>
                    <a:pt x="15903" y="198782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white"/>
                </a:solidFill>
                <a:latin typeface="Cambria"/>
                <a:ea typeface="华文楷体" panose="02010600040101010101" pitchFamily="2" charset="-122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670871" y="2600077"/>
              <a:ext cx="15868" cy="198524"/>
            </a:xfrm>
            <a:custGeom>
              <a:avLst/>
              <a:gdLst>
                <a:gd name="connsiteX0" fmla="*/ 15903 w 15903"/>
                <a:gd name="connsiteY0" fmla="*/ 198782 h 198782"/>
                <a:gd name="connsiteX1" fmla="*/ 0 w 15903"/>
                <a:gd name="connsiteY1" fmla="*/ 0 h 19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03" h="198782">
                  <a:moveTo>
                    <a:pt x="15903" y="198782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white"/>
                </a:solidFill>
                <a:latin typeface="Cambria"/>
                <a:ea typeface="华文楷体" panose="02010600040101010101" pitchFamily="2" charset="-122"/>
              </a:endParaRPr>
            </a:p>
          </p:txBody>
        </p:sp>
      </p:grpSp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6989763" y="1971675"/>
            <a:ext cx="973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盖  膜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7361238" y="2451100"/>
            <a:ext cx="1058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听   毛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963991" y="638259"/>
            <a:ext cx="4436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l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r>
              <a:rPr lang="zh-CN" altLang="en-US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黑体" pitchFamily="2" charset="-122"/>
                <a:cs typeface="Arial" pitchFamily="34" charset="0"/>
              </a:rPr>
              <a:t>螺旋</a:t>
            </a:r>
            <a:r>
              <a:rPr lang="zh-CN" altLang="en-US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器如何转化能量</a:t>
            </a:r>
          </a:p>
        </p:txBody>
      </p:sp>
      <p:sp>
        <p:nvSpPr>
          <p:cNvPr id="33" name="任意多边形 32"/>
          <p:cNvSpPr/>
          <p:nvPr/>
        </p:nvSpPr>
        <p:spPr>
          <a:xfrm>
            <a:off x="2125663" y="3590925"/>
            <a:ext cx="1808162" cy="785813"/>
          </a:xfrm>
          <a:custGeom>
            <a:avLst/>
            <a:gdLst>
              <a:gd name="connsiteX0" fmla="*/ 1806855 w 1806855"/>
              <a:gd name="connsiteY0" fmla="*/ 0 h 785074"/>
              <a:gd name="connsiteX1" fmla="*/ 1770279 w 1806855"/>
              <a:gd name="connsiteY1" fmla="*/ 277977 h 785074"/>
              <a:gd name="connsiteX2" fmla="*/ 1660551 w 1806855"/>
              <a:gd name="connsiteY2" fmla="*/ 585216 h 785074"/>
              <a:gd name="connsiteX3" fmla="*/ 1514247 w 1806855"/>
              <a:gd name="connsiteY3" fmla="*/ 775411 h 785074"/>
              <a:gd name="connsiteX4" fmla="*/ 1119226 w 1806855"/>
              <a:gd name="connsiteY4" fmla="*/ 746150 h 785074"/>
              <a:gd name="connsiteX5" fmla="*/ 694944 w 1806855"/>
              <a:gd name="connsiteY5" fmla="*/ 651052 h 785074"/>
              <a:gd name="connsiteX6" fmla="*/ 387706 w 1806855"/>
              <a:gd name="connsiteY6" fmla="*/ 592531 h 785074"/>
              <a:gd name="connsiteX7" fmla="*/ 0 w 1806855"/>
              <a:gd name="connsiteY7" fmla="*/ 380390 h 7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6855" h="785074">
                <a:moveTo>
                  <a:pt x="1806855" y="0"/>
                </a:moveTo>
                <a:cubicBezTo>
                  <a:pt x="1800759" y="90220"/>
                  <a:pt x="1794663" y="180441"/>
                  <a:pt x="1770279" y="277977"/>
                </a:cubicBezTo>
                <a:cubicBezTo>
                  <a:pt x="1745895" y="375513"/>
                  <a:pt x="1703223" y="502310"/>
                  <a:pt x="1660551" y="585216"/>
                </a:cubicBezTo>
                <a:cubicBezTo>
                  <a:pt x="1617879" y="668122"/>
                  <a:pt x="1604468" y="748589"/>
                  <a:pt x="1514247" y="775411"/>
                </a:cubicBezTo>
                <a:cubicBezTo>
                  <a:pt x="1424026" y="802233"/>
                  <a:pt x="1255776" y="766876"/>
                  <a:pt x="1119226" y="746150"/>
                </a:cubicBezTo>
                <a:cubicBezTo>
                  <a:pt x="982676" y="725424"/>
                  <a:pt x="816864" y="676655"/>
                  <a:pt x="694944" y="651052"/>
                </a:cubicBezTo>
                <a:cubicBezTo>
                  <a:pt x="573024" y="625449"/>
                  <a:pt x="503530" y="637641"/>
                  <a:pt x="387706" y="592531"/>
                </a:cubicBezTo>
                <a:cubicBezTo>
                  <a:pt x="271882" y="547421"/>
                  <a:pt x="135941" y="463905"/>
                  <a:pt x="0" y="380390"/>
                </a:cubicBezTo>
              </a:path>
            </a:pathLst>
          </a:custGeom>
          <a:noFill/>
          <a:ln w="34925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2119313" y="3532188"/>
            <a:ext cx="3919537" cy="863600"/>
          </a:xfrm>
          <a:custGeom>
            <a:avLst/>
            <a:gdLst>
              <a:gd name="connsiteX0" fmla="*/ 3584448 w 3920138"/>
              <a:gd name="connsiteY0" fmla="*/ 0 h 863194"/>
              <a:gd name="connsiteX1" fmla="*/ 3708806 w 3920138"/>
              <a:gd name="connsiteY1" fmla="*/ 263347 h 863194"/>
              <a:gd name="connsiteX2" fmla="*/ 3840480 w 3920138"/>
              <a:gd name="connsiteY2" fmla="*/ 570586 h 863194"/>
              <a:gd name="connsiteX3" fmla="*/ 3877056 w 3920138"/>
              <a:gd name="connsiteY3" fmla="*/ 724205 h 863194"/>
              <a:gd name="connsiteX4" fmla="*/ 3796589 w 3920138"/>
              <a:gd name="connsiteY4" fmla="*/ 811987 h 863194"/>
              <a:gd name="connsiteX5" fmla="*/ 2531059 w 3920138"/>
              <a:gd name="connsiteY5" fmla="*/ 826618 h 863194"/>
              <a:gd name="connsiteX6" fmla="*/ 1858061 w 3920138"/>
              <a:gd name="connsiteY6" fmla="*/ 819302 h 863194"/>
              <a:gd name="connsiteX7" fmla="*/ 1492301 w 3920138"/>
              <a:gd name="connsiteY7" fmla="*/ 863194 h 863194"/>
              <a:gd name="connsiteX8" fmla="*/ 980237 w 3920138"/>
              <a:gd name="connsiteY8" fmla="*/ 819302 h 863194"/>
              <a:gd name="connsiteX9" fmla="*/ 570586 w 3920138"/>
              <a:gd name="connsiteY9" fmla="*/ 760781 h 863194"/>
              <a:gd name="connsiteX10" fmla="*/ 321869 w 3920138"/>
              <a:gd name="connsiteY10" fmla="*/ 687629 h 863194"/>
              <a:gd name="connsiteX11" fmla="*/ 0 w 3920138"/>
              <a:gd name="connsiteY11" fmla="*/ 592531 h 86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20138" h="863194">
                <a:moveTo>
                  <a:pt x="3584448" y="0"/>
                </a:moveTo>
                <a:cubicBezTo>
                  <a:pt x="3625291" y="84124"/>
                  <a:pt x="3666134" y="168249"/>
                  <a:pt x="3708806" y="263347"/>
                </a:cubicBezTo>
                <a:cubicBezTo>
                  <a:pt x="3751478" y="358445"/>
                  <a:pt x="3812438" y="493776"/>
                  <a:pt x="3840480" y="570586"/>
                </a:cubicBezTo>
                <a:cubicBezTo>
                  <a:pt x="3868522" y="647396"/>
                  <a:pt x="3884371" y="683972"/>
                  <a:pt x="3877056" y="724205"/>
                </a:cubicBezTo>
                <a:cubicBezTo>
                  <a:pt x="3869741" y="764438"/>
                  <a:pt x="4020922" y="794918"/>
                  <a:pt x="3796589" y="811987"/>
                </a:cubicBezTo>
                <a:cubicBezTo>
                  <a:pt x="3572256" y="829056"/>
                  <a:pt x="2531059" y="826618"/>
                  <a:pt x="2531059" y="826618"/>
                </a:cubicBezTo>
                <a:cubicBezTo>
                  <a:pt x="2207971" y="827837"/>
                  <a:pt x="2031187" y="813206"/>
                  <a:pt x="1858061" y="819302"/>
                </a:cubicBezTo>
                <a:cubicBezTo>
                  <a:pt x="1684935" y="825398"/>
                  <a:pt x="1638605" y="863194"/>
                  <a:pt x="1492301" y="863194"/>
                </a:cubicBezTo>
                <a:cubicBezTo>
                  <a:pt x="1345997" y="863194"/>
                  <a:pt x="1133856" y="836371"/>
                  <a:pt x="980237" y="819302"/>
                </a:cubicBezTo>
                <a:cubicBezTo>
                  <a:pt x="826618" y="802233"/>
                  <a:pt x="680314" y="782726"/>
                  <a:pt x="570586" y="760781"/>
                </a:cubicBezTo>
                <a:cubicBezTo>
                  <a:pt x="460858" y="738836"/>
                  <a:pt x="321869" y="687629"/>
                  <a:pt x="321869" y="687629"/>
                </a:cubicBezTo>
                <a:lnTo>
                  <a:pt x="0" y="592531"/>
                </a:lnTo>
              </a:path>
            </a:pathLst>
          </a:custGeom>
          <a:noFill/>
          <a:ln w="34925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5" name="任意多边形 34"/>
          <p:cNvSpPr/>
          <p:nvPr/>
        </p:nvSpPr>
        <p:spPr>
          <a:xfrm>
            <a:off x="2119313" y="3509963"/>
            <a:ext cx="4067175" cy="914400"/>
          </a:xfrm>
          <a:custGeom>
            <a:avLst/>
            <a:gdLst>
              <a:gd name="connsiteX0" fmla="*/ 3928262 w 4067824"/>
              <a:gd name="connsiteY0" fmla="*/ 0 h 914436"/>
              <a:gd name="connsiteX1" fmla="*/ 4016045 w 4067824"/>
              <a:gd name="connsiteY1" fmla="*/ 395021 h 914436"/>
              <a:gd name="connsiteX2" fmla="*/ 4067251 w 4067824"/>
              <a:gd name="connsiteY2" fmla="*/ 768096 h 914436"/>
              <a:gd name="connsiteX3" fmla="*/ 4016045 w 4067824"/>
              <a:gd name="connsiteY3" fmla="*/ 841248 h 914436"/>
              <a:gd name="connsiteX4" fmla="*/ 3701491 w 4067824"/>
              <a:gd name="connsiteY4" fmla="*/ 870509 h 914436"/>
              <a:gd name="connsiteX5" fmla="*/ 2340864 w 4067824"/>
              <a:gd name="connsiteY5" fmla="*/ 863194 h 914436"/>
              <a:gd name="connsiteX6" fmla="*/ 1748333 w 4067824"/>
              <a:gd name="connsiteY6" fmla="*/ 870509 h 914436"/>
              <a:gd name="connsiteX7" fmla="*/ 1265530 w 4067824"/>
              <a:gd name="connsiteY7" fmla="*/ 914400 h 914436"/>
              <a:gd name="connsiteX8" fmla="*/ 943661 w 4067824"/>
              <a:gd name="connsiteY8" fmla="*/ 877824 h 914436"/>
              <a:gd name="connsiteX9" fmla="*/ 687629 w 4067824"/>
              <a:gd name="connsiteY9" fmla="*/ 863194 h 914436"/>
              <a:gd name="connsiteX10" fmla="*/ 336499 w 4067824"/>
              <a:gd name="connsiteY10" fmla="*/ 819303 h 914436"/>
              <a:gd name="connsiteX11" fmla="*/ 0 w 4067824"/>
              <a:gd name="connsiteY11" fmla="*/ 768096 h 914436"/>
              <a:gd name="connsiteX12" fmla="*/ 0 w 4067824"/>
              <a:gd name="connsiteY12" fmla="*/ 768096 h 914436"/>
              <a:gd name="connsiteX13" fmla="*/ 0 w 4067824"/>
              <a:gd name="connsiteY13" fmla="*/ 768096 h 91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67824" h="914436">
                <a:moveTo>
                  <a:pt x="3928262" y="0"/>
                </a:moveTo>
                <a:cubicBezTo>
                  <a:pt x="3960571" y="133502"/>
                  <a:pt x="3992880" y="267005"/>
                  <a:pt x="4016045" y="395021"/>
                </a:cubicBezTo>
                <a:cubicBezTo>
                  <a:pt x="4039210" y="523037"/>
                  <a:pt x="4067251" y="693725"/>
                  <a:pt x="4067251" y="768096"/>
                </a:cubicBezTo>
                <a:cubicBezTo>
                  <a:pt x="4067251" y="842467"/>
                  <a:pt x="4077005" y="824179"/>
                  <a:pt x="4016045" y="841248"/>
                </a:cubicBezTo>
                <a:cubicBezTo>
                  <a:pt x="3955085" y="858317"/>
                  <a:pt x="3701491" y="870509"/>
                  <a:pt x="3701491" y="870509"/>
                </a:cubicBezTo>
                <a:lnTo>
                  <a:pt x="2340864" y="863194"/>
                </a:lnTo>
                <a:cubicBezTo>
                  <a:pt x="2015338" y="863194"/>
                  <a:pt x="1927555" y="861975"/>
                  <a:pt x="1748333" y="870509"/>
                </a:cubicBezTo>
                <a:cubicBezTo>
                  <a:pt x="1569111" y="879043"/>
                  <a:pt x="1399642" y="913181"/>
                  <a:pt x="1265530" y="914400"/>
                </a:cubicBezTo>
                <a:cubicBezTo>
                  <a:pt x="1131418" y="915619"/>
                  <a:pt x="1039978" y="886358"/>
                  <a:pt x="943661" y="877824"/>
                </a:cubicBezTo>
                <a:cubicBezTo>
                  <a:pt x="847344" y="869290"/>
                  <a:pt x="788823" y="872947"/>
                  <a:pt x="687629" y="863194"/>
                </a:cubicBezTo>
                <a:cubicBezTo>
                  <a:pt x="586435" y="853441"/>
                  <a:pt x="451104" y="835153"/>
                  <a:pt x="336499" y="819303"/>
                </a:cubicBezTo>
                <a:cubicBezTo>
                  <a:pt x="221894" y="803453"/>
                  <a:pt x="0" y="768096"/>
                  <a:pt x="0" y="768096"/>
                </a:cubicBezTo>
                <a:lnTo>
                  <a:pt x="0" y="768096"/>
                </a:lnTo>
                <a:lnTo>
                  <a:pt x="0" y="768096"/>
                </a:lnTo>
              </a:path>
            </a:pathLst>
          </a:custGeom>
          <a:noFill/>
          <a:ln w="34925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2125663" y="3509963"/>
            <a:ext cx="4395787" cy="922337"/>
          </a:xfrm>
          <a:custGeom>
            <a:avLst/>
            <a:gdLst>
              <a:gd name="connsiteX0" fmla="*/ 4308653 w 4395210"/>
              <a:gd name="connsiteY0" fmla="*/ 0 h 921985"/>
              <a:gd name="connsiteX1" fmla="*/ 4381805 w 4395210"/>
              <a:gd name="connsiteY1" fmla="*/ 380391 h 921985"/>
              <a:gd name="connsiteX2" fmla="*/ 4374490 w 4395210"/>
              <a:gd name="connsiteY2" fmla="*/ 753466 h 921985"/>
              <a:gd name="connsiteX3" fmla="*/ 4176979 w 4395210"/>
              <a:gd name="connsiteY3" fmla="*/ 841248 h 921985"/>
              <a:gd name="connsiteX4" fmla="*/ 3716122 w 4395210"/>
              <a:gd name="connsiteY4" fmla="*/ 863194 h 921985"/>
              <a:gd name="connsiteX5" fmla="*/ 2523744 w 4395210"/>
              <a:gd name="connsiteY5" fmla="*/ 877824 h 921985"/>
              <a:gd name="connsiteX6" fmla="*/ 1755648 w 4395210"/>
              <a:gd name="connsiteY6" fmla="*/ 863194 h 921985"/>
              <a:gd name="connsiteX7" fmla="*/ 1433779 w 4395210"/>
              <a:gd name="connsiteY7" fmla="*/ 899770 h 921985"/>
              <a:gd name="connsiteX8" fmla="*/ 1082650 w 4395210"/>
              <a:gd name="connsiteY8" fmla="*/ 921716 h 921985"/>
              <a:gd name="connsiteX9" fmla="*/ 665683 w 4395210"/>
              <a:gd name="connsiteY9" fmla="*/ 885140 h 921985"/>
              <a:gd name="connsiteX10" fmla="*/ 373075 w 4395210"/>
              <a:gd name="connsiteY10" fmla="*/ 885140 h 921985"/>
              <a:gd name="connsiteX11" fmla="*/ 0 w 4395210"/>
              <a:gd name="connsiteY11" fmla="*/ 877824 h 92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5210" h="921985">
                <a:moveTo>
                  <a:pt x="4308653" y="0"/>
                </a:moveTo>
                <a:cubicBezTo>
                  <a:pt x="4339742" y="127406"/>
                  <a:pt x="4370832" y="254813"/>
                  <a:pt x="4381805" y="380391"/>
                </a:cubicBezTo>
                <a:cubicBezTo>
                  <a:pt x="4392778" y="505969"/>
                  <a:pt x="4408628" y="676657"/>
                  <a:pt x="4374490" y="753466"/>
                </a:cubicBezTo>
                <a:cubicBezTo>
                  <a:pt x="4340352" y="830275"/>
                  <a:pt x="4286707" y="822960"/>
                  <a:pt x="4176979" y="841248"/>
                </a:cubicBezTo>
                <a:cubicBezTo>
                  <a:pt x="4067251" y="859536"/>
                  <a:pt x="3716122" y="863194"/>
                  <a:pt x="3716122" y="863194"/>
                </a:cubicBezTo>
                <a:lnTo>
                  <a:pt x="2523744" y="877824"/>
                </a:lnTo>
                <a:cubicBezTo>
                  <a:pt x="2196998" y="877824"/>
                  <a:pt x="1937309" y="859536"/>
                  <a:pt x="1755648" y="863194"/>
                </a:cubicBezTo>
                <a:cubicBezTo>
                  <a:pt x="1573987" y="866852"/>
                  <a:pt x="1545945" y="890016"/>
                  <a:pt x="1433779" y="899770"/>
                </a:cubicBezTo>
                <a:cubicBezTo>
                  <a:pt x="1321613" y="909524"/>
                  <a:pt x="1210666" y="924154"/>
                  <a:pt x="1082650" y="921716"/>
                </a:cubicBezTo>
                <a:cubicBezTo>
                  <a:pt x="954634" y="919278"/>
                  <a:pt x="783945" y="891236"/>
                  <a:pt x="665683" y="885140"/>
                </a:cubicBezTo>
                <a:cubicBezTo>
                  <a:pt x="547421" y="879044"/>
                  <a:pt x="373075" y="885140"/>
                  <a:pt x="373075" y="885140"/>
                </a:cubicBezTo>
                <a:lnTo>
                  <a:pt x="0" y="877824"/>
                </a:lnTo>
              </a:path>
            </a:pathLst>
          </a:custGeom>
          <a:noFill/>
          <a:ln w="34925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2089150" y="3540125"/>
            <a:ext cx="4843463" cy="1447800"/>
          </a:xfrm>
          <a:custGeom>
            <a:avLst/>
            <a:gdLst>
              <a:gd name="connsiteX0" fmla="*/ 4747565 w 4842756"/>
              <a:gd name="connsiteY0" fmla="*/ 0 h 1448410"/>
              <a:gd name="connsiteX1" fmla="*/ 4842663 w 4842756"/>
              <a:gd name="connsiteY1" fmla="*/ 336499 h 1448410"/>
              <a:gd name="connsiteX2" fmla="*/ 4754880 w 4842756"/>
              <a:gd name="connsiteY2" fmla="*/ 738835 h 1448410"/>
              <a:gd name="connsiteX3" fmla="*/ 4367175 w 4842756"/>
              <a:gd name="connsiteY3" fmla="*/ 841248 h 1448410"/>
              <a:gd name="connsiteX4" fmla="*/ 3416199 w 4842756"/>
              <a:gd name="connsiteY4" fmla="*/ 877824 h 1448410"/>
              <a:gd name="connsiteX5" fmla="*/ 1916583 w 4842756"/>
              <a:gd name="connsiteY5" fmla="*/ 870509 h 1448410"/>
              <a:gd name="connsiteX6" fmla="*/ 1477671 w 4842756"/>
              <a:gd name="connsiteY6" fmla="*/ 921715 h 1448410"/>
              <a:gd name="connsiteX7" fmla="*/ 1060704 w 4842756"/>
              <a:gd name="connsiteY7" fmla="*/ 936346 h 1448410"/>
              <a:gd name="connsiteX8" fmla="*/ 768096 w 4842756"/>
              <a:gd name="connsiteY8" fmla="*/ 980237 h 1448410"/>
              <a:gd name="connsiteX9" fmla="*/ 541325 w 4842756"/>
              <a:gd name="connsiteY9" fmla="*/ 1053389 h 1448410"/>
              <a:gd name="connsiteX10" fmla="*/ 380391 w 4842756"/>
              <a:gd name="connsiteY10" fmla="*/ 1148487 h 1448410"/>
              <a:gd name="connsiteX11" fmla="*/ 219456 w 4842756"/>
              <a:gd name="connsiteY11" fmla="*/ 1265530 h 1448410"/>
              <a:gd name="connsiteX12" fmla="*/ 0 w 4842756"/>
              <a:gd name="connsiteY12" fmla="*/ 1448410 h 14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42756" h="1448410">
                <a:moveTo>
                  <a:pt x="4747565" y="0"/>
                </a:moveTo>
                <a:cubicBezTo>
                  <a:pt x="4794504" y="106680"/>
                  <a:pt x="4841444" y="213360"/>
                  <a:pt x="4842663" y="336499"/>
                </a:cubicBezTo>
                <a:cubicBezTo>
                  <a:pt x="4843882" y="459638"/>
                  <a:pt x="4834128" y="654710"/>
                  <a:pt x="4754880" y="738835"/>
                </a:cubicBezTo>
                <a:cubicBezTo>
                  <a:pt x="4675632" y="822960"/>
                  <a:pt x="4590288" y="818083"/>
                  <a:pt x="4367175" y="841248"/>
                </a:cubicBezTo>
                <a:cubicBezTo>
                  <a:pt x="4144062" y="864413"/>
                  <a:pt x="3416199" y="877824"/>
                  <a:pt x="3416199" y="877824"/>
                </a:cubicBezTo>
                <a:lnTo>
                  <a:pt x="1916583" y="870509"/>
                </a:lnTo>
                <a:cubicBezTo>
                  <a:pt x="1593495" y="877824"/>
                  <a:pt x="1620317" y="910742"/>
                  <a:pt x="1477671" y="921715"/>
                </a:cubicBezTo>
                <a:cubicBezTo>
                  <a:pt x="1335025" y="932688"/>
                  <a:pt x="1178966" y="926592"/>
                  <a:pt x="1060704" y="936346"/>
                </a:cubicBezTo>
                <a:cubicBezTo>
                  <a:pt x="942442" y="946100"/>
                  <a:pt x="854659" y="960730"/>
                  <a:pt x="768096" y="980237"/>
                </a:cubicBezTo>
                <a:cubicBezTo>
                  <a:pt x="681533" y="999744"/>
                  <a:pt x="605942" y="1025347"/>
                  <a:pt x="541325" y="1053389"/>
                </a:cubicBezTo>
                <a:cubicBezTo>
                  <a:pt x="476708" y="1081431"/>
                  <a:pt x="434036" y="1113130"/>
                  <a:pt x="380391" y="1148487"/>
                </a:cubicBezTo>
                <a:cubicBezTo>
                  <a:pt x="326746" y="1183844"/>
                  <a:pt x="282854" y="1215543"/>
                  <a:pt x="219456" y="1265530"/>
                </a:cubicBezTo>
                <a:cubicBezTo>
                  <a:pt x="156058" y="1315517"/>
                  <a:pt x="78029" y="1381963"/>
                  <a:pt x="0" y="1448410"/>
                </a:cubicBezTo>
              </a:path>
            </a:pathLst>
          </a:custGeom>
          <a:noFill/>
          <a:ln w="34925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7962900" y="3051175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毛细胞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5F859-6549-4664-992A-0FAC87FFD078}" type="slidenum">
              <a:rPr lang="zh-CN" altLang="en-US"/>
              <a:pPr>
                <a:defRPr/>
              </a:pPr>
              <a:t>104</a:t>
            </a:fld>
            <a:endParaRPr lang="zh-CN" altLang="en-US"/>
          </a:p>
        </p:txBody>
      </p:sp>
      <p:pic>
        <p:nvPicPr>
          <p:cNvPr id="13" name="Picture 3" descr="E:\教学\2013春\教学能手\前庭蜗器\毛细胞变形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1284"/>
          <a:stretch>
            <a:fillRect/>
          </a:stretch>
        </p:blipFill>
        <p:spPr bwMode="auto">
          <a:xfrm>
            <a:off x="3448050" y="3732213"/>
            <a:ext cx="444182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808579" y="2324636"/>
            <a:ext cx="1856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l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r>
              <a:rPr lang="zh-CN" altLang="en-US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静  态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759096" y="4685834"/>
            <a:ext cx="1856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l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r>
              <a:rPr lang="zh-CN" altLang="en-US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动  态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782354" y="3655071"/>
            <a:ext cx="25567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l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r>
              <a:rPr lang="zh-CN" altLang="en-US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毛细胞变形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132431" y="4460208"/>
            <a:ext cx="1856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l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r>
              <a:rPr lang="zh-CN" altLang="en-US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机械能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8132430" y="5574512"/>
            <a:ext cx="1856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l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r>
              <a:rPr lang="zh-CN" altLang="en-US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电  能</a:t>
            </a:r>
          </a:p>
        </p:txBody>
      </p:sp>
      <p:sp>
        <p:nvSpPr>
          <p:cNvPr id="19" name="下箭头 18"/>
          <p:cNvSpPr/>
          <p:nvPr/>
        </p:nvSpPr>
        <p:spPr>
          <a:xfrm>
            <a:off x="8688388" y="5045075"/>
            <a:ext cx="379412" cy="658813"/>
          </a:xfrm>
          <a:prstGeom prst="downArrow">
            <a:avLst/>
          </a:prstGeom>
          <a:solidFill>
            <a:srgbClr val="3891A7"/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685486" y="287019"/>
            <a:ext cx="41856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l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r>
              <a:rPr lang="zh-CN" altLang="en-US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毛细胞的动态变化</a:t>
            </a:r>
          </a:p>
        </p:txBody>
      </p:sp>
      <p:pic>
        <p:nvPicPr>
          <p:cNvPr id="160779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1189038"/>
            <a:ext cx="416560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B6116-CC98-402A-AB1B-FED8B0F229F1}" type="slidenum">
              <a:rPr lang="zh-CN" altLang="en-US"/>
              <a:pPr>
                <a:defRPr/>
              </a:pPr>
              <a:t>105</a:t>
            </a:fld>
            <a:endParaRPr lang="zh-CN" altLang="en-US"/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2006600" y="1322388"/>
            <a:ext cx="1066800" cy="41005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80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2044700" y="5472113"/>
            <a:ext cx="9144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外耳</a:t>
            </a:r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3225800" y="1322388"/>
            <a:ext cx="2209800" cy="4114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80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3911600" y="5495925"/>
            <a:ext cx="9144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中耳</a:t>
            </a:r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5664200" y="407988"/>
            <a:ext cx="3962400" cy="50292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80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2" name="Text Box 8"/>
          <p:cNvSpPr txBox="1">
            <a:spLocks noChangeArrowheads="1"/>
          </p:cNvSpPr>
          <p:nvPr/>
        </p:nvSpPr>
        <p:spPr bwMode="auto">
          <a:xfrm>
            <a:off x="6153150" y="5495925"/>
            <a:ext cx="9144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内耳</a:t>
            </a:r>
          </a:p>
        </p:txBody>
      </p:sp>
      <p:sp>
        <p:nvSpPr>
          <p:cNvPr id="63" name="Rectangle 9"/>
          <p:cNvSpPr>
            <a:spLocks noChangeArrowheads="1"/>
          </p:cNvSpPr>
          <p:nvPr/>
        </p:nvSpPr>
        <p:spPr bwMode="auto">
          <a:xfrm>
            <a:off x="6807200" y="1765300"/>
            <a:ext cx="1752600" cy="3505200"/>
          </a:xfrm>
          <a:prstGeom prst="rect">
            <a:avLst/>
          </a:prstGeom>
          <a:noFill/>
          <a:ln w="28575">
            <a:solidFill>
              <a:srgbClr val="8DC765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64" name="Line 10"/>
          <p:cNvSpPr>
            <a:spLocks noChangeShapeType="1"/>
          </p:cNvSpPr>
          <p:nvPr/>
        </p:nvSpPr>
        <p:spPr bwMode="auto">
          <a:xfrm>
            <a:off x="5130800" y="4689475"/>
            <a:ext cx="8382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>
            <a:off x="2701925" y="4738688"/>
            <a:ext cx="954088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6" name="Group 12"/>
          <p:cNvGrpSpPr>
            <a:grpSpLocks/>
          </p:cNvGrpSpPr>
          <p:nvPr/>
        </p:nvGrpSpPr>
        <p:grpSpPr bwMode="auto">
          <a:xfrm>
            <a:off x="2082800" y="1387475"/>
            <a:ext cx="920750" cy="3822700"/>
            <a:chOff x="528" y="914"/>
            <a:chExt cx="580" cy="2408"/>
          </a:xfrm>
        </p:grpSpPr>
        <p:sp>
          <p:nvSpPr>
            <p:cNvPr id="162867" name="Text Box 13"/>
            <p:cNvSpPr txBox="1">
              <a:spLocks noChangeArrowheads="1"/>
            </p:cNvSpPr>
            <p:nvPr/>
          </p:nvSpPr>
          <p:spPr bwMode="auto">
            <a:xfrm>
              <a:off x="532" y="914"/>
              <a:ext cx="57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声波</a:t>
              </a:r>
            </a:p>
          </p:txBody>
        </p:sp>
        <p:sp>
          <p:nvSpPr>
            <p:cNvPr id="162868" name="Text Box 14"/>
            <p:cNvSpPr txBox="1">
              <a:spLocks noChangeArrowheads="1"/>
            </p:cNvSpPr>
            <p:nvPr/>
          </p:nvSpPr>
          <p:spPr bwMode="auto">
            <a:xfrm>
              <a:off x="528" y="1641"/>
              <a:ext cx="57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耳廓</a:t>
              </a:r>
            </a:p>
          </p:txBody>
        </p:sp>
        <p:sp>
          <p:nvSpPr>
            <p:cNvPr id="162869" name="Text Box 15"/>
            <p:cNvSpPr txBox="1">
              <a:spLocks noChangeArrowheads="1"/>
            </p:cNvSpPr>
            <p:nvPr/>
          </p:nvSpPr>
          <p:spPr bwMode="auto">
            <a:xfrm>
              <a:off x="624" y="2457"/>
              <a:ext cx="336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外耳道</a:t>
              </a:r>
            </a:p>
          </p:txBody>
        </p:sp>
        <p:sp>
          <p:nvSpPr>
            <p:cNvPr id="162870" name="Line 16"/>
            <p:cNvSpPr>
              <a:spLocks noChangeShapeType="1"/>
            </p:cNvSpPr>
            <p:nvPr/>
          </p:nvSpPr>
          <p:spPr bwMode="auto">
            <a:xfrm>
              <a:off x="803" y="1183"/>
              <a:ext cx="0" cy="50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871" name="Line 17"/>
            <p:cNvSpPr>
              <a:spLocks noChangeShapeType="1"/>
            </p:cNvSpPr>
            <p:nvPr/>
          </p:nvSpPr>
          <p:spPr bwMode="auto">
            <a:xfrm>
              <a:off x="793" y="1970"/>
              <a:ext cx="0" cy="50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2" name="Group 18"/>
          <p:cNvGrpSpPr>
            <a:grpSpLocks/>
          </p:cNvGrpSpPr>
          <p:nvPr/>
        </p:nvGrpSpPr>
        <p:grpSpPr bwMode="auto">
          <a:xfrm>
            <a:off x="4673600" y="2541588"/>
            <a:ext cx="609600" cy="2622550"/>
            <a:chOff x="2160" y="1641"/>
            <a:chExt cx="384" cy="1652"/>
          </a:xfrm>
        </p:grpSpPr>
        <p:sp>
          <p:nvSpPr>
            <p:cNvPr id="162864" name="Text Box 19"/>
            <p:cNvSpPr txBox="1">
              <a:spLocks noChangeArrowheads="1"/>
            </p:cNvSpPr>
            <p:nvPr/>
          </p:nvSpPr>
          <p:spPr bwMode="auto">
            <a:xfrm>
              <a:off x="2160" y="2697"/>
              <a:ext cx="384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镫骨</a:t>
              </a:r>
            </a:p>
          </p:txBody>
        </p:sp>
        <p:sp>
          <p:nvSpPr>
            <p:cNvPr id="162865" name="Text Box 20"/>
            <p:cNvSpPr txBox="1">
              <a:spLocks noChangeArrowheads="1"/>
            </p:cNvSpPr>
            <p:nvPr/>
          </p:nvSpPr>
          <p:spPr bwMode="auto">
            <a:xfrm>
              <a:off x="2160" y="1641"/>
              <a:ext cx="288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砧骨</a:t>
              </a:r>
            </a:p>
          </p:txBody>
        </p:sp>
        <p:sp>
          <p:nvSpPr>
            <p:cNvPr id="162866" name="Line 21"/>
            <p:cNvSpPr>
              <a:spLocks noChangeShapeType="1"/>
            </p:cNvSpPr>
            <p:nvPr/>
          </p:nvSpPr>
          <p:spPr bwMode="auto">
            <a:xfrm>
              <a:off x="2336" y="2213"/>
              <a:ext cx="0" cy="50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6" name="Group 22"/>
          <p:cNvGrpSpPr>
            <a:grpSpLocks/>
          </p:cNvGrpSpPr>
          <p:nvPr/>
        </p:nvGrpSpPr>
        <p:grpSpPr bwMode="auto">
          <a:xfrm>
            <a:off x="3454400" y="2541588"/>
            <a:ext cx="685800" cy="2698750"/>
            <a:chOff x="1392" y="1641"/>
            <a:chExt cx="432" cy="1700"/>
          </a:xfrm>
        </p:grpSpPr>
        <p:sp>
          <p:nvSpPr>
            <p:cNvPr id="162861" name="Text Box 23"/>
            <p:cNvSpPr txBox="1">
              <a:spLocks noChangeArrowheads="1"/>
            </p:cNvSpPr>
            <p:nvPr/>
          </p:nvSpPr>
          <p:spPr bwMode="auto">
            <a:xfrm>
              <a:off x="1392" y="1641"/>
              <a:ext cx="288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锤骨</a:t>
              </a:r>
            </a:p>
          </p:txBody>
        </p:sp>
        <p:sp>
          <p:nvSpPr>
            <p:cNvPr id="162862" name="Text Box 24"/>
            <p:cNvSpPr txBox="1">
              <a:spLocks noChangeArrowheads="1"/>
            </p:cNvSpPr>
            <p:nvPr/>
          </p:nvSpPr>
          <p:spPr bwMode="auto">
            <a:xfrm>
              <a:off x="1440" y="2745"/>
              <a:ext cx="384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鼓膜</a:t>
              </a:r>
            </a:p>
          </p:txBody>
        </p:sp>
        <p:sp>
          <p:nvSpPr>
            <p:cNvPr id="162863" name="Line 25"/>
            <p:cNvSpPr>
              <a:spLocks noChangeShapeType="1"/>
            </p:cNvSpPr>
            <p:nvPr/>
          </p:nvSpPr>
          <p:spPr bwMode="auto">
            <a:xfrm>
              <a:off x="1565" y="2237"/>
              <a:ext cx="0" cy="50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0" name="Group 26"/>
          <p:cNvGrpSpPr>
            <a:grpSpLocks/>
          </p:cNvGrpSpPr>
          <p:nvPr/>
        </p:nvGrpSpPr>
        <p:grpSpPr bwMode="auto">
          <a:xfrm>
            <a:off x="5857875" y="407988"/>
            <a:ext cx="644525" cy="4940300"/>
            <a:chOff x="2906" y="297"/>
            <a:chExt cx="406" cy="3112"/>
          </a:xfrm>
        </p:grpSpPr>
        <p:sp>
          <p:nvSpPr>
            <p:cNvPr id="162858" name="Text Box 27"/>
            <p:cNvSpPr txBox="1">
              <a:spLocks noChangeArrowheads="1"/>
            </p:cNvSpPr>
            <p:nvPr/>
          </p:nvSpPr>
          <p:spPr bwMode="auto">
            <a:xfrm>
              <a:off x="2928" y="2544"/>
              <a:ext cx="384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前庭窗</a:t>
              </a:r>
            </a:p>
          </p:txBody>
        </p:sp>
        <p:sp>
          <p:nvSpPr>
            <p:cNvPr id="162859" name="Text Box 28"/>
            <p:cNvSpPr txBox="1">
              <a:spLocks noChangeArrowheads="1"/>
            </p:cNvSpPr>
            <p:nvPr/>
          </p:nvSpPr>
          <p:spPr bwMode="auto">
            <a:xfrm>
              <a:off x="2928" y="297"/>
              <a:ext cx="33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蜗孔</a:t>
              </a:r>
            </a:p>
          </p:txBody>
        </p:sp>
        <p:sp>
          <p:nvSpPr>
            <p:cNvPr id="162860" name="Text Box 29"/>
            <p:cNvSpPr txBox="1">
              <a:spLocks noChangeArrowheads="1"/>
            </p:cNvSpPr>
            <p:nvPr/>
          </p:nvSpPr>
          <p:spPr bwMode="auto">
            <a:xfrm>
              <a:off x="2906" y="1293"/>
              <a:ext cx="336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前庭阶</a:t>
              </a:r>
            </a:p>
          </p:txBody>
        </p:sp>
      </p:grpSp>
      <p:grpSp>
        <p:nvGrpSpPr>
          <p:cNvPr id="84" name="Group 33"/>
          <p:cNvGrpSpPr>
            <a:grpSpLocks/>
          </p:cNvGrpSpPr>
          <p:nvPr/>
        </p:nvGrpSpPr>
        <p:grpSpPr bwMode="auto">
          <a:xfrm>
            <a:off x="6392863" y="484188"/>
            <a:ext cx="3157537" cy="976312"/>
            <a:chOff x="3243" y="345"/>
            <a:chExt cx="1989" cy="615"/>
          </a:xfrm>
        </p:grpSpPr>
        <p:sp>
          <p:nvSpPr>
            <p:cNvPr id="162855" name="Text Box 34"/>
            <p:cNvSpPr txBox="1">
              <a:spLocks noChangeArrowheads="1"/>
            </p:cNvSpPr>
            <p:nvPr/>
          </p:nvSpPr>
          <p:spPr bwMode="auto">
            <a:xfrm>
              <a:off x="4848" y="364"/>
              <a:ext cx="384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蜗窗</a:t>
              </a:r>
            </a:p>
          </p:txBody>
        </p:sp>
        <p:sp>
          <p:nvSpPr>
            <p:cNvPr id="162856" name="Text Box 35"/>
            <p:cNvSpPr txBox="1">
              <a:spLocks noChangeArrowheads="1"/>
            </p:cNvSpPr>
            <p:nvPr/>
          </p:nvSpPr>
          <p:spPr bwMode="auto">
            <a:xfrm>
              <a:off x="4080" y="345"/>
              <a:ext cx="288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鼓阶</a:t>
              </a:r>
            </a:p>
          </p:txBody>
        </p:sp>
        <p:sp>
          <p:nvSpPr>
            <p:cNvPr id="162857" name="Line 36"/>
            <p:cNvSpPr>
              <a:spLocks noChangeShapeType="1"/>
            </p:cNvSpPr>
            <p:nvPr/>
          </p:nvSpPr>
          <p:spPr bwMode="auto">
            <a:xfrm>
              <a:off x="3243" y="633"/>
              <a:ext cx="817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8" name="Line 38"/>
          <p:cNvSpPr>
            <a:spLocks noChangeShapeType="1"/>
          </p:cNvSpPr>
          <p:nvPr/>
        </p:nvSpPr>
        <p:spPr bwMode="auto">
          <a:xfrm>
            <a:off x="8477250" y="4905375"/>
            <a:ext cx="5715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9" name="Text Box 40"/>
          <p:cNvSpPr txBox="1">
            <a:spLocks noChangeArrowheads="1"/>
          </p:cNvSpPr>
          <p:nvPr/>
        </p:nvSpPr>
        <p:spPr bwMode="auto">
          <a:xfrm>
            <a:off x="6954838" y="2008188"/>
            <a:ext cx="4572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前庭膜</a:t>
            </a:r>
          </a:p>
        </p:txBody>
      </p:sp>
      <p:sp>
        <p:nvSpPr>
          <p:cNvPr id="90" name="Text Box 41"/>
          <p:cNvSpPr txBox="1">
            <a:spLocks noChangeArrowheads="1"/>
          </p:cNvSpPr>
          <p:nvPr/>
        </p:nvSpPr>
        <p:spPr bwMode="auto">
          <a:xfrm>
            <a:off x="7745413" y="2008188"/>
            <a:ext cx="5334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蜗管内淋巴</a:t>
            </a:r>
          </a:p>
        </p:txBody>
      </p:sp>
      <p:sp>
        <p:nvSpPr>
          <p:cNvPr id="91" name="Text Box 43"/>
          <p:cNvSpPr txBox="1">
            <a:spLocks noChangeArrowheads="1"/>
          </p:cNvSpPr>
          <p:nvPr/>
        </p:nvSpPr>
        <p:spPr bwMode="auto">
          <a:xfrm>
            <a:off x="7239000" y="4656138"/>
            <a:ext cx="129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螺旋器</a:t>
            </a:r>
          </a:p>
        </p:txBody>
      </p:sp>
      <p:sp>
        <p:nvSpPr>
          <p:cNvPr id="92" name="Line 45"/>
          <p:cNvSpPr>
            <a:spLocks noChangeShapeType="1"/>
          </p:cNvSpPr>
          <p:nvPr/>
        </p:nvSpPr>
        <p:spPr bwMode="auto">
          <a:xfrm>
            <a:off x="7975600" y="4229100"/>
            <a:ext cx="0" cy="4953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3" name="Line 49"/>
          <p:cNvSpPr>
            <a:spLocks noChangeShapeType="1"/>
          </p:cNvSpPr>
          <p:nvPr/>
        </p:nvSpPr>
        <p:spPr bwMode="auto">
          <a:xfrm flipV="1">
            <a:off x="9297988" y="3649663"/>
            <a:ext cx="657225" cy="482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4" name="Text Box 50"/>
          <p:cNvSpPr txBox="1">
            <a:spLocks noChangeArrowheads="1"/>
          </p:cNvSpPr>
          <p:nvPr/>
        </p:nvSpPr>
        <p:spPr bwMode="auto">
          <a:xfrm>
            <a:off x="8905875" y="4151313"/>
            <a:ext cx="6159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>
              <a:defRPr/>
            </a:pPr>
            <a:r>
              <a:rPr kumimoji="1" lang="zh-CN" altLang="en-US" kern="0" dirty="0">
                <a:solidFill>
                  <a:srgbClr val="0000FF"/>
                </a:solidFill>
              </a:rPr>
              <a:t>听神经</a:t>
            </a:r>
          </a:p>
        </p:txBody>
      </p:sp>
      <p:sp>
        <p:nvSpPr>
          <p:cNvPr id="95" name="Line 51"/>
          <p:cNvSpPr>
            <a:spLocks noChangeShapeType="1"/>
          </p:cNvSpPr>
          <p:nvPr/>
        </p:nvSpPr>
        <p:spPr bwMode="auto">
          <a:xfrm>
            <a:off x="3911600" y="3063875"/>
            <a:ext cx="8382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62841" name="组合 5"/>
          <p:cNvGrpSpPr>
            <a:grpSpLocks/>
          </p:cNvGrpSpPr>
          <p:nvPr/>
        </p:nvGrpSpPr>
        <p:grpSpPr bwMode="auto">
          <a:xfrm>
            <a:off x="955675" y="306388"/>
            <a:ext cx="5022850" cy="857250"/>
            <a:chOff x="1481544" y="174327"/>
            <a:chExt cx="7500184" cy="844350"/>
          </a:xfrm>
        </p:grpSpPr>
        <p:sp>
          <p:nvSpPr>
            <p:cNvPr id="97" name="圆角矩形 3"/>
            <p:cNvSpPr>
              <a:spLocks noChangeArrowheads="1"/>
            </p:cNvSpPr>
            <p:nvPr/>
          </p:nvSpPr>
          <p:spPr bwMode="auto">
            <a:xfrm>
              <a:off x="2709450" y="174327"/>
              <a:ext cx="4937701" cy="844350"/>
            </a:xfrm>
            <a:prstGeom prst="roundRect">
              <a:avLst>
                <a:gd name="adj" fmla="val 16667"/>
              </a:avLst>
            </a:prstGeom>
            <a:solidFill>
              <a:srgbClr val="FFDCB9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tIns="0" bIns="0"/>
            <a:lstStyle/>
            <a:p>
              <a:pPr algn="ctr" eaLnBrk="1" hangingPunct="1">
                <a:defRPr/>
              </a:pPr>
              <a:endParaRPr lang="zh-CN" altLang="en-US" sz="3400" kern="0">
                <a:solidFill>
                  <a:prstClr val="black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1481544" y="249408"/>
              <a:ext cx="7500184" cy="606805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zh-CN" altLang="en-US" sz="34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声波传导途径</a:t>
              </a:r>
              <a:endParaRPr lang="en-US" altLang="zh-CN" sz="3400" b="1" kern="0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99" name="Line 45"/>
          <p:cNvSpPr>
            <a:spLocks noChangeShapeType="1"/>
          </p:cNvSpPr>
          <p:nvPr/>
        </p:nvSpPr>
        <p:spPr bwMode="auto">
          <a:xfrm>
            <a:off x="7966075" y="1476375"/>
            <a:ext cx="0" cy="4953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0" name="Line 38"/>
          <p:cNvSpPr>
            <a:spLocks noChangeShapeType="1"/>
          </p:cNvSpPr>
          <p:nvPr/>
        </p:nvSpPr>
        <p:spPr bwMode="auto">
          <a:xfrm>
            <a:off x="8316913" y="949325"/>
            <a:ext cx="5715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1" name="Line 38"/>
          <p:cNvSpPr>
            <a:spLocks noChangeShapeType="1"/>
          </p:cNvSpPr>
          <p:nvPr/>
        </p:nvSpPr>
        <p:spPr bwMode="auto">
          <a:xfrm>
            <a:off x="6477000" y="2673350"/>
            <a:ext cx="5715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" name="Line 38"/>
          <p:cNvSpPr>
            <a:spLocks noChangeShapeType="1"/>
          </p:cNvSpPr>
          <p:nvPr/>
        </p:nvSpPr>
        <p:spPr bwMode="auto">
          <a:xfrm>
            <a:off x="7473950" y="2687638"/>
            <a:ext cx="360363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" name="Line 25"/>
          <p:cNvSpPr>
            <a:spLocks noChangeShapeType="1"/>
          </p:cNvSpPr>
          <p:nvPr/>
        </p:nvSpPr>
        <p:spPr bwMode="auto">
          <a:xfrm>
            <a:off x="6153150" y="3292475"/>
            <a:ext cx="0" cy="8064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4" name="Line 25"/>
          <p:cNvSpPr>
            <a:spLocks noChangeShapeType="1"/>
          </p:cNvSpPr>
          <p:nvPr/>
        </p:nvSpPr>
        <p:spPr bwMode="auto">
          <a:xfrm>
            <a:off x="6151563" y="1266825"/>
            <a:ext cx="0" cy="8064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5" name="Text Box 41"/>
          <p:cNvSpPr txBox="1">
            <a:spLocks noChangeArrowheads="1"/>
          </p:cNvSpPr>
          <p:nvPr/>
        </p:nvSpPr>
        <p:spPr bwMode="auto">
          <a:xfrm>
            <a:off x="9761538" y="1768475"/>
            <a:ext cx="5334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大脑皮质</a:t>
            </a:r>
          </a:p>
        </p:txBody>
      </p:sp>
      <p:sp>
        <p:nvSpPr>
          <p:cNvPr id="106" name="TextBox 6"/>
          <p:cNvSpPr txBox="1">
            <a:spLocks noChangeArrowheads="1"/>
          </p:cNvSpPr>
          <p:nvPr/>
        </p:nvSpPr>
        <p:spPr bwMode="auto">
          <a:xfrm>
            <a:off x="1706563" y="5992813"/>
            <a:ext cx="1620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空气传导</a:t>
            </a:r>
          </a:p>
        </p:txBody>
      </p:sp>
      <p:sp>
        <p:nvSpPr>
          <p:cNvPr id="107" name="TextBox 59"/>
          <p:cNvSpPr txBox="1">
            <a:spLocks noChangeArrowheads="1"/>
          </p:cNvSpPr>
          <p:nvPr/>
        </p:nvSpPr>
        <p:spPr bwMode="auto">
          <a:xfrm>
            <a:off x="3789363" y="6002338"/>
            <a:ext cx="1266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骨传导</a:t>
            </a:r>
          </a:p>
        </p:txBody>
      </p:sp>
      <p:sp>
        <p:nvSpPr>
          <p:cNvPr id="108" name="TextBox 60"/>
          <p:cNvSpPr txBox="1">
            <a:spLocks noChangeArrowheads="1"/>
          </p:cNvSpPr>
          <p:nvPr/>
        </p:nvSpPr>
        <p:spPr bwMode="auto">
          <a:xfrm>
            <a:off x="5969000" y="5986463"/>
            <a:ext cx="1627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液体传导</a:t>
            </a:r>
          </a:p>
        </p:txBody>
      </p:sp>
      <p:sp>
        <p:nvSpPr>
          <p:cNvPr id="109" name="TextBox 61"/>
          <p:cNvSpPr txBox="1">
            <a:spLocks noChangeArrowheads="1"/>
          </p:cNvSpPr>
          <p:nvPr/>
        </p:nvSpPr>
        <p:spPr bwMode="auto">
          <a:xfrm>
            <a:off x="8193088" y="5992813"/>
            <a:ext cx="1266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电信号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2" grpId="0"/>
      <p:bldP spid="64" grpId="0" animBg="1"/>
      <p:bldP spid="65" grpId="0" animBg="1"/>
      <p:bldP spid="88" grpId="0" animBg="1"/>
      <p:bldP spid="89" grpId="0"/>
      <p:bldP spid="90" grpId="0"/>
      <p:bldP spid="91" grpId="0"/>
      <p:bldP spid="92" grpId="0" animBg="1"/>
      <p:bldP spid="93" grpId="0" animBg="1"/>
      <p:bldP spid="94" grpId="0"/>
      <p:bldP spid="95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/>
      <p:bldP spid="106" grpId="0"/>
      <p:bldP spid="107" grpId="0"/>
      <p:bldP spid="108" grpId="0"/>
      <p:bldP spid="10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E77DB7-B76D-46F8-BEA2-D8D39E8F6986}" type="slidenum">
              <a:rPr lang="zh-CN" altLang="en-US"/>
              <a:pPr>
                <a:defRPr/>
              </a:pPr>
              <a:t>106</a:t>
            </a:fld>
            <a:endParaRPr lang="zh-CN" altLang="en-US"/>
          </a:p>
        </p:txBody>
      </p:sp>
      <p:pic>
        <p:nvPicPr>
          <p:cNvPr id="164867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2089150"/>
            <a:ext cx="3700462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1701800"/>
            <a:ext cx="40608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 bwMode="auto">
          <a:xfrm>
            <a:off x="3575439" y="844949"/>
            <a:ext cx="5371791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3600" b="1" spc="50" dirty="0">
                <a:ln w="11430"/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晕  车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FC564F-2089-49E6-9F59-0728C2AAAF52}" type="slidenum">
              <a:rPr lang="zh-CN" altLang="en-US"/>
              <a:pPr>
                <a:defRPr/>
              </a:pPr>
              <a:t>107</a:t>
            </a:fld>
            <a:endParaRPr lang="zh-CN" altLang="en-US"/>
          </a:p>
        </p:txBody>
      </p:sp>
      <p:pic>
        <p:nvPicPr>
          <p:cNvPr id="36" name="Picture 10" descr="8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243138"/>
            <a:ext cx="3824287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14"/>
          <p:cNvGrpSpPr>
            <a:grpSpLocks/>
          </p:cNvGrpSpPr>
          <p:nvPr/>
        </p:nvGrpSpPr>
        <p:grpSpPr bwMode="auto">
          <a:xfrm>
            <a:off x="5915025" y="3552825"/>
            <a:ext cx="1308100" cy="1282700"/>
            <a:chOff x="3444" y="3036"/>
            <a:chExt cx="824" cy="808"/>
          </a:xfrm>
        </p:grpSpPr>
        <p:sp>
          <p:nvSpPr>
            <p:cNvPr id="165920" name="Freeform 15"/>
            <p:cNvSpPr>
              <a:spLocks/>
            </p:cNvSpPr>
            <p:nvPr/>
          </p:nvSpPr>
          <p:spPr bwMode="auto">
            <a:xfrm>
              <a:off x="3444" y="3036"/>
              <a:ext cx="824" cy="808"/>
            </a:xfrm>
            <a:custGeom>
              <a:avLst/>
              <a:gdLst>
                <a:gd name="T0" fmla="*/ 824 w 824"/>
                <a:gd name="T1" fmla="*/ 384 h 808"/>
                <a:gd name="T2" fmla="*/ 772 w 824"/>
                <a:gd name="T3" fmla="*/ 280 h 808"/>
                <a:gd name="T4" fmla="*/ 736 w 824"/>
                <a:gd name="T5" fmla="*/ 240 h 808"/>
                <a:gd name="T6" fmla="*/ 712 w 824"/>
                <a:gd name="T7" fmla="*/ 208 h 808"/>
                <a:gd name="T8" fmla="*/ 652 w 824"/>
                <a:gd name="T9" fmla="*/ 180 h 808"/>
                <a:gd name="T10" fmla="*/ 628 w 824"/>
                <a:gd name="T11" fmla="*/ 100 h 808"/>
                <a:gd name="T12" fmla="*/ 580 w 824"/>
                <a:gd name="T13" fmla="*/ 44 h 808"/>
                <a:gd name="T14" fmla="*/ 528 w 824"/>
                <a:gd name="T15" fmla="*/ 0 h 808"/>
                <a:gd name="T16" fmla="*/ 276 w 824"/>
                <a:gd name="T17" fmla="*/ 64 h 808"/>
                <a:gd name="T18" fmla="*/ 164 w 824"/>
                <a:gd name="T19" fmla="*/ 156 h 808"/>
                <a:gd name="T20" fmla="*/ 52 w 824"/>
                <a:gd name="T21" fmla="*/ 160 h 808"/>
                <a:gd name="T22" fmla="*/ 16 w 824"/>
                <a:gd name="T23" fmla="*/ 256 h 808"/>
                <a:gd name="T24" fmla="*/ 0 w 824"/>
                <a:gd name="T25" fmla="*/ 344 h 808"/>
                <a:gd name="T26" fmla="*/ 8 w 824"/>
                <a:gd name="T27" fmla="*/ 400 h 808"/>
                <a:gd name="T28" fmla="*/ 12 w 824"/>
                <a:gd name="T29" fmla="*/ 464 h 808"/>
                <a:gd name="T30" fmla="*/ 48 w 824"/>
                <a:gd name="T31" fmla="*/ 532 h 808"/>
                <a:gd name="T32" fmla="*/ 120 w 824"/>
                <a:gd name="T33" fmla="*/ 632 h 808"/>
                <a:gd name="T34" fmla="*/ 180 w 824"/>
                <a:gd name="T35" fmla="*/ 664 h 808"/>
                <a:gd name="T36" fmla="*/ 244 w 824"/>
                <a:gd name="T37" fmla="*/ 704 h 808"/>
                <a:gd name="T38" fmla="*/ 324 w 824"/>
                <a:gd name="T39" fmla="*/ 732 h 808"/>
                <a:gd name="T40" fmla="*/ 392 w 824"/>
                <a:gd name="T41" fmla="*/ 764 h 808"/>
                <a:gd name="T42" fmla="*/ 488 w 824"/>
                <a:gd name="T43" fmla="*/ 788 h 808"/>
                <a:gd name="T44" fmla="*/ 536 w 824"/>
                <a:gd name="T45" fmla="*/ 808 h 808"/>
                <a:gd name="T46" fmla="*/ 824 w 824"/>
                <a:gd name="T47" fmla="*/ 384 h 80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4"/>
                <a:gd name="T73" fmla="*/ 0 h 808"/>
                <a:gd name="T74" fmla="*/ 824 w 824"/>
                <a:gd name="T75" fmla="*/ 808 h 80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4" h="808">
                  <a:moveTo>
                    <a:pt x="824" y="384"/>
                  </a:moveTo>
                  <a:lnTo>
                    <a:pt x="772" y="280"/>
                  </a:lnTo>
                  <a:lnTo>
                    <a:pt x="736" y="240"/>
                  </a:lnTo>
                  <a:lnTo>
                    <a:pt x="712" y="208"/>
                  </a:lnTo>
                  <a:lnTo>
                    <a:pt x="652" y="180"/>
                  </a:lnTo>
                  <a:lnTo>
                    <a:pt x="628" y="100"/>
                  </a:lnTo>
                  <a:lnTo>
                    <a:pt x="580" y="44"/>
                  </a:lnTo>
                  <a:lnTo>
                    <a:pt x="528" y="0"/>
                  </a:lnTo>
                  <a:lnTo>
                    <a:pt x="276" y="64"/>
                  </a:lnTo>
                  <a:lnTo>
                    <a:pt x="164" y="156"/>
                  </a:lnTo>
                  <a:lnTo>
                    <a:pt x="52" y="160"/>
                  </a:lnTo>
                  <a:lnTo>
                    <a:pt x="16" y="256"/>
                  </a:lnTo>
                  <a:lnTo>
                    <a:pt x="0" y="344"/>
                  </a:lnTo>
                  <a:lnTo>
                    <a:pt x="8" y="400"/>
                  </a:lnTo>
                  <a:lnTo>
                    <a:pt x="12" y="464"/>
                  </a:lnTo>
                  <a:lnTo>
                    <a:pt x="48" y="532"/>
                  </a:lnTo>
                  <a:lnTo>
                    <a:pt x="120" y="632"/>
                  </a:lnTo>
                  <a:lnTo>
                    <a:pt x="180" y="664"/>
                  </a:lnTo>
                  <a:lnTo>
                    <a:pt x="244" y="704"/>
                  </a:lnTo>
                  <a:lnTo>
                    <a:pt x="324" y="732"/>
                  </a:lnTo>
                  <a:lnTo>
                    <a:pt x="392" y="764"/>
                  </a:lnTo>
                  <a:lnTo>
                    <a:pt x="488" y="788"/>
                  </a:lnTo>
                  <a:lnTo>
                    <a:pt x="536" y="808"/>
                  </a:lnTo>
                  <a:lnTo>
                    <a:pt x="824" y="384"/>
                  </a:lnTo>
                  <a:close/>
                </a:path>
              </a:pathLst>
            </a:custGeom>
            <a:solidFill>
              <a:srgbClr val="FFFF99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165921" name="Text Box 16"/>
            <p:cNvSpPr txBox="1">
              <a:spLocks noChangeArrowheads="1"/>
            </p:cNvSpPr>
            <p:nvPr/>
          </p:nvSpPr>
          <p:spPr bwMode="auto">
            <a:xfrm>
              <a:off x="3640" y="3294"/>
              <a:ext cx="4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>
                  <a:solidFill>
                    <a:srgbClr val="3333FF"/>
                  </a:solidFill>
                  <a:latin typeface="Arial" panose="020B0604020202020204" pitchFamily="34" charset="0"/>
                </a:rPr>
                <a:t>前庭</a:t>
              </a:r>
              <a:r>
                <a:rPr lang="zh-CN" altLang="en-US" sz="800" b="1">
                  <a:solidFill>
                    <a:srgbClr val="3333FF"/>
                  </a:solidFill>
                  <a:latin typeface="Arial" panose="020B0604020202020204" pitchFamily="34" charset="0"/>
                </a:rPr>
                <a:t> </a:t>
              </a:r>
              <a:endParaRPr lang="zh-CN" altLang="en-US" sz="2000" b="1">
                <a:solidFill>
                  <a:srgbClr val="3333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17"/>
          <p:cNvGrpSpPr>
            <a:grpSpLocks/>
          </p:cNvGrpSpPr>
          <p:nvPr/>
        </p:nvGrpSpPr>
        <p:grpSpPr bwMode="auto">
          <a:xfrm>
            <a:off x="4945063" y="2343150"/>
            <a:ext cx="1817687" cy="2324100"/>
            <a:chOff x="2833" y="2283"/>
            <a:chExt cx="1145" cy="1464"/>
          </a:xfrm>
        </p:grpSpPr>
        <p:sp>
          <p:nvSpPr>
            <p:cNvPr id="165918" name="Freeform 18"/>
            <p:cNvSpPr>
              <a:spLocks/>
            </p:cNvSpPr>
            <p:nvPr/>
          </p:nvSpPr>
          <p:spPr bwMode="auto">
            <a:xfrm>
              <a:off x="2835" y="2283"/>
              <a:ext cx="1143" cy="1464"/>
            </a:xfrm>
            <a:custGeom>
              <a:avLst/>
              <a:gdLst>
                <a:gd name="T0" fmla="*/ 1134 w 1143"/>
                <a:gd name="T1" fmla="*/ 687 h 1464"/>
                <a:gd name="T2" fmla="*/ 1083 w 1143"/>
                <a:gd name="T3" fmla="*/ 570 h 1464"/>
                <a:gd name="T4" fmla="*/ 1053 w 1143"/>
                <a:gd name="T5" fmla="*/ 507 h 1464"/>
                <a:gd name="T6" fmla="*/ 1023 w 1143"/>
                <a:gd name="T7" fmla="*/ 303 h 1464"/>
                <a:gd name="T8" fmla="*/ 960 w 1143"/>
                <a:gd name="T9" fmla="*/ 117 h 1464"/>
                <a:gd name="T10" fmla="*/ 846 w 1143"/>
                <a:gd name="T11" fmla="*/ 18 h 1464"/>
                <a:gd name="T12" fmla="*/ 696 w 1143"/>
                <a:gd name="T13" fmla="*/ 0 h 1464"/>
                <a:gd name="T14" fmla="*/ 603 w 1143"/>
                <a:gd name="T15" fmla="*/ 78 h 1464"/>
                <a:gd name="T16" fmla="*/ 549 w 1143"/>
                <a:gd name="T17" fmla="*/ 189 h 1464"/>
                <a:gd name="T18" fmla="*/ 522 w 1143"/>
                <a:gd name="T19" fmla="*/ 321 h 1464"/>
                <a:gd name="T20" fmla="*/ 525 w 1143"/>
                <a:gd name="T21" fmla="*/ 399 h 1464"/>
                <a:gd name="T22" fmla="*/ 306 w 1143"/>
                <a:gd name="T23" fmla="*/ 387 h 1464"/>
                <a:gd name="T24" fmla="*/ 153 w 1143"/>
                <a:gd name="T25" fmla="*/ 474 h 1464"/>
                <a:gd name="T26" fmla="*/ 48 w 1143"/>
                <a:gd name="T27" fmla="*/ 639 h 1464"/>
                <a:gd name="T28" fmla="*/ 0 w 1143"/>
                <a:gd name="T29" fmla="*/ 840 h 1464"/>
                <a:gd name="T30" fmla="*/ 12 w 1143"/>
                <a:gd name="T31" fmla="*/ 1032 h 1464"/>
                <a:gd name="T32" fmla="*/ 78 w 1143"/>
                <a:gd name="T33" fmla="*/ 1203 h 1464"/>
                <a:gd name="T34" fmla="*/ 186 w 1143"/>
                <a:gd name="T35" fmla="*/ 1344 h 1464"/>
                <a:gd name="T36" fmla="*/ 333 w 1143"/>
                <a:gd name="T37" fmla="*/ 1446 h 1464"/>
                <a:gd name="T38" fmla="*/ 555 w 1143"/>
                <a:gd name="T39" fmla="*/ 1461 h 1464"/>
                <a:gd name="T40" fmla="*/ 747 w 1143"/>
                <a:gd name="T41" fmla="*/ 1416 h 1464"/>
                <a:gd name="T42" fmla="*/ 729 w 1143"/>
                <a:gd name="T43" fmla="*/ 1395 h 1464"/>
                <a:gd name="T44" fmla="*/ 621 w 1143"/>
                <a:gd name="T45" fmla="*/ 1233 h 1464"/>
                <a:gd name="T46" fmla="*/ 552 w 1143"/>
                <a:gd name="T47" fmla="*/ 1209 h 1464"/>
                <a:gd name="T48" fmla="*/ 465 w 1143"/>
                <a:gd name="T49" fmla="*/ 1311 h 1464"/>
                <a:gd name="T50" fmla="*/ 309 w 1143"/>
                <a:gd name="T51" fmla="*/ 1269 h 1464"/>
                <a:gd name="T52" fmla="*/ 207 w 1143"/>
                <a:gd name="T53" fmla="*/ 1128 h 1464"/>
                <a:gd name="T54" fmla="*/ 156 w 1143"/>
                <a:gd name="T55" fmla="*/ 999 h 1464"/>
                <a:gd name="T56" fmla="*/ 222 w 1143"/>
                <a:gd name="T57" fmla="*/ 1029 h 1464"/>
                <a:gd name="T58" fmla="*/ 369 w 1143"/>
                <a:gd name="T59" fmla="*/ 1068 h 1464"/>
                <a:gd name="T60" fmla="*/ 492 w 1143"/>
                <a:gd name="T61" fmla="*/ 1086 h 1464"/>
                <a:gd name="T62" fmla="*/ 606 w 1143"/>
                <a:gd name="T63" fmla="*/ 1113 h 1464"/>
                <a:gd name="T64" fmla="*/ 645 w 1143"/>
                <a:gd name="T65" fmla="*/ 963 h 1464"/>
                <a:gd name="T66" fmla="*/ 597 w 1143"/>
                <a:gd name="T67" fmla="*/ 921 h 1464"/>
                <a:gd name="T68" fmla="*/ 447 w 1143"/>
                <a:gd name="T69" fmla="*/ 951 h 1464"/>
                <a:gd name="T70" fmla="*/ 294 w 1143"/>
                <a:gd name="T71" fmla="*/ 918 h 1464"/>
                <a:gd name="T72" fmla="*/ 285 w 1143"/>
                <a:gd name="T73" fmla="*/ 840 h 1464"/>
                <a:gd name="T74" fmla="*/ 435 w 1143"/>
                <a:gd name="T75" fmla="*/ 825 h 1464"/>
                <a:gd name="T76" fmla="*/ 537 w 1143"/>
                <a:gd name="T77" fmla="*/ 840 h 1464"/>
                <a:gd name="T78" fmla="*/ 636 w 1143"/>
                <a:gd name="T79" fmla="*/ 903 h 1464"/>
                <a:gd name="T80" fmla="*/ 777 w 1143"/>
                <a:gd name="T81" fmla="*/ 915 h 1464"/>
                <a:gd name="T82" fmla="*/ 900 w 1143"/>
                <a:gd name="T83" fmla="*/ 675 h 1464"/>
                <a:gd name="T84" fmla="*/ 708 w 1143"/>
                <a:gd name="T85" fmla="*/ 639 h 1464"/>
                <a:gd name="T86" fmla="*/ 597 w 1143"/>
                <a:gd name="T87" fmla="*/ 678 h 1464"/>
                <a:gd name="T88" fmla="*/ 321 w 1143"/>
                <a:gd name="T89" fmla="*/ 678 h 1464"/>
                <a:gd name="T90" fmla="*/ 183 w 1143"/>
                <a:gd name="T91" fmla="*/ 717 h 1464"/>
                <a:gd name="T92" fmla="*/ 201 w 1143"/>
                <a:gd name="T93" fmla="*/ 654 h 1464"/>
                <a:gd name="T94" fmla="*/ 363 w 1143"/>
                <a:gd name="T95" fmla="*/ 546 h 1464"/>
                <a:gd name="T96" fmla="*/ 510 w 1143"/>
                <a:gd name="T97" fmla="*/ 588 h 1464"/>
                <a:gd name="T98" fmla="*/ 564 w 1143"/>
                <a:gd name="T99" fmla="*/ 663 h 1464"/>
                <a:gd name="T100" fmla="*/ 705 w 1143"/>
                <a:gd name="T101" fmla="*/ 636 h 1464"/>
                <a:gd name="T102" fmla="*/ 741 w 1143"/>
                <a:gd name="T103" fmla="*/ 534 h 1464"/>
                <a:gd name="T104" fmla="*/ 669 w 1143"/>
                <a:gd name="T105" fmla="*/ 357 h 1464"/>
                <a:gd name="T106" fmla="*/ 690 w 1143"/>
                <a:gd name="T107" fmla="*/ 207 h 1464"/>
                <a:gd name="T108" fmla="*/ 786 w 1143"/>
                <a:gd name="T109" fmla="*/ 165 h 1464"/>
                <a:gd name="T110" fmla="*/ 861 w 1143"/>
                <a:gd name="T111" fmla="*/ 291 h 1464"/>
                <a:gd name="T112" fmla="*/ 840 w 1143"/>
                <a:gd name="T113" fmla="*/ 447 h 1464"/>
                <a:gd name="T114" fmla="*/ 819 w 1143"/>
                <a:gd name="T115" fmla="*/ 573 h 1464"/>
                <a:gd name="T116" fmla="*/ 909 w 1143"/>
                <a:gd name="T117" fmla="*/ 681 h 1464"/>
                <a:gd name="T118" fmla="*/ 999 w 1143"/>
                <a:gd name="T119" fmla="*/ 786 h 1464"/>
                <a:gd name="T120" fmla="*/ 1143 w 1143"/>
                <a:gd name="T121" fmla="*/ 765 h 14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43"/>
                <a:gd name="T184" fmla="*/ 0 h 1464"/>
                <a:gd name="T185" fmla="*/ 1143 w 1143"/>
                <a:gd name="T186" fmla="*/ 1464 h 14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43" h="1464">
                  <a:moveTo>
                    <a:pt x="1143" y="765"/>
                  </a:moveTo>
                  <a:lnTo>
                    <a:pt x="1134" y="687"/>
                  </a:lnTo>
                  <a:lnTo>
                    <a:pt x="1119" y="633"/>
                  </a:lnTo>
                  <a:lnTo>
                    <a:pt x="1083" y="570"/>
                  </a:lnTo>
                  <a:lnTo>
                    <a:pt x="1071" y="519"/>
                  </a:lnTo>
                  <a:lnTo>
                    <a:pt x="1053" y="507"/>
                  </a:lnTo>
                  <a:lnTo>
                    <a:pt x="1032" y="390"/>
                  </a:lnTo>
                  <a:lnTo>
                    <a:pt x="1023" y="303"/>
                  </a:lnTo>
                  <a:lnTo>
                    <a:pt x="993" y="207"/>
                  </a:lnTo>
                  <a:lnTo>
                    <a:pt x="960" y="117"/>
                  </a:lnTo>
                  <a:lnTo>
                    <a:pt x="927" y="75"/>
                  </a:lnTo>
                  <a:lnTo>
                    <a:pt x="846" y="18"/>
                  </a:lnTo>
                  <a:lnTo>
                    <a:pt x="768" y="0"/>
                  </a:lnTo>
                  <a:lnTo>
                    <a:pt x="696" y="0"/>
                  </a:lnTo>
                  <a:lnTo>
                    <a:pt x="657" y="33"/>
                  </a:lnTo>
                  <a:lnTo>
                    <a:pt x="603" y="78"/>
                  </a:lnTo>
                  <a:lnTo>
                    <a:pt x="573" y="135"/>
                  </a:lnTo>
                  <a:lnTo>
                    <a:pt x="549" y="189"/>
                  </a:lnTo>
                  <a:lnTo>
                    <a:pt x="537" y="246"/>
                  </a:lnTo>
                  <a:lnTo>
                    <a:pt x="522" y="321"/>
                  </a:lnTo>
                  <a:lnTo>
                    <a:pt x="522" y="369"/>
                  </a:lnTo>
                  <a:lnTo>
                    <a:pt x="525" y="399"/>
                  </a:lnTo>
                  <a:lnTo>
                    <a:pt x="408" y="381"/>
                  </a:lnTo>
                  <a:lnTo>
                    <a:pt x="306" y="387"/>
                  </a:lnTo>
                  <a:lnTo>
                    <a:pt x="234" y="414"/>
                  </a:lnTo>
                  <a:lnTo>
                    <a:pt x="153" y="474"/>
                  </a:lnTo>
                  <a:lnTo>
                    <a:pt x="87" y="552"/>
                  </a:lnTo>
                  <a:lnTo>
                    <a:pt x="48" y="639"/>
                  </a:lnTo>
                  <a:lnTo>
                    <a:pt x="12" y="741"/>
                  </a:lnTo>
                  <a:lnTo>
                    <a:pt x="0" y="840"/>
                  </a:lnTo>
                  <a:lnTo>
                    <a:pt x="0" y="936"/>
                  </a:lnTo>
                  <a:lnTo>
                    <a:pt x="12" y="1032"/>
                  </a:lnTo>
                  <a:lnTo>
                    <a:pt x="51" y="1146"/>
                  </a:lnTo>
                  <a:lnTo>
                    <a:pt x="78" y="1203"/>
                  </a:lnTo>
                  <a:lnTo>
                    <a:pt x="129" y="1269"/>
                  </a:lnTo>
                  <a:lnTo>
                    <a:pt x="186" y="1344"/>
                  </a:lnTo>
                  <a:lnTo>
                    <a:pt x="258" y="1404"/>
                  </a:lnTo>
                  <a:lnTo>
                    <a:pt x="333" y="1446"/>
                  </a:lnTo>
                  <a:lnTo>
                    <a:pt x="420" y="1464"/>
                  </a:lnTo>
                  <a:lnTo>
                    <a:pt x="555" y="1461"/>
                  </a:lnTo>
                  <a:lnTo>
                    <a:pt x="624" y="1449"/>
                  </a:lnTo>
                  <a:lnTo>
                    <a:pt x="747" y="1416"/>
                  </a:lnTo>
                  <a:lnTo>
                    <a:pt x="765" y="1407"/>
                  </a:lnTo>
                  <a:lnTo>
                    <a:pt x="729" y="1395"/>
                  </a:lnTo>
                  <a:lnTo>
                    <a:pt x="663" y="1302"/>
                  </a:lnTo>
                  <a:lnTo>
                    <a:pt x="621" y="1233"/>
                  </a:lnTo>
                  <a:lnTo>
                    <a:pt x="609" y="1161"/>
                  </a:lnTo>
                  <a:lnTo>
                    <a:pt x="552" y="1209"/>
                  </a:lnTo>
                  <a:lnTo>
                    <a:pt x="498" y="1263"/>
                  </a:lnTo>
                  <a:lnTo>
                    <a:pt x="465" y="1311"/>
                  </a:lnTo>
                  <a:lnTo>
                    <a:pt x="372" y="1299"/>
                  </a:lnTo>
                  <a:lnTo>
                    <a:pt x="309" y="1269"/>
                  </a:lnTo>
                  <a:lnTo>
                    <a:pt x="240" y="1179"/>
                  </a:lnTo>
                  <a:lnTo>
                    <a:pt x="207" y="1128"/>
                  </a:lnTo>
                  <a:lnTo>
                    <a:pt x="180" y="1053"/>
                  </a:lnTo>
                  <a:lnTo>
                    <a:pt x="156" y="999"/>
                  </a:lnTo>
                  <a:lnTo>
                    <a:pt x="150" y="957"/>
                  </a:lnTo>
                  <a:lnTo>
                    <a:pt x="222" y="1029"/>
                  </a:lnTo>
                  <a:lnTo>
                    <a:pt x="276" y="1053"/>
                  </a:lnTo>
                  <a:lnTo>
                    <a:pt x="369" y="1068"/>
                  </a:lnTo>
                  <a:lnTo>
                    <a:pt x="432" y="1077"/>
                  </a:lnTo>
                  <a:lnTo>
                    <a:pt x="492" y="1086"/>
                  </a:lnTo>
                  <a:lnTo>
                    <a:pt x="558" y="1098"/>
                  </a:lnTo>
                  <a:lnTo>
                    <a:pt x="606" y="1113"/>
                  </a:lnTo>
                  <a:lnTo>
                    <a:pt x="612" y="1035"/>
                  </a:lnTo>
                  <a:lnTo>
                    <a:pt x="645" y="963"/>
                  </a:lnTo>
                  <a:lnTo>
                    <a:pt x="660" y="918"/>
                  </a:lnTo>
                  <a:lnTo>
                    <a:pt x="597" y="921"/>
                  </a:lnTo>
                  <a:lnTo>
                    <a:pt x="534" y="945"/>
                  </a:lnTo>
                  <a:lnTo>
                    <a:pt x="447" y="951"/>
                  </a:lnTo>
                  <a:lnTo>
                    <a:pt x="351" y="948"/>
                  </a:lnTo>
                  <a:lnTo>
                    <a:pt x="294" y="918"/>
                  </a:lnTo>
                  <a:lnTo>
                    <a:pt x="255" y="873"/>
                  </a:lnTo>
                  <a:lnTo>
                    <a:pt x="285" y="840"/>
                  </a:lnTo>
                  <a:lnTo>
                    <a:pt x="351" y="825"/>
                  </a:lnTo>
                  <a:lnTo>
                    <a:pt x="435" y="825"/>
                  </a:lnTo>
                  <a:lnTo>
                    <a:pt x="492" y="840"/>
                  </a:lnTo>
                  <a:lnTo>
                    <a:pt x="537" y="840"/>
                  </a:lnTo>
                  <a:lnTo>
                    <a:pt x="573" y="876"/>
                  </a:lnTo>
                  <a:lnTo>
                    <a:pt x="636" y="903"/>
                  </a:lnTo>
                  <a:lnTo>
                    <a:pt x="666" y="912"/>
                  </a:lnTo>
                  <a:lnTo>
                    <a:pt x="777" y="915"/>
                  </a:lnTo>
                  <a:lnTo>
                    <a:pt x="891" y="813"/>
                  </a:lnTo>
                  <a:lnTo>
                    <a:pt x="900" y="675"/>
                  </a:lnTo>
                  <a:lnTo>
                    <a:pt x="783" y="633"/>
                  </a:lnTo>
                  <a:lnTo>
                    <a:pt x="708" y="639"/>
                  </a:lnTo>
                  <a:lnTo>
                    <a:pt x="648" y="663"/>
                  </a:lnTo>
                  <a:lnTo>
                    <a:pt x="597" y="678"/>
                  </a:lnTo>
                  <a:lnTo>
                    <a:pt x="456" y="675"/>
                  </a:lnTo>
                  <a:lnTo>
                    <a:pt x="321" y="678"/>
                  </a:lnTo>
                  <a:lnTo>
                    <a:pt x="243" y="696"/>
                  </a:lnTo>
                  <a:lnTo>
                    <a:pt x="183" y="717"/>
                  </a:lnTo>
                  <a:lnTo>
                    <a:pt x="165" y="753"/>
                  </a:lnTo>
                  <a:lnTo>
                    <a:pt x="201" y="654"/>
                  </a:lnTo>
                  <a:lnTo>
                    <a:pt x="270" y="582"/>
                  </a:lnTo>
                  <a:lnTo>
                    <a:pt x="363" y="546"/>
                  </a:lnTo>
                  <a:lnTo>
                    <a:pt x="453" y="552"/>
                  </a:lnTo>
                  <a:lnTo>
                    <a:pt x="510" y="588"/>
                  </a:lnTo>
                  <a:lnTo>
                    <a:pt x="531" y="615"/>
                  </a:lnTo>
                  <a:lnTo>
                    <a:pt x="564" y="663"/>
                  </a:lnTo>
                  <a:lnTo>
                    <a:pt x="582" y="675"/>
                  </a:lnTo>
                  <a:lnTo>
                    <a:pt x="705" y="636"/>
                  </a:lnTo>
                  <a:lnTo>
                    <a:pt x="807" y="636"/>
                  </a:lnTo>
                  <a:lnTo>
                    <a:pt x="741" y="534"/>
                  </a:lnTo>
                  <a:lnTo>
                    <a:pt x="687" y="438"/>
                  </a:lnTo>
                  <a:lnTo>
                    <a:pt x="669" y="357"/>
                  </a:lnTo>
                  <a:lnTo>
                    <a:pt x="660" y="300"/>
                  </a:lnTo>
                  <a:lnTo>
                    <a:pt x="690" y="207"/>
                  </a:lnTo>
                  <a:lnTo>
                    <a:pt x="735" y="156"/>
                  </a:lnTo>
                  <a:lnTo>
                    <a:pt x="786" y="165"/>
                  </a:lnTo>
                  <a:lnTo>
                    <a:pt x="834" y="237"/>
                  </a:lnTo>
                  <a:lnTo>
                    <a:pt x="861" y="291"/>
                  </a:lnTo>
                  <a:lnTo>
                    <a:pt x="858" y="402"/>
                  </a:lnTo>
                  <a:lnTo>
                    <a:pt x="840" y="447"/>
                  </a:lnTo>
                  <a:lnTo>
                    <a:pt x="840" y="513"/>
                  </a:lnTo>
                  <a:lnTo>
                    <a:pt x="819" y="573"/>
                  </a:lnTo>
                  <a:lnTo>
                    <a:pt x="813" y="633"/>
                  </a:lnTo>
                  <a:lnTo>
                    <a:pt x="909" y="681"/>
                  </a:lnTo>
                  <a:lnTo>
                    <a:pt x="894" y="816"/>
                  </a:lnTo>
                  <a:lnTo>
                    <a:pt x="999" y="786"/>
                  </a:lnTo>
                  <a:lnTo>
                    <a:pt x="1062" y="771"/>
                  </a:lnTo>
                  <a:lnTo>
                    <a:pt x="1143" y="765"/>
                  </a:lnTo>
                  <a:close/>
                </a:path>
              </a:pathLst>
            </a:custGeom>
            <a:solidFill>
              <a:srgbClr val="FFFF99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165919" name="Text Box 19"/>
            <p:cNvSpPr txBox="1">
              <a:spLocks noChangeArrowheads="1"/>
            </p:cNvSpPr>
            <p:nvPr/>
          </p:nvSpPr>
          <p:spPr bwMode="auto">
            <a:xfrm>
              <a:off x="2833" y="2839"/>
              <a:ext cx="78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>
                  <a:solidFill>
                    <a:srgbClr val="3333FF"/>
                  </a:solidFill>
                  <a:latin typeface="Arial" panose="020B0604020202020204" pitchFamily="34" charset="0"/>
                </a:rPr>
                <a:t>骨半规管</a:t>
              </a:r>
              <a:r>
                <a:rPr lang="zh-CN" altLang="en-US" sz="800" b="1">
                  <a:solidFill>
                    <a:srgbClr val="3333FF"/>
                  </a:solidFill>
                  <a:latin typeface="Arial" panose="020B0604020202020204" pitchFamily="34" charset="0"/>
                </a:rPr>
                <a:t> </a:t>
              </a:r>
              <a:endParaRPr lang="zh-CN" altLang="en-US" sz="2000" b="1">
                <a:solidFill>
                  <a:srgbClr val="3333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3" name="Group 32"/>
          <p:cNvGrpSpPr>
            <a:grpSpLocks/>
          </p:cNvGrpSpPr>
          <p:nvPr/>
        </p:nvGrpSpPr>
        <p:grpSpPr bwMode="auto">
          <a:xfrm>
            <a:off x="2860675" y="2197100"/>
            <a:ext cx="3206750" cy="519113"/>
            <a:chOff x="164" y="1847"/>
            <a:chExt cx="1988" cy="327"/>
          </a:xfrm>
        </p:grpSpPr>
        <p:sp>
          <p:nvSpPr>
            <p:cNvPr id="165916" name="Line 26"/>
            <p:cNvSpPr>
              <a:spLocks noChangeShapeType="1"/>
            </p:cNvSpPr>
            <p:nvPr/>
          </p:nvSpPr>
          <p:spPr bwMode="auto">
            <a:xfrm flipH="1">
              <a:off x="1144" y="2008"/>
              <a:ext cx="100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165917" name="Text Box 27"/>
            <p:cNvSpPr txBox="1">
              <a:spLocks noChangeArrowheads="1"/>
            </p:cNvSpPr>
            <p:nvPr/>
          </p:nvSpPr>
          <p:spPr bwMode="auto">
            <a:xfrm>
              <a:off x="164" y="1847"/>
              <a:ext cx="10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3333FF"/>
                  </a:solidFill>
                  <a:latin typeface="Arial" panose="020B0604020202020204" pitchFamily="34" charset="0"/>
                </a:rPr>
                <a:t>前半规管</a:t>
              </a:r>
            </a:p>
          </p:txBody>
        </p:sp>
      </p:grpSp>
      <p:grpSp>
        <p:nvGrpSpPr>
          <p:cNvPr id="46" name="Group 33"/>
          <p:cNvGrpSpPr>
            <a:grpSpLocks/>
          </p:cNvGrpSpPr>
          <p:nvPr/>
        </p:nvGrpSpPr>
        <p:grpSpPr bwMode="auto">
          <a:xfrm>
            <a:off x="2860675" y="2827338"/>
            <a:ext cx="2355850" cy="519112"/>
            <a:chOff x="164" y="2244"/>
            <a:chExt cx="1452" cy="327"/>
          </a:xfrm>
        </p:grpSpPr>
        <p:sp>
          <p:nvSpPr>
            <p:cNvPr id="165914" name="Line 28"/>
            <p:cNvSpPr>
              <a:spLocks noChangeShapeType="1"/>
            </p:cNvSpPr>
            <p:nvPr/>
          </p:nvSpPr>
          <p:spPr bwMode="auto">
            <a:xfrm flipH="1" flipV="1">
              <a:off x="1120" y="2440"/>
              <a:ext cx="496" cy="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165915" name="Text Box 29"/>
            <p:cNvSpPr txBox="1">
              <a:spLocks noChangeArrowheads="1"/>
            </p:cNvSpPr>
            <p:nvPr/>
          </p:nvSpPr>
          <p:spPr bwMode="auto">
            <a:xfrm>
              <a:off x="164" y="2244"/>
              <a:ext cx="10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3333FF"/>
                  </a:solidFill>
                  <a:latin typeface="Arial" panose="020B0604020202020204" pitchFamily="34" charset="0"/>
                </a:rPr>
                <a:t>后半规管</a:t>
              </a:r>
            </a:p>
          </p:txBody>
        </p:sp>
      </p:grpSp>
      <p:grpSp>
        <p:nvGrpSpPr>
          <p:cNvPr id="49" name="Group 34"/>
          <p:cNvGrpSpPr>
            <a:grpSpLocks/>
          </p:cNvGrpSpPr>
          <p:nvPr/>
        </p:nvGrpSpPr>
        <p:grpSpPr bwMode="auto">
          <a:xfrm>
            <a:off x="2873375" y="3335338"/>
            <a:ext cx="2381250" cy="519112"/>
            <a:chOff x="164" y="2564"/>
            <a:chExt cx="1476" cy="327"/>
          </a:xfrm>
        </p:grpSpPr>
        <p:sp>
          <p:nvSpPr>
            <p:cNvPr id="165912" name="Line 30"/>
            <p:cNvSpPr>
              <a:spLocks noChangeShapeType="1"/>
            </p:cNvSpPr>
            <p:nvPr/>
          </p:nvSpPr>
          <p:spPr bwMode="auto">
            <a:xfrm flipH="1" flipV="1">
              <a:off x="1112" y="2752"/>
              <a:ext cx="528" cy="8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165913" name="Text Box 31"/>
            <p:cNvSpPr txBox="1">
              <a:spLocks noChangeArrowheads="1"/>
            </p:cNvSpPr>
            <p:nvPr/>
          </p:nvSpPr>
          <p:spPr bwMode="auto">
            <a:xfrm>
              <a:off x="164" y="2564"/>
              <a:ext cx="10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3333FF"/>
                  </a:solidFill>
                  <a:latin typeface="Arial" panose="020B0604020202020204" pitchFamily="34" charset="0"/>
                </a:rPr>
                <a:t>外半规管</a:t>
              </a:r>
            </a:p>
          </p:txBody>
        </p:sp>
      </p:grpSp>
      <p:grpSp>
        <p:nvGrpSpPr>
          <p:cNvPr id="52" name="Group 53"/>
          <p:cNvGrpSpPr>
            <a:grpSpLocks/>
          </p:cNvGrpSpPr>
          <p:nvPr/>
        </p:nvGrpSpPr>
        <p:grpSpPr bwMode="auto">
          <a:xfrm>
            <a:off x="3457575" y="3316288"/>
            <a:ext cx="2990850" cy="1822450"/>
            <a:chOff x="532" y="2552"/>
            <a:chExt cx="1884" cy="1148"/>
          </a:xfrm>
        </p:grpSpPr>
        <p:grpSp>
          <p:nvGrpSpPr>
            <p:cNvPr id="165905" name="Group 51"/>
            <p:cNvGrpSpPr>
              <a:grpSpLocks/>
            </p:cNvGrpSpPr>
            <p:nvPr/>
          </p:nvGrpSpPr>
          <p:grpSpPr bwMode="auto">
            <a:xfrm>
              <a:off x="1216" y="2552"/>
              <a:ext cx="1200" cy="928"/>
              <a:chOff x="1216" y="2552"/>
              <a:chExt cx="1200" cy="928"/>
            </a:xfrm>
          </p:grpSpPr>
          <p:sp>
            <p:nvSpPr>
              <p:cNvPr id="165907" name="Line 36"/>
              <p:cNvSpPr>
                <a:spLocks noChangeShapeType="1"/>
              </p:cNvSpPr>
              <p:nvPr/>
            </p:nvSpPr>
            <p:spPr bwMode="auto">
              <a:xfrm flipH="1">
                <a:off x="1216" y="2568"/>
                <a:ext cx="1192" cy="912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 anchor="ctr"/>
              <a:lstStyle/>
              <a:p>
                <a:endParaRPr lang="zh-CN" altLang="en-US"/>
              </a:p>
            </p:txBody>
          </p:sp>
          <p:sp>
            <p:nvSpPr>
              <p:cNvPr id="165908" name="Line 37"/>
              <p:cNvSpPr>
                <a:spLocks noChangeShapeType="1"/>
              </p:cNvSpPr>
              <p:nvPr/>
            </p:nvSpPr>
            <p:spPr bwMode="auto">
              <a:xfrm flipH="1" flipV="1">
                <a:off x="1888" y="2960"/>
                <a:ext cx="136" cy="304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2075" tIns="46038" rIns="92075" bIns="46038" anchor="ctr"/>
              <a:lstStyle/>
              <a:p>
                <a:endParaRPr lang="zh-CN" altLang="en-US"/>
              </a:p>
            </p:txBody>
          </p:sp>
          <p:sp>
            <p:nvSpPr>
              <p:cNvPr id="165909" name="Oval 38"/>
              <p:cNvSpPr>
                <a:spLocks noChangeArrowheads="1"/>
              </p:cNvSpPr>
              <p:nvPr/>
            </p:nvSpPr>
            <p:spPr bwMode="auto">
              <a:xfrm>
                <a:off x="2344" y="2552"/>
                <a:ext cx="72" cy="7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2800">
                  <a:solidFill>
                    <a:srgbClr val="3333FF"/>
                  </a:solidFill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165910" name="Oval 49"/>
              <p:cNvSpPr>
                <a:spLocks noChangeArrowheads="1"/>
              </p:cNvSpPr>
              <p:nvPr/>
            </p:nvSpPr>
            <p:spPr bwMode="auto">
              <a:xfrm>
                <a:off x="2160" y="2688"/>
                <a:ext cx="72" cy="7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2800">
                  <a:solidFill>
                    <a:srgbClr val="3333FF"/>
                  </a:solidFill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165911" name="Oval 50"/>
              <p:cNvSpPr>
                <a:spLocks noChangeArrowheads="1"/>
              </p:cNvSpPr>
              <p:nvPr/>
            </p:nvSpPr>
            <p:spPr bwMode="auto">
              <a:xfrm>
                <a:off x="1992" y="3224"/>
                <a:ext cx="72" cy="7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2800">
                  <a:solidFill>
                    <a:srgbClr val="3333FF"/>
                  </a:solidFill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65906" name="Text Box 52"/>
            <p:cNvSpPr txBox="1">
              <a:spLocks noChangeArrowheads="1"/>
            </p:cNvSpPr>
            <p:nvPr/>
          </p:nvSpPr>
          <p:spPr bwMode="auto">
            <a:xfrm>
              <a:off x="532" y="3331"/>
              <a:ext cx="65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200" b="1">
                  <a:solidFill>
                    <a:srgbClr val="3333FF"/>
                  </a:solidFill>
                  <a:latin typeface="Arial" panose="020B0604020202020204" pitchFamily="34" charset="0"/>
                </a:rPr>
                <a:t>壶腹</a:t>
              </a:r>
              <a:r>
                <a:rPr lang="zh-CN" altLang="en-US" sz="800" b="1">
                  <a:solidFill>
                    <a:srgbClr val="3333FF"/>
                  </a:solidFill>
                  <a:latin typeface="Arial" panose="020B0604020202020204" pitchFamily="34" charset="0"/>
                </a:rPr>
                <a:t> </a:t>
              </a:r>
              <a:endParaRPr lang="zh-CN" altLang="en-US" sz="3200" b="1">
                <a:solidFill>
                  <a:srgbClr val="3333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0" name="Group 56"/>
          <p:cNvGrpSpPr>
            <a:grpSpLocks/>
          </p:cNvGrpSpPr>
          <p:nvPr/>
        </p:nvGrpSpPr>
        <p:grpSpPr bwMode="auto">
          <a:xfrm>
            <a:off x="3482975" y="2454275"/>
            <a:ext cx="2406650" cy="747713"/>
            <a:chOff x="524" y="2009"/>
            <a:chExt cx="1516" cy="471"/>
          </a:xfrm>
        </p:grpSpPr>
        <p:sp>
          <p:nvSpPr>
            <p:cNvPr id="165903" name="Line 54"/>
            <p:cNvSpPr>
              <a:spLocks noChangeShapeType="1"/>
            </p:cNvSpPr>
            <p:nvPr/>
          </p:nvSpPr>
          <p:spPr bwMode="auto">
            <a:xfrm flipH="1" flipV="1">
              <a:off x="1104" y="2208"/>
              <a:ext cx="936" cy="272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165904" name="Text Box 55"/>
            <p:cNvSpPr txBox="1">
              <a:spLocks noChangeArrowheads="1"/>
            </p:cNvSpPr>
            <p:nvPr/>
          </p:nvSpPr>
          <p:spPr bwMode="auto">
            <a:xfrm>
              <a:off x="524" y="2009"/>
              <a:ext cx="65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200" b="1">
                  <a:solidFill>
                    <a:srgbClr val="3333FF"/>
                  </a:solidFill>
                  <a:latin typeface="Arial" panose="020B0604020202020204" pitchFamily="34" charset="0"/>
                </a:rPr>
                <a:t>总脚</a:t>
              </a:r>
              <a:r>
                <a:rPr lang="zh-CN" altLang="en-US" sz="800" b="1">
                  <a:solidFill>
                    <a:srgbClr val="3333FF"/>
                  </a:solidFill>
                  <a:latin typeface="Arial" panose="020B0604020202020204" pitchFamily="34" charset="0"/>
                </a:rPr>
                <a:t> </a:t>
              </a:r>
              <a:endParaRPr lang="zh-CN" altLang="en-US" sz="3200" b="1">
                <a:solidFill>
                  <a:srgbClr val="3333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3" name="Group 59"/>
          <p:cNvGrpSpPr>
            <a:grpSpLocks/>
          </p:cNvGrpSpPr>
          <p:nvPr/>
        </p:nvGrpSpPr>
        <p:grpSpPr bwMode="auto">
          <a:xfrm>
            <a:off x="3446463" y="3892550"/>
            <a:ext cx="2405062" cy="585788"/>
            <a:chOff x="541" y="2915"/>
            <a:chExt cx="1475" cy="369"/>
          </a:xfrm>
        </p:grpSpPr>
        <p:sp>
          <p:nvSpPr>
            <p:cNvPr id="165901" name="Line 57"/>
            <p:cNvSpPr>
              <a:spLocks noChangeShapeType="1"/>
            </p:cNvSpPr>
            <p:nvPr/>
          </p:nvSpPr>
          <p:spPr bwMode="auto">
            <a:xfrm flipH="1">
              <a:off x="1112" y="2968"/>
              <a:ext cx="904" cy="14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165902" name="Text Box 58"/>
            <p:cNvSpPr txBox="1">
              <a:spLocks noChangeArrowheads="1"/>
            </p:cNvSpPr>
            <p:nvPr/>
          </p:nvSpPr>
          <p:spPr bwMode="auto">
            <a:xfrm>
              <a:off x="541" y="2915"/>
              <a:ext cx="630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200" b="1">
                  <a:solidFill>
                    <a:srgbClr val="3333FF"/>
                  </a:solidFill>
                  <a:latin typeface="Arial" panose="020B0604020202020204" pitchFamily="34" charset="0"/>
                </a:rPr>
                <a:t>单脚</a:t>
              </a:r>
            </a:p>
          </p:txBody>
        </p:sp>
      </p:grpSp>
      <p:sp>
        <p:nvSpPr>
          <p:cNvPr id="66" name="矩形 65"/>
          <p:cNvSpPr/>
          <p:nvPr/>
        </p:nvSpPr>
        <p:spPr>
          <a:xfrm>
            <a:off x="4543425" y="727731"/>
            <a:ext cx="2862288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8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前庭和骨半规管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3FB7F-7221-488F-B60B-D21B03168E1C}" type="slidenum">
              <a:rPr lang="zh-CN" altLang="en-US"/>
              <a:pPr>
                <a:defRPr/>
              </a:pPr>
              <a:t>108</a:t>
            </a:fld>
            <a:endParaRPr lang="zh-CN" altLang="en-US"/>
          </a:p>
        </p:txBody>
      </p:sp>
      <p:pic>
        <p:nvPicPr>
          <p:cNvPr id="166915" name="Picture 7" descr="10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1187450"/>
            <a:ext cx="49387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Rectangle 29"/>
          <p:cNvSpPr>
            <a:spLocks noChangeArrowheads="1"/>
          </p:cNvSpPr>
          <p:nvPr/>
        </p:nvSpPr>
        <p:spPr bwMode="auto">
          <a:xfrm>
            <a:off x="5991225" y="4775200"/>
            <a:ext cx="12890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80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16" name="Group 46"/>
          <p:cNvGrpSpPr>
            <a:grpSpLocks/>
          </p:cNvGrpSpPr>
          <p:nvPr/>
        </p:nvGrpSpPr>
        <p:grpSpPr bwMode="auto">
          <a:xfrm>
            <a:off x="2112963" y="3248025"/>
            <a:ext cx="2381250" cy="1817688"/>
            <a:chOff x="468" y="1709"/>
            <a:chExt cx="1500" cy="1145"/>
          </a:xfrm>
        </p:grpSpPr>
        <p:sp>
          <p:nvSpPr>
            <p:cNvPr id="17" name="Line 13"/>
            <p:cNvSpPr>
              <a:spLocks noChangeShapeType="1"/>
            </p:cNvSpPr>
            <p:nvPr/>
          </p:nvSpPr>
          <p:spPr bwMode="auto">
            <a:xfrm flipH="1">
              <a:off x="1465" y="1709"/>
              <a:ext cx="10" cy="917"/>
            </a:xfrm>
            <a:prstGeom prst="line">
              <a:avLst/>
            </a:prstGeom>
            <a:noFill/>
            <a:ln w="3175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1261" y="1914"/>
              <a:ext cx="0" cy="753"/>
            </a:xfrm>
            <a:prstGeom prst="line">
              <a:avLst/>
            </a:prstGeom>
            <a:noFill/>
            <a:ln w="3175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 anchor="ctr"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68" y="2602"/>
              <a:ext cx="150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000" b="1" kern="0">
                  <a:solidFill>
                    <a:prstClr val="black"/>
                  </a:solidFill>
                  <a:latin typeface="黑体" pitchFamily="2" charset="-122"/>
                </a:rPr>
                <a:t>椭圆囊斑、球囊斑 </a:t>
              </a:r>
            </a:p>
          </p:txBody>
        </p:sp>
      </p:grpSp>
      <p:pic>
        <p:nvPicPr>
          <p:cNvPr id="20" name="Picture 42" descr="椭圆囊球圆斑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2033588"/>
            <a:ext cx="37036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2950128" y="267890"/>
            <a:ext cx="5455021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椭圆囊斑和球囊斑</a:t>
            </a:r>
            <a:r>
              <a:rPr lang="en-US" altLang="zh-CN" sz="24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4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位置觉感受器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1671706" y="5525353"/>
            <a:ext cx="83562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感受头部静止的位置及直线变速运动引起的刺激</a:t>
            </a:r>
          </a:p>
          <a:p>
            <a:pPr algn="ctr">
              <a:defRPr/>
            </a:pPr>
            <a:endParaRPr lang="zh-CN" altLang="en-US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EEE64-1D9A-4165-97CD-059D79E43342}" type="slidenum">
              <a:rPr lang="zh-CN" altLang="en-US"/>
              <a:pPr>
                <a:defRPr/>
              </a:pPr>
              <a:t>109</a:t>
            </a:fld>
            <a:endParaRPr lang="zh-CN" altLang="en-US"/>
          </a:p>
        </p:txBody>
      </p:sp>
      <p:pic>
        <p:nvPicPr>
          <p:cNvPr id="167939" name="图片 18" descr="vest_cres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4FFDF"/>
              </a:clrFrom>
              <a:clrTo>
                <a:srgbClr val="F4FF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481138"/>
            <a:ext cx="42672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5515528" y="1480606"/>
            <a:ext cx="5455021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3200" b="1" spc="50" dirty="0">
                <a:ln w="11430"/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壶腹嵴</a:t>
            </a:r>
            <a:r>
              <a:rPr lang="en-US" altLang="zh-CN" sz="3200" b="1" spc="50" dirty="0">
                <a:ln w="11430"/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3200" b="1" spc="50" dirty="0">
                <a:ln w="11430"/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位置觉感受器</a:t>
            </a:r>
          </a:p>
        </p:txBody>
      </p:sp>
      <p:sp>
        <p:nvSpPr>
          <p:cNvPr id="167941" name="矩形 15"/>
          <p:cNvSpPr>
            <a:spLocks noChangeArrowheads="1"/>
          </p:cNvSpPr>
          <p:nvPr/>
        </p:nvSpPr>
        <p:spPr bwMode="auto">
          <a:xfrm>
            <a:off x="6108700" y="2763838"/>
            <a:ext cx="51308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壶腹嵴：膜半规管位于骨半规管内，在膨大部称壶腹，壁上有壶腹嵴，</a:t>
            </a:r>
            <a:r>
              <a:rPr lang="zh-CN" altLang="en-US" sz="28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能感受头部变速旋转运动引起的刺激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99B757-68BA-4AFC-A89F-B432C1FBA5B7}" type="slidenum">
              <a:rPr lang="zh-CN" altLang="en-US"/>
              <a:pPr>
                <a:defRPr/>
              </a:pPr>
              <a:t>11</a:t>
            </a:fld>
            <a:endParaRPr lang="zh-CN" altLang="en-US"/>
          </a:p>
        </p:txBody>
      </p:sp>
      <p:pic>
        <p:nvPicPr>
          <p:cNvPr id="61443" name="Picture 15" descr="C:\Documents and Settings\Bluewater\桌面\未命名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595438"/>
            <a:ext cx="5029200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26"/>
          <p:cNvGrpSpPr>
            <a:grpSpLocks/>
          </p:cNvGrpSpPr>
          <p:nvPr/>
        </p:nvGrpSpPr>
        <p:grpSpPr bwMode="auto">
          <a:xfrm>
            <a:off x="9180513" y="1631950"/>
            <a:ext cx="1622425" cy="461963"/>
            <a:chOff x="3744" y="720"/>
            <a:chExt cx="1022" cy="291"/>
          </a:xfrm>
        </p:grpSpPr>
        <p:sp>
          <p:nvSpPr>
            <p:cNvPr id="46" name="Rectangle 16"/>
            <p:cNvSpPr>
              <a:spLocks noChangeArrowheads="1"/>
            </p:cNvSpPr>
            <p:nvPr/>
          </p:nvSpPr>
          <p:spPr bwMode="auto">
            <a:xfrm>
              <a:off x="4252" y="720"/>
              <a:ext cx="5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sz="2400" b="1" spc="50" dirty="0">
                  <a:ln w="11430"/>
                  <a:solidFill>
                    <a:srgbClr val="0000FF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角膜</a:t>
              </a:r>
            </a:p>
          </p:txBody>
        </p:sp>
        <p:sp>
          <p:nvSpPr>
            <p:cNvPr id="47" name="Line 18"/>
            <p:cNvSpPr>
              <a:spLocks noChangeShapeType="1"/>
            </p:cNvSpPr>
            <p:nvPr/>
          </p:nvSpPr>
          <p:spPr bwMode="auto">
            <a:xfrm>
              <a:off x="3744" y="864"/>
              <a:ext cx="52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Group 27"/>
          <p:cNvGrpSpPr>
            <a:grpSpLocks/>
          </p:cNvGrpSpPr>
          <p:nvPr/>
        </p:nvGrpSpPr>
        <p:grpSpPr bwMode="auto">
          <a:xfrm>
            <a:off x="10933113" y="3765550"/>
            <a:ext cx="1085850" cy="461963"/>
            <a:chOff x="4848" y="2064"/>
            <a:chExt cx="684" cy="291"/>
          </a:xfrm>
        </p:grpSpPr>
        <p:sp>
          <p:nvSpPr>
            <p:cNvPr id="49" name="Rectangle 17"/>
            <p:cNvSpPr>
              <a:spLocks noChangeArrowheads="1"/>
            </p:cNvSpPr>
            <p:nvPr/>
          </p:nvSpPr>
          <p:spPr bwMode="auto">
            <a:xfrm>
              <a:off x="5018" y="2064"/>
              <a:ext cx="5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sz="2400" b="1" spc="50">
                  <a:ln w="11430"/>
                  <a:solidFill>
                    <a:srgbClr val="0000FF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巩膜</a:t>
              </a:r>
            </a:p>
          </p:txBody>
        </p:sp>
        <p:sp>
          <p:nvSpPr>
            <p:cNvPr id="50" name="Line 19"/>
            <p:cNvSpPr>
              <a:spLocks noChangeShapeType="1"/>
            </p:cNvSpPr>
            <p:nvPr/>
          </p:nvSpPr>
          <p:spPr bwMode="auto">
            <a:xfrm>
              <a:off x="4848" y="2208"/>
              <a:ext cx="24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b="1" spc="50">
                <a:ln w="1143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1446" name="Text Box 5"/>
          <p:cNvSpPr txBox="1">
            <a:spLocks noChangeArrowheads="1"/>
          </p:cNvSpPr>
          <p:nvPr/>
        </p:nvSpPr>
        <p:spPr bwMode="auto">
          <a:xfrm>
            <a:off x="1260475" y="569913"/>
            <a:ext cx="17541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眼球壁</a:t>
            </a:r>
            <a:endParaRPr lang="zh-CN" altLang="en-US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447" name="矩形 1"/>
          <p:cNvSpPr>
            <a:spLocks noChangeArrowheads="1"/>
          </p:cNvSpPr>
          <p:nvPr/>
        </p:nvSpPr>
        <p:spPr bwMode="auto">
          <a:xfrm>
            <a:off x="2662238" y="688975"/>
            <a:ext cx="677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从外向内依次分为</a:t>
            </a: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血管膜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内膜</a:t>
            </a:r>
          </a:p>
        </p:txBody>
      </p:sp>
      <p:sp>
        <p:nvSpPr>
          <p:cNvPr id="61448" name="Rectangle 39"/>
          <p:cNvSpPr>
            <a:spLocks noChangeArrowheads="1"/>
          </p:cNvSpPr>
          <p:nvPr/>
        </p:nvSpPr>
        <p:spPr bwMode="auto">
          <a:xfrm>
            <a:off x="49213" y="2794000"/>
            <a:ext cx="1687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纤维膜</a:t>
            </a:r>
            <a:endParaRPr kumimoji="1" lang="en-US" altLang="zh-CN" sz="2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>
                <a:solidFill>
                  <a:srgbClr val="0019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（外膜）</a:t>
            </a:r>
            <a:r>
              <a:rPr kumimoji="1" lang="zh-CN" altLang="en-US" sz="2400" b="1">
                <a:solidFill>
                  <a:srgbClr val="0019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1449" name="Rectangle 40"/>
          <p:cNvSpPr>
            <a:spLocks noChangeArrowheads="1"/>
          </p:cNvSpPr>
          <p:nvPr/>
        </p:nvSpPr>
        <p:spPr bwMode="auto">
          <a:xfrm>
            <a:off x="1778000" y="1968500"/>
            <a:ext cx="555942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角膜  </a:t>
            </a:r>
            <a:r>
              <a:rPr kumimoji="1"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cornea</a:t>
            </a:r>
            <a:r>
              <a:rPr kumimoji="1"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kumimoji="1"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1/6</a:t>
            </a: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，  无色透明，无血管，</a:t>
            </a:r>
            <a:r>
              <a:rPr kumimoji="1"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有屈光作用，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有丰富的感觉神经末梢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巩膜  </a:t>
            </a:r>
            <a:r>
              <a:rPr kumimoji="1"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sclera</a:t>
            </a:r>
            <a:endParaRPr kumimoji="1"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kumimoji="1"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5/6</a:t>
            </a: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，乳白色，不透明，维持眼球形状，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保护内容物</a:t>
            </a:r>
          </a:p>
        </p:txBody>
      </p:sp>
      <p:sp>
        <p:nvSpPr>
          <p:cNvPr id="61450" name="矩形 79"/>
          <p:cNvSpPr>
            <a:spLocks noChangeArrowheads="1"/>
          </p:cNvSpPr>
          <p:nvPr/>
        </p:nvSpPr>
        <p:spPr bwMode="auto">
          <a:xfrm>
            <a:off x="501650" y="5280025"/>
            <a:ext cx="6759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巩膜静脉窦：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巩膜与角膜交界处内部一环形小管，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		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是房水流出的通道</a:t>
            </a:r>
          </a:p>
        </p:txBody>
      </p:sp>
      <p:sp>
        <p:nvSpPr>
          <p:cNvPr id="81" name="AutoShape 9"/>
          <p:cNvSpPr>
            <a:spLocks/>
          </p:cNvSpPr>
          <p:nvPr/>
        </p:nvSpPr>
        <p:spPr bwMode="auto">
          <a:xfrm>
            <a:off x="1660525" y="2266950"/>
            <a:ext cx="76200" cy="248602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192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452" name="矩形 82"/>
          <p:cNvSpPr>
            <a:spLocks noChangeArrowheads="1"/>
          </p:cNvSpPr>
          <p:nvPr/>
        </p:nvSpPr>
        <p:spPr bwMode="auto">
          <a:xfrm>
            <a:off x="1266825" y="1255713"/>
            <a:ext cx="9666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眼球纤维膜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由强韧的纤维结缔组织构成，具有支持和保护作用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1063A6-E39C-4F64-858E-8E08B4DDBE1B}" type="slidenum">
              <a:rPr lang="zh-CN" altLang="en-US"/>
              <a:pPr>
                <a:defRPr/>
              </a:pPr>
              <a:t>110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182938" y="955675"/>
            <a:ext cx="203200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kern="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</a:t>
            </a:r>
            <a:r>
              <a:rPr lang="zh-CN" altLang="en-US" sz="3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</a:t>
            </a:r>
            <a:endParaRPr lang="zh-CN" altLang="en-US" dirty="0">
              <a:latin typeface="+mn-lt"/>
              <a:ea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17938" y="1933575"/>
            <a:ext cx="3725862" cy="3324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800" spc="50" dirty="0">
                <a:ln w="11430"/>
                <a:latin typeface="微软雅黑" pitchFamily="34" charset="-122"/>
                <a:ea typeface="微软雅黑" pitchFamily="34" charset="-122"/>
              </a:rPr>
              <a:t>眼球壁的结构</a:t>
            </a:r>
            <a:endParaRPr lang="en-US" altLang="zh-CN" sz="2800" spc="50" dirty="0">
              <a:ln w="11430"/>
              <a:latin typeface="微软雅黑" pitchFamily="34" charset="-122"/>
              <a:ea typeface="微软雅黑" pitchFamily="34" charset="-122"/>
            </a:endParaRPr>
          </a:p>
          <a:p>
            <a:pPr marL="457200" indent="-457200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800" spc="50" dirty="0">
                <a:ln w="11430"/>
                <a:latin typeface="微软雅黑" pitchFamily="34" charset="-122"/>
                <a:ea typeface="微软雅黑" pitchFamily="34" charset="-122"/>
              </a:rPr>
              <a:t>眼球内容物</a:t>
            </a:r>
            <a:endParaRPr lang="en-US" altLang="zh-CN" sz="2800" spc="50" dirty="0">
              <a:ln w="11430"/>
              <a:latin typeface="微软雅黑" pitchFamily="34" charset="-122"/>
              <a:ea typeface="微软雅黑" pitchFamily="34" charset="-122"/>
            </a:endParaRPr>
          </a:p>
          <a:p>
            <a:pPr marL="457200" indent="-457200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800" spc="50" dirty="0">
                <a:ln w="11430"/>
                <a:latin typeface="微软雅黑" pitchFamily="34" charset="-122"/>
                <a:ea typeface="微软雅黑" pitchFamily="34" charset="-122"/>
              </a:rPr>
              <a:t>眼的折光系统</a:t>
            </a:r>
            <a:endParaRPr lang="en-US" altLang="zh-CN" sz="2800" spc="50" dirty="0">
              <a:ln w="11430"/>
              <a:latin typeface="微软雅黑" pitchFamily="34" charset="-122"/>
              <a:ea typeface="微软雅黑" pitchFamily="34" charset="-122"/>
            </a:endParaRPr>
          </a:p>
          <a:p>
            <a:pPr marL="457200" indent="-457200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800" spc="50" dirty="0">
                <a:ln w="11430"/>
                <a:latin typeface="微软雅黑" pitchFamily="34" charset="-122"/>
                <a:ea typeface="微软雅黑" pitchFamily="34" charset="-122"/>
              </a:rPr>
              <a:t>中耳鼓室的结构</a:t>
            </a:r>
            <a:endParaRPr lang="en-US" altLang="zh-CN" sz="2800" spc="50" dirty="0">
              <a:ln w="11430"/>
              <a:latin typeface="微软雅黑" pitchFamily="34" charset="-122"/>
              <a:ea typeface="微软雅黑" pitchFamily="34" charset="-122"/>
            </a:endParaRPr>
          </a:p>
          <a:p>
            <a:pPr marL="457200" indent="-457200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800" spc="50" dirty="0">
                <a:ln w="11430"/>
                <a:latin typeface="微软雅黑" pitchFamily="34" charset="-122"/>
                <a:ea typeface="微软雅黑" pitchFamily="34" charset="-122"/>
              </a:rPr>
              <a:t>内耳的结构</a:t>
            </a:r>
            <a:endParaRPr lang="en-US" altLang="zh-CN" sz="2800" spc="50" dirty="0">
              <a:ln w="11430"/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DBB54-E5F5-467A-A22E-5A431D054888}" type="slidenum">
              <a:rPr lang="zh-CN" altLang="en-US"/>
              <a:pPr>
                <a:defRPr/>
              </a:pPr>
              <a:t>111</a:t>
            </a:fld>
            <a:endParaRPr lang="zh-CN" altLang="en-US"/>
          </a:p>
        </p:txBody>
      </p:sp>
      <p:pic>
        <p:nvPicPr>
          <p:cNvPr id="171012" name="Picture 2" descr="C:\Documents and Settings\Administrator\桌面\图片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3" t="59094"/>
          <a:stretch>
            <a:fillRect/>
          </a:stretch>
        </p:blipFill>
        <p:spPr bwMode="auto">
          <a:xfrm>
            <a:off x="0" y="4930775"/>
            <a:ext cx="121920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3" name="Picture 2" descr="C:\Documents and Settings\Administrator\桌面\图片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13" b="59094"/>
          <a:stretch>
            <a:fillRect/>
          </a:stretch>
        </p:blipFill>
        <p:spPr bwMode="auto">
          <a:xfrm>
            <a:off x="0" y="0"/>
            <a:ext cx="27860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矩形 8"/>
          <p:cNvSpPr>
            <a:spLocks noChangeArrowheads="1"/>
          </p:cNvSpPr>
          <p:nvPr/>
        </p:nvSpPr>
        <p:spPr bwMode="auto">
          <a:xfrm>
            <a:off x="2112963" y="2438400"/>
            <a:ext cx="88519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800" b="1">
                <a:solidFill>
                  <a:srgbClr val="0066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Thank you for your attention</a:t>
            </a:r>
            <a:r>
              <a:rPr lang="zh-CN" altLang="en-US" sz="4800" b="1">
                <a:solidFill>
                  <a:srgbClr val="0066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！</a:t>
            </a:r>
            <a:r>
              <a:rPr lang="en-US" altLang="zh-CN" sz="4800" b="1">
                <a:solidFill>
                  <a:srgbClr val="0066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 </a:t>
            </a:r>
            <a:endParaRPr lang="zh-CN" altLang="en-US" sz="4800" b="1">
              <a:solidFill>
                <a:srgbClr val="0066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AE482-F215-460B-91CE-E8DCD0011D3D}" type="slidenum">
              <a:rPr lang="zh-CN" altLang="en-US"/>
              <a:pPr>
                <a:defRPr/>
              </a:pPr>
              <a:t>112</a:t>
            </a:fld>
            <a:endParaRPr lang="zh-CN" altLang="en-US"/>
          </a:p>
        </p:txBody>
      </p:sp>
      <p:pic>
        <p:nvPicPr>
          <p:cNvPr id="26" name="Picture 4" descr="C:\Documents and Settings\Administrator\桌面\shi\ear\2013-06-20_15055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3331">
            <a:off x="4933950" y="2236788"/>
            <a:ext cx="8016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C:\Documents and Settings\Administrator\桌面\shi\ear\2013-06-20_15055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7282">
            <a:off x="2822575" y="1547813"/>
            <a:ext cx="7905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2" descr="C:\Documents and Settings\Administrator\桌面\shi\ear\未命名-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27113"/>
            <a:ext cx="204946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C:\Documents and Settings\Administrator\桌面\shi\ear\未命名-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2601913"/>
            <a:ext cx="28225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7170738" y="2597150"/>
            <a:ext cx="2255837" cy="1552575"/>
            <a:chOff x="6031558" y="1499907"/>
            <a:chExt cx="2671203" cy="1929093"/>
          </a:xfrm>
        </p:grpSpPr>
        <p:pic>
          <p:nvPicPr>
            <p:cNvPr id="161819" name="Picture 4" descr="C:\Documents and Settings\Administrator\桌面\shi\ear\2013-06-20_150550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39374">
              <a:off x="6162077" y="1369388"/>
              <a:ext cx="757019" cy="1018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82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6" t="8571" b="12143"/>
            <a:stretch>
              <a:fillRect/>
            </a:stretch>
          </p:blipFill>
          <p:spPr bwMode="auto">
            <a:xfrm>
              <a:off x="6429388" y="2426162"/>
              <a:ext cx="2273373" cy="1002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Picture 4" descr="C:\Documents and Settings\Administrator\桌面\shi\ear\未命名-4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814513"/>
            <a:ext cx="1290638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任意多边形 33"/>
          <p:cNvSpPr/>
          <p:nvPr/>
        </p:nvSpPr>
        <p:spPr>
          <a:xfrm>
            <a:off x="2954338" y="1789113"/>
            <a:ext cx="306387" cy="103187"/>
          </a:xfrm>
          <a:custGeom>
            <a:avLst/>
            <a:gdLst>
              <a:gd name="connsiteX0" fmla="*/ 150484 w 681282"/>
              <a:gd name="connsiteY0" fmla="*/ 89210 h 191801"/>
              <a:gd name="connsiteX1" fmla="*/ 119260 w 681282"/>
              <a:gd name="connsiteY1" fmla="*/ 102591 h 191801"/>
              <a:gd name="connsiteX2" fmla="*/ 92497 w 681282"/>
              <a:gd name="connsiteY2" fmla="*/ 111512 h 191801"/>
              <a:gd name="connsiteX3" fmla="*/ 65734 w 681282"/>
              <a:gd name="connsiteY3" fmla="*/ 129354 h 191801"/>
              <a:gd name="connsiteX4" fmla="*/ 52353 w 681282"/>
              <a:gd name="connsiteY4" fmla="*/ 138275 h 191801"/>
              <a:gd name="connsiteX5" fmla="*/ 47892 w 681282"/>
              <a:gd name="connsiteY5" fmla="*/ 151657 h 191801"/>
              <a:gd name="connsiteX6" fmla="*/ 21130 w 681282"/>
              <a:gd name="connsiteY6" fmla="*/ 169499 h 191801"/>
              <a:gd name="connsiteX7" fmla="*/ 25590 w 681282"/>
              <a:gd name="connsiteY7" fmla="*/ 191801 h 191801"/>
              <a:gd name="connsiteX8" fmla="*/ 431494 w 681282"/>
              <a:gd name="connsiteY8" fmla="*/ 187341 h 191801"/>
              <a:gd name="connsiteX9" fmla="*/ 435955 w 681282"/>
              <a:gd name="connsiteY9" fmla="*/ 173959 h 191801"/>
              <a:gd name="connsiteX10" fmla="*/ 476099 w 681282"/>
              <a:gd name="connsiteY10" fmla="*/ 156117 h 191801"/>
              <a:gd name="connsiteX11" fmla="*/ 489481 w 681282"/>
              <a:gd name="connsiteY11" fmla="*/ 151657 h 191801"/>
              <a:gd name="connsiteX12" fmla="*/ 534086 w 681282"/>
              <a:gd name="connsiteY12" fmla="*/ 115973 h 191801"/>
              <a:gd name="connsiteX13" fmla="*/ 547467 w 681282"/>
              <a:gd name="connsiteY13" fmla="*/ 111512 h 191801"/>
              <a:gd name="connsiteX14" fmla="*/ 560849 w 681282"/>
              <a:gd name="connsiteY14" fmla="*/ 107052 h 191801"/>
              <a:gd name="connsiteX15" fmla="*/ 587611 w 681282"/>
              <a:gd name="connsiteY15" fmla="*/ 89210 h 191801"/>
              <a:gd name="connsiteX16" fmla="*/ 600993 w 681282"/>
              <a:gd name="connsiteY16" fmla="*/ 80289 h 191801"/>
              <a:gd name="connsiteX17" fmla="*/ 609914 w 681282"/>
              <a:gd name="connsiteY17" fmla="*/ 66907 h 191801"/>
              <a:gd name="connsiteX18" fmla="*/ 623295 w 681282"/>
              <a:gd name="connsiteY18" fmla="*/ 57986 h 191801"/>
              <a:gd name="connsiteX19" fmla="*/ 641137 w 681282"/>
              <a:gd name="connsiteY19" fmla="*/ 35684 h 191801"/>
              <a:gd name="connsiteX20" fmla="*/ 667900 w 681282"/>
              <a:gd name="connsiteY20" fmla="*/ 26763 h 191801"/>
              <a:gd name="connsiteX21" fmla="*/ 681282 w 681282"/>
              <a:gd name="connsiteY21" fmla="*/ 22303 h 191801"/>
              <a:gd name="connsiteX22" fmla="*/ 676821 w 681282"/>
              <a:gd name="connsiteY22" fmla="*/ 8921 h 191801"/>
              <a:gd name="connsiteX23" fmla="*/ 650058 w 681282"/>
              <a:gd name="connsiteY23" fmla="*/ 4461 h 191801"/>
              <a:gd name="connsiteX24" fmla="*/ 632216 w 681282"/>
              <a:gd name="connsiteY24" fmla="*/ 0 h 191801"/>
              <a:gd name="connsiteX25" fmla="*/ 395811 w 681282"/>
              <a:gd name="connsiteY25" fmla="*/ 4461 h 191801"/>
              <a:gd name="connsiteX26" fmla="*/ 386890 w 681282"/>
              <a:gd name="connsiteY26" fmla="*/ 22303 h 191801"/>
              <a:gd name="connsiteX27" fmla="*/ 382429 w 681282"/>
              <a:gd name="connsiteY27" fmla="*/ 53526 h 191801"/>
              <a:gd name="connsiteX28" fmla="*/ 369048 w 681282"/>
              <a:gd name="connsiteY28" fmla="*/ 57986 h 191801"/>
              <a:gd name="connsiteX29" fmla="*/ 342285 w 681282"/>
              <a:gd name="connsiteY29" fmla="*/ 75828 h 191801"/>
              <a:gd name="connsiteX30" fmla="*/ 319982 w 681282"/>
              <a:gd name="connsiteY30" fmla="*/ 98131 h 191801"/>
              <a:gd name="connsiteX31" fmla="*/ 293219 w 681282"/>
              <a:gd name="connsiteY31" fmla="*/ 107052 h 191801"/>
              <a:gd name="connsiteX32" fmla="*/ 208470 w 681282"/>
              <a:gd name="connsiteY32" fmla="*/ 102591 h 191801"/>
              <a:gd name="connsiteX33" fmla="*/ 181707 w 681282"/>
              <a:gd name="connsiteY33" fmla="*/ 93670 h 191801"/>
              <a:gd name="connsiteX34" fmla="*/ 168326 w 681282"/>
              <a:gd name="connsiteY34" fmla="*/ 84749 h 191801"/>
              <a:gd name="connsiteX35" fmla="*/ 150484 w 681282"/>
              <a:gd name="connsiteY35" fmla="*/ 89210 h 191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81282" h="191801">
                <a:moveTo>
                  <a:pt x="150484" y="89210"/>
                </a:moveTo>
                <a:cubicBezTo>
                  <a:pt x="142306" y="92184"/>
                  <a:pt x="158862" y="84990"/>
                  <a:pt x="119260" y="102591"/>
                </a:cubicBezTo>
                <a:cubicBezTo>
                  <a:pt x="110667" y="106410"/>
                  <a:pt x="92497" y="111512"/>
                  <a:pt x="92497" y="111512"/>
                </a:cubicBezTo>
                <a:lnTo>
                  <a:pt x="65734" y="129354"/>
                </a:lnTo>
                <a:lnTo>
                  <a:pt x="52353" y="138275"/>
                </a:lnTo>
                <a:cubicBezTo>
                  <a:pt x="50866" y="142736"/>
                  <a:pt x="51217" y="148332"/>
                  <a:pt x="47892" y="151657"/>
                </a:cubicBezTo>
                <a:cubicBezTo>
                  <a:pt x="40311" y="159238"/>
                  <a:pt x="21130" y="169499"/>
                  <a:pt x="21130" y="169499"/>
                </a:cubicBezTo>
                <a:cubicBezTo>
                  <a:pt x="16984" y="175718"/>
                  <a:pt x="0" y="191529"/>
                  <a:pt x="25590" y="191801"/>
                </a:cubicBezTo>
                <a:lnTo>
                  <a:pt x="431494" y="187341"/>
                </a:lnTo>
                <a:cubicBezTo>
                  <a:pt x="432981" y="182880"/>
                  <a:pt x="433018" y="177631"/>
                  <a:pt x="435955" y="173959"/>
                </a:cubicBezTo>
                <a:cubicBezTo>
                  <a:pt x="443666" y="164320"/>
                  <a:pt x="467921" y="158843"/>
                  <a:pt x="476099" y="156117"/>
                </a:cubicBezTo>
                <a:lnTo>
                  <a:pt x="489481" y="151657"/>
                </a:lnTo>
                <a:cubicBezTo>
                  <a:pt x="512540" y="117069"/>
                  <a:pt x="497151" y="128285"/>
                  <a:pt x="534086" y="115973"/>
                </a:cubicBezTo>
                <a:lnTo>
                  <a:pt x="547467" y="111512"/>
                </a:lnTo>
                <a:lnTo>
                  <a:pt x="560849" y="107052"/>
                </a:lnTo>
                <a:lnTo>
                  <a:pt x="587611" y="89210"/>
                </a:lnTo>
                <a:lnTo>
                  <a:pt x="600993" y="80289"/>
                </a:lnTo>
                <a:cubicBezTo>
                  <a:pt x="603967" y="75828"/>
                  <a:pt x="606123" y="70698"/>
                  <a:pt x="609914" y="66907"/>
                </a:cubicBezTo>
                <a:cubicBezTo>
                  <a:pt x="613705" y="63116"/>
                  <a:pt x="619946" y="62172"/>
                  <a:pt x="623295" y="57986"/>
                </a:cubicBezTo>
                <a:cubicBezTo>
                  <a:pt x="638639" y="38807"/>
                  <a:pt x="613369" y="48025"/>
                  <a:pt x="641137" y="35684"/>
                </a:cubicBezTo>
                <a:cubicBezTo>
                  <a:pt x="649730" y="31865"/>
                  <a:pt x="658979" y="29737"/>
                  <a:pt x="667900" y="26763"/>
                </a:cubicBezTo>
                <a:lnTo>
                  <a:pt x="681282" y="22303"/>
                </a:lnTo>
                <a:cubicBezTo>
                  <a:pt x="679795" y="17842"/>
                  <a:pt x="680903" y="11254"/>
                  <a:pt x="676821" y="8921"/>
                </a:cubicBezTo>
                <a:cubicBezTo>
                  <a:pt x="668969" y="4434"/>
                  <a:pt x="658926" y="6235"/>
                  <a:pt x="650058" y="4461"/>
                </a:cubicBezTo>
                <a:cubicBezTo>
                  <a:pt x="644047" y="3259"/>
                  <a:pt x="638163" y="1487"/>
                  <a:pt x="632216" y="0"/>
                </a:cubicBezTo>
                <a:lnTo>
                  <a:pt x="395811" y="4461"/>
                </a:lnTo>
                <a:cubicBezTo>
                  <a:pt x="376219" y="5161"/>
                  <a:pt x="382691" y="9708"/>
                  <a:pt x="386890" y="22303"/>
                </a:cubicBezTo>
                <a:cubicBezTo>
                  <a:pt x="385403" y="32711"/>
                  <a:pt x="387131" y="44123"/>
                  <a:pt x="382429" y="53526"/>
                </a:cubicBezTo>
                <a:cubicBezTo>
                  <a:pt x="380326" y="57731"/>
                  <a:pt x="373158" y="55703"/>
                  <a:pt x="369048" y="57986"/>
                </a:cubicBezTo>
                <a:cubicBezTo>
                  <a:pt x="359676" y="63193"/>
                  <a:pt x="342285" y="75828"/>
                  <a:pt x="342285" y="75828"/>
                </a:cubicBezTo>
                <a:cubicBezTo>
                  <a:pt x="334146" y="88037"/>
                  <a:pt x="334069" y="91870"/>
                  <a:pt x="319982" y="98131"/>
                </a:cubicBezTo>
                <a:cubicBezTo>
                  <a:pt x="311389" y="101950"/>
                  <a:pt x="293219" y="107052"/>
                  <a:pt x="293219" y="107052"/>
                </a:cubicBezTo>
                <a:cubicBezTo>
                  <a:pt x="264969" y="105565"/>
                  <a:pt x="236557" y="105962"/>
                  <a:pt x="208470" y="102591"/>
                </a:cubicBezTo>
                <a:cubicBezTo>
                  <a:pt x="199133" y="101471"/>
                  <a:pt x="189531" y="98886"/>
                  <a:pt x="181707" y="93670"/>
                </a:cubicBezTo>
                <a:cubicBezTo>
                  <a:pt x="177247" y="90696"/>
                  <a:pt x="173527" y="86049"/>
                  <a:pt x="168326" y="84749"/>
                </a:cubicBezTo>
                <a:cubicBezTo>
                  <a:pt x="161114" y="82946"/>
                  <a:pt x="158662" y="86236"/>
                  <a:pt x="150484" y="89210"/>
                </a:cubicBezTo>
                <a:close/>
              </a:path>
            </a:pathLst>
          </a:cu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3829050" y="2919413"/>
            <a:ext cx="200025" cy="1936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251575" y="2703513"/>
            <a:ext cx="285750" cy="1428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7" name="圆角矩形标注 36"/>
          <p:cNvSpPr/>
          <p:nvPr/>
        </p:nvSpPr>
        <p:spPr>
          <a:xfrm>
            <a:off x="7493612" y="1190713"/>
            <a:ext cx="2328996" cy="928694"/>
          </a:xfrm>
          <a:prstGeom prst="wedgeRoundRectCallout">
            <a:avLst>
              <a:gd name="adj1" fmla="val 871"/>
              <a:gd name="adj2" fmla="val 127115"/>
              <a:gd name="adj3" fmla="val 16667"/>
            </a:avLst>
          </a:prstGeom>
          <a:gradFill>
            <a:gsLst>
              <a:gs pos="0">
                <a:srgbClr val="3891A7">
                  <a:tint val="66000"/>
                  <a:satMod val="160000"/>
                  <a:alpha val="54000"/>
                </a:srgbClr>
              </a:gs>
              <a:gs pos="50000">
                <a:srgbClr val="3891A7">
                  <a:tint val="44500"/>
                  <a:satMod val="160000"/>
                </a:srgbClr>
              </a:gs>
              <a:gs pos="100000">
                <a:srgbClr val="3891A7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zh-CN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华文楷体" panose="02010600040101010101" pitchFamily="2" charset="-122"/>
                <a:cs typeface="Times New Roman" pitchFamily="18" charset="0"/>
              </a:rPr>
              <a:t>TRPN1</a:t>
            </a:r>
            <a:r>
              <a:rPr lang="en-US" altLang="zh-CN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华文楷体" panose="02010600040101010101" pitchFamily="2" charset="-122"/>
                <a:cs typeface="Times New Roman" pitchFamily="18" charset="0"/>
              </a:rPr>
              <a:t>     TRPV4   TRPML3    TRPA1</a:t>
            </a:r>
            <a:endParaRPr lang="zh-CN" altLang="en-US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楷体" panose="02010600040101010101" pitchFamily="2" charset="-122"/>
              <a:cs typeface="Times New Roman" pitchFamily="18" charset="0"/>
            </a:endParaRPr>
          </a:p>
        </p:txBody>
      </p:sp>
      <p:grpSp>
        <p:nvGrpSpPr>
          <p:cNvPr id="38" name="组合 34"/>
          <p:cNvGrpSpPr>
            <a:grpSpLocks/>
          </p:cNvGrpSpPr>
          <p:nvPr/>
        </p:nvGrpSpPr>
        <p:grpSpPr bwMode="auto">
          <a:xfrm>
            <a:off x="7493000" y="2541588"/>
            <a:ext cx="2500313" cy="904875"/>
            <a:chOff x="6357950" y="1571612"/>
            <a:chExt cx="2571736" cy="1171066"/>
          </a:xfrm>
        </p:grpSpPr>
        <p:sp>
          <p:nvSpPr>
            <p:cNvPr id="39" name="闪电形 38"/>
            <p:cNvSpPr/>
            <p:nvPr/>
          </p:nvSpPr>
          <p:spPr>
            <a:xfrm rot="439468" flipH="1">
              <a:off x="8150817" y="2140708"/>
              <a:ext cx="210638" cy="601970"/>
            </a:xfrm>
            <a:prstGeom prst="lightningBol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00" kern="0">
                <a:solidFill>
                  <a:prstClr val="white"/>
                </a:solidFill>
                <a:latin typeface="Cambria"/>
                <a:ea typeface="华文楷体" panose="02010600040101010101" pitchFamily="2" charset="-122"/>
              </a:endParaRPr>
            </a:p>
          </p:txBody>
        </p:sp>
        <p:sp>
          <p:nvSpPr>
            <p:cNvPr id="40" name="TextBox 29"/>
            <p:cNvSpPr txBox="1"/>
            <p:nvPr/>
          </p:nvSpPr>
          <p:spPr>
            <a:xfrm>
              <a:off x="6357950" y="1571612"/>
              <a:ext cx="2571736" cy="5177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20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Mechanical stimuli</a:t>
              </a:r>
              <a:endParaRPr lang="zh-CN" altLang="en-US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41" name="组合 40"/>
          <p:cNvGrpSpPr>
            <a:grpSpLocks/>
          </p:cNvGrpSpPr>
          <p:nvPr/>
        </p:nvGrpSpPr>
        <p:grpSpPr bwMode="auto">
          <a:xfrm>
            <a:off x="1801813" y="4157663"/>
            <a:ext cx="7942262" cy="2384425"/>
            <a:chOff x="364303" y="3857627"/>
            <a:chExt cx="8613607" cy="2816554"/>
          </a:xfrm>
        </p:grpSpPr>
        <p:grpSp>
          <p:nvGrpSpPr>
            <p:cNvPr id="161810" name="组合 41"/>
            <p:cNvGrpSpPr>
              <a:grpSpLocks/>
            </p:cNvGrpSpPr>
            <p:nvPr/>
          </p:nvGrpSpPr>
          <p:grpSpPr bwMode="auto">
            <a:xfrm>
              <a:off x="364303" y="3857627"/>
              <a:ext cx="8613607" cy="2686050"/>
              <a:chOff x="364303" y="3857627"/>
              <a:chExt cx="8613607" cy="2686050"/>
            </a:xfrm>
          </p:grpSpPr>
          <p:pic>
            <p:nvPicPr>
              <p:cNvPr id="161815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>
                <a:fillRect/>
              </a:stretch>
            </p:blipFill>
            <p:spPr bwMode="auto">
              <a:xfrm>
                <a:off x="364303" y="3857627"/>
                <a:ext cx="2733675" cy="2686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1816" name="Picture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853"/>
              <a:stretch>
                <a:fillRect/>
              </a:stretch>
            </p:blipFill>
            <p:spPr bwMode="auto">
              <a:xfrm>
                <a:off x="6149395" y="4003650"/>
                <a:ext cx="2828515" cy="159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" name="TextBox 32"/>
            <p:cNvSpPr txBox="1"/>
            <p:nvPr/>
          </p:nvSpPr>
          <p:spPr>
            <a:xfrm>
              <a:off x="4586063" y="5812407"/>
              <a:ext cx="3398097" cy="86177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1600" b="1" i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Peng</a:t>
              </a:r>
              <a:r>
                <a:rPr lang="en-US" altLang="zh-CN" sz="1600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 et al, Nat </a:t>
              </a:r>
              <a:r>
                <a:rPr lang="en-US" altLang="zh-CN" sz="1600" b="1" i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Commun</a:t>
              </a:r>
              <a:r>
                <a:rPr lang="en-US" altLang="zh-CN" sz="1600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 2011</a:t>
              </a:r>
            </a:p>
            <a:p>
              <a:pPr algn="ctr" eaLnBrk="1" hangingPunct="1">
                <a:defRPr/>
              </a:pPr>
              <a:r>
                <a:rPr lang="en-US" altLang="zh-CN" sz="1600" b="1" i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Beurg</a:t>
              </a:r>
              <a:r>
                <a:rPr lang="en-US" altLang="zh-CN" sz="1600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 et al, J. </a:t>
              </a:r>
              <a:r>
                <a:rPr lang="en-US" altLang="zh-CN" sz="1600" b="1" i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Neurosci</a:t>
              </a:r>
              <a:r>
                <a:rPr lang="en-US" altLang="zh-CN" sz="1600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., 2006</a:t>
              </a:r>
            </a:p>
            <a:p>
              <a:pPr algn="ctr" eaLnBrk="1" hangingPunct="1">
                <a:defRPr/>
              </a:pPr>
              <a:r>
                <a:rPr lang="en-US" altLang="zh-CN" sz="1600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David  et al, J </a:t>
              </a:r>
              <a:r>
                <a:rPr lang="en-US" altLang="zh-CN" sz="1600" b="1" i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Physiol</a:t>
              </a:r>
              <a:r>
                <a:rPr lang="en-US" altLang="zh-CN" sz="1600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, 2006</a:t>
              </a:r>
              <a:endParaRPr lang="zh-CN" altLang="en-US" sz="1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endParaRPr>
            </a:p>
          </p:txBody>
        </p:sp>
        <p:pic>
          <p:nvPicPr>
            <p:cNvPr id="161814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060"/>
            <a:stretch>
              <a:fillRect/>
            </a:stretch>
          </p:blipFill>
          <p:spPr bwMode="auto">
            <a:xfrm>
              <a:off x="3295844" y="4086133"/>
              <a:ext cx="2989268" cy="143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2741825" y="255165"/>
            <a:ext cx="5850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l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r>
              <a:rPr lang="zh-CN" altLang="en-US" sz="36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毛细胞换能最新分子进展</a:t>
            </a:r>
          </a:p>
        </p:txBody>
      </p:sp>
    </p:spTree>
    <p:extLst>
      <p:ext uri="{BB962C8B-B14F-4D97-AF65-F5344CB8AC3E}">
        <p14:creationId xmlns:p14="http://schemas.microsoft.com/office/powerpoint/2010/main" val="319278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96A72-4B4B-40E7-9022-BB23B383527C}" type="slidenum">
              <a:rPr lang="zh-CN" altLang="en-US"/>
              <a:pPr>
                <a:defRPr/>
              </a:pPr>
              <a:t>12</a:t>
            </a:fld>
            <a:endParaRPr lang="zh-CN" altLang="en-US"/>
          </a:p>
        </p:txBody>
      </p:sp>
      <p:pic>
        <p:nvPicPr>
          <p:cNvPr id="6246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263650"/>
            <a:ext cx="457835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任意多边形 1"/>
          <p:cNvSpPr/>
          <p:nvPr/>
        </p:nvSpPr>
        <p:spPr>
          <a:xfrm>
            <a:off x="1971675" y="1376363"/>
            <a:ext cx="1973263" cy="576262"/>
          </a:xfrm>
          <a:custGeom>
            <a:avLst/>
            <a:gdLst>
              <a:gd name="connsiteX0" fmla="*/ 1943322 w 1973925"/>
              <a:gd name="connsiteY0" fmla="*/ 533400 h 574836"/>
              <a:gd name="connsiteX1" fmla="*/ 1943322 w 1973925"/>
              <a:gd name="connsiteY1" fmla="*/ 533400 h 574836"/>
              <a:gd name="connsiteX2" fmla="*/ 1971897 w 1973925"/>
              <a:gd name="connsiteY2" fmla="*/ 500063 h 574836"/>
              <a:gd name="connsiteX3" fmla="*/ 1967135 w 1973925"/>
              <a:gd name="connsiteY3" fmla="*/ 423863 h 574836"/>
              <a:gd name="connsiteX4" fmla="*/ 1957610 w 1973925"/>
              <a:gd name="connsiteY4" fmla="*/ 395288 h 574836"/>
              <a:gd name="connsiteX5" fmla="*/ 1943322 w 1973925"/>
              <a:gd name="connsiteY5" fmla="*/ 385763 h 574836"/>
              <a:gd name="connsiteX6" fmla="*/ 1924272 w 1973925"/>
              <a:gd name="connsiteY6" fmla="*/ 357188 h 574836"/>
              <a:gd name="connsiteX7" fmla="*/ 1909985 w 1973925"/>
              <a:gd name="connsiteY7" fmla="*/ 352425 h 574836"/>
              <a:gd name="connsiteX8" fmla="*/ 1881410 w 1973925"/>
              <a:gd name="connsiteY8" fmla="*/ 333375 h 574836"/>
              <a:gd name="connsiteX9" fmla="*/ 1867122 w 1973925"/>
              <a:gd name="connsiteY9" fmla="*/ 328613 h 574836"/>
              <a:gd name="connsiteX10" fmla="*/ 1852835 w 1973925"/>
              <a:gd name="connsiteY10" fmla="*/ 319088 h 574836"/>
              <a:gd name="connsiteX11" fmla="*/ 1838547 w 1973925"/>
              <a:gd name="connsiteY11" fmla="*/ 314325 h 574836"/>
              <a:gd name="connsiteX12" fmla="*/ 1795685 w 1973925"/>
              <a:gd name="connsiteY12" fmla="*/ 285750 h 574836"/>
              <a:gd name="connsiteX13" fmla="*/ 1781397 w 1973925"/>
              <a:gd name="connsiteY13" fmla="*/ 276225 h 574836"/>
              <a:gd name="connsiteX14" fmla="*/ 1767110 w 1973925"/>
              <a:gd name="connsiteY14" fmla="*/ 271463 h 574836"/>
              <a:gd name="connsiteX15" fmla="*/ 1738535 w 1973925"/>
              <a:gd name="connsiteY15" fmla="*/ 252413 h 574836"/>
              <a:gd name="connsiteX16" fmla="*/ 1724247 w 1973925"/>
              <a:gd name="connsiteY16" fmla="*/ 247650 h 574836"/>
              <a:gd name="connsiteX17" fmla="*/ 1695672 w 1973925"/>
              <a:gd name="connsiteY17" fmla="*/ 233363 h 574836"/>
              <a:gd name="connsiteX18" fmla="*/ 1667097 w 1973925"/>
              <a:gd name="connsiteY18" fmla="*/ 214313 h 574836"/>
              <a:gd name="connsiteX19" fmla="*/ 1624235 w 1973925"/>
              <a:gd name="connsiteY19" fmla="*/ 180975 h 574836"/>
              <a:gd name="connsiteX20" fmla="*/ 1609947 w 1973925"/>
              <a:gd name="connsiteY20" fmla="*/ 176213 h 574836"/>
              <a:gd name="connsiteX21" fmla="*/ 1595660 w 1973925"/>
              <a:gd name="connsiteY21" fmla="*/ 161925 h 574836"/>
              <a:gd name="connsiteX22" fmla="*/ 1581372 w 1973925"/>
              <a:gd name="connsiteY22" fmla="*/ 157163 h 574836"/>
              <a:gd name="connsiteX23" fmla="*/ 1567085 w 1973925"/>
              <a:gd name="connsiteY23" fmla="*/ 147638 h 574836"/>
              <a:gd name="connsiteX24" fmla="*/ 1552797 w 1973925"/>
              <a:gd name="connsiteY24" fmla="*/ 142875 h 574836"/>
              <a:gd name="connsiteX25" fmla="*/ 1524222 w 1973925"/>
              <a:gd name="connsiteY25" fmla="*/ 128588 h 574836"/>
              <a:gd name="connsiteX26" fmla="*/ 1495647 w 1973925"/>
              <a:gd name="connsiteY26" fmla="*/ 109538 h 574836"/>
              <a:gd name="connsiteX27" fmla="*/ 1448022 w 1973925"/>
              <a:gd name="connsiteY27" fmla="*/ 95250 h 574836"/>
              <a:gd name="connsiteX28" fmla="*/ 1433735 w 1973925"/>
              <a:gd name="connsiteY28" fmla="*/ 85725 h 574836"/>
              <a:gd name="connsiteX29" fmla="*/ 1390872 w 1973925"/>
              <a:gd name="connsiteY29" fmla="*/ 71438 h 574836"/>
              <a:gd name="connsiteX30" fmla="*/ 1362297 w 1973925"/>
              <a:gd name="connsiteY30" fmla="*/ 61913 h 574836"/>
              <a:gd name="connsiteX31" fmla="*/ 1348010 w 1973925"/>
              <a:gd name="connsiteY31" fmla="*/ 57150 h 574836"/>
              <a:gd name="connsiteX32" fmla="*/ 1319435 w 1973925"/>
              <a:gd name="connsiteY32" fmla="*/ 52388 h 574836"/>
              <a:gd name="connsiteX33" fmla="*/ 1300385 w 1973925"/>
              <a:gd name="connsiteY33" fmla="*/ 47625 h 574836"/>
              <a:gd name="connsiteX34" fmla="*/ 1286097 w 1973925"/>
              <a:gd name="connsiteY34" fmla="*/ 42863 h 574836"/>
              <a:gd name="connsiteX35" fmla="*/ 1257522 w 1973925"/>
              <a:gd name="connsiteY35" fmla="*/ 38100 h 574836"/>
              <a:gd name="connsiteX36" fmla="*/ 1233710 w 1973925"/>
              <a:gd name="connsiteY36" fmla="*/ 33338 h 574836"/>
              <a:gd name="connsiteX37" fmla="*/ 1195610 w 1973925"/>
              <a:gd name="connsiteY37" fmla="*/ 23813 h 574836"/>
              <a:gd name="connsiteX38" fmla="*/ 1176560 w 1973925"/>
              <a:gd name="connsiteY38" fmla="*/ 19050 h 574836"/>
              <a:gd name="connsiteX39" fmla="*/ 1124172 w 1973925"/>
              <a:gd name="connsiteY39" fmla="*/ 14288 h 574836"/>
              <a:gd name="connsiteX40" fmla="*/ 1076547 w 1973925"/>
              <a:gd name="connsiteY40" fmla="*/ 4763 h 574836"/>
              <a:gd name="connsiteX41" fmla="*/ 1052735 w 1973925"/>
              <a:gd name="connsiteY41" fmla="*/ 0 h 574836"/>
              <a:gd name="connsiteX42" fmla="*/ 795560 w 1973925"/>
              <a:gd name="connsiteY42" fmla="*/ 4763 h 574836"/>
              <a:gd name="connsiteX43" fmla="*/ 781272 w 1973925"/>
              <a:gd name="connsiteY43" fmla="*/ 9525 h 574836"/>
              <a:gd name="connsiteX44" fmla="*/ 743172 w 1973925"/>
              <a:gd name="connsiteY44" fmla="*/ 14288 h 574836"/>
              <a:gd name="connsiteX45" fmla="*/ 686022 w 1973925"/>
              <a:gd name="connsiteY45" fmla="*/ 33338 h 574836"/>
              <a:gd name="connsiteX46" fmla="*/ 657447 w 1973925"/>
              <a:gd name="connsiteY46" fmla="*/ 42863 h 574836"/>
              <a:gd name="connsiteX47" fmla="*/ 643160 w 1973925"/>
              <a:gd name="connsiteY47" fmla="*/ 52388 h 574836"/>
              <a:gd name="connsiteX48" fmla="*/ 614585 w 1973925"/>
              <a:gd name="connsiteY48" fmla="*/ 61913 h 574836"/>
              <a:gd name="connsiteX49" fmla="*/ 571722 w 1973925"/>
              <a:gd name="connsiteY49" fmla="*/ 76200 h 574836"/>
              <a:gd name="connsiteX50" fmla="*/ 557435 w 1973925"/>
              <a:gd name="connsiteY50" fmla="*/ 80963 h 574836"/>
              <a:gd name="connsiteX51" fmla="*/ 543147 w 1973925"/>
              <a:gd name="connsiteY51" fmla="*/ 85725 h 574836"/>
              <a:gd name="connsiteX52" fmla="*/ 524097 w 1973925"/>
              <a:gd name="connsiteY52" fmla="*/ 95250 h 574836"/>
              <a:gd name="connsiteX53" fmla="*/ 495522 w 1973925"/>
              <a:gd name="connsiteY53" fmla="*/ 104775 h 574836"/>
              <a:gd name="connsiteX54" fmla="*/ 481235 w 1973925"/>
              <a:gd name="connsiteY54" fmla="*/ 114300 h 574836"/>
              <a:gd name="connsiteX55" fmla="*/ 433610 w 1973925"/>
              <a:gd name="connsiteY55" fmla="*/ 128588 h 574836"/>
              <a:gd name="connsiteX56" fmla="*/ 419322 w 1973925"/>
              <a:gd name="connsiteY56" fmla="*/ 138113 h 574836"/>
              <a:gd name="connsiteX57" fmla="*/ 405035 w 1973925"/>
              <a:gd name="connsiteY57" fmla="*/ 142875 h 574836"/>
              <a:gd name="connsiteX58" fmla="*/ 371697 w 1973925"/>
              <a:gd name="connsiteY58" fmla="*/ 161925 h 574836"/>
              <a:gd name="connsiteX59" fmla="*/ 357410 w 1973925"/>
              <a:gd name="connsiteY59" fmla="*/ 166688 h 574836"/>
              <a:gd name="connsiteX60" fmla="*/ 324072 w 1973925"/>
              <a:gd name="connsiteY60" fmla="*/ 180975 h 574836"/>
              <a:gd name="connsiteX61" fmla="*/ 285972 w 1973925"/>
              <a:gd name="connsiteY61" fmla="*/ 214313 h 574836"/>
              <a:gd name="connsiteX62" fmla="*/ 271685 w 1973925"/>
              <a:gd name="connsiteY62" fmla="*/ 223838 h 574836"/>
              <a:gd name="connsiteX63" fmla="*/ 262160 w 1973925"/>
              <a:gd name="connsiteY63" fmla="*/ 238125 h 574836"/>
              <a:gd name="connsiteX64" fmla="*/ 247872 w 1973925"/>
              <a:gd name="connsiteY64" fmla="*/ 242888 h 574836"/>
              <a:gd name="connsiteX65" fmla="*/ 219297 w 1973925"/>
              <a:gd name="connsiteY65" fmla="*/ 261938 h 574836"/>
              <a:gd name="connsiteX66" fmla="*/ 205010 w 1973925"/>
              <a:gd name="connsiteY66" fmla="*/ 271463 h 574836"/>
              <a:gd name="connsiteX67" fmla="*/ 190722 w 1973925"/>
              <a:gd name="connsiteY67" fmla="*/ 285750 h 574836"/>
              <a:gd name="connsiteX68" fmla="*/ 147860 w 1973925"/>
              <a:gd name="connsiteY68" fmla="*/ 323850 h 574836"/>
              <a:gd name="connsiteX69" fmla="*/ 128810 w 1973925"/>
              <a:gd name="connsiteY69" fmla="*/ 352425 h 574836"/>
              <a:gd name="connsiteX70" fmla="*/ 114522 w 1973925"/>
              <a:gd name="connsiteY70" fmla="*/ 366713 h 574836"/>
              <a:gd name="connsiteX71" fmla="*/ 90710 w 1973925"/>
              <a:gd name="connsiteY71" fmla="*/ 395288 h 574836"/>
              <a:gd name="connsiteX72" fmla="*/ 62135 w 1973925"/>
              <a:gd name="connsiteY72" fmla="*/ 414338 h 574836"/>
              <a:gd name="connsiteX73" fmla="*/ 38322 w 1973925"/>
              <a:gd name="connsiteY73" fmla="*/ 438150 h 574836"/>
              <a:gd name="connsiteX74" fmla="*/ 28797 w 1973925"/>
              <a:gd name="connsiteY74" fmla="*/ 452438 h 574836"/>
              <a:gd name="connsiteX75" fmla="*/ 14510 w 1973925"/>
              <a:gd name="connsiteY75" fmla="*/ 466725 h 574836"/>
              <a:gd name="connsiteX76" fmla="*/ 9747 w 1973925"/>
              <a:gd name="connsiteY76" fmla="*/ 481013 h 574836"/>
              <a:gd name="connsiteX77" fmla="*/ 222 w 1973925"/>
              <a:gd name="connsiteY77" fmla="*/ 495300 h 574836"/>
              <a:gd name="connsiteX78" fmla="*/ 4985 w 1973925"/>
              <a:gd name="connsiteY78" fmla="*/ 533400 h 574836"/>
              <a:gd name="connsiteX79" fmla="*/ 9747 w 1973925"/>
              <a:gd name="connsiteY79" fmla="*/ 547688 h 574836"/>
              <a:gd name="connsiteX80" fmla="*/ 38322 w 1973925"/>
              <a:gd name="connsiteY80" fmla="*/ 561975 h 574836"/>
              <a:gd name="connsiteX81" fmla="*/ 85947 w 1973925"/>
              <a:gd name="connsiteY81" fmla="*/ 566738 h 574836"/>
              <a:gd name="connsiteX82" fmla="*/ 104997 w 1973925"/>
              <a:gd name="connsiteY82" fmla="*/ 538163 h 574836"/>
              <a:gd name="connsiteX83" fmla="*/ 119285 w 1973925"/>
              <a:gd name="connsiteY83" fmla="*/ 523875 h 574836"/>
              <a:gd name="connsiteX84" fmla="*/ 147860 w 1973925"/>
              <a:gd name="connsiteY84" fmla="*/ 504825 h 574836"/>
              <a:gd name="connsiteX85" fmla="*/ 162147 w 1973925"/>
              <a:gd name="connsiteY85" fmla="*/ 495300 h 574836"/>
              <a:gd name="connsiteX86" fmla="*/ 190722 w 1973925"/>
              <a:gd name="connsiteY86" fmla="*/ 471488 h 574836"/>
              <a:gd name="connsiteX87" fmla="*/ 219297 w 1973925"/>
              <a:gd name="connsiteY87" fmla="*/ 447675 h 574836"/>
              <a:gd name="connsiteX88" fmla="*/ 243110 w 1973925"/>
              <a:gd name="connsiteY88" fmla="*/ 423863 h 574836"/>
              <a:gd name="connsiteX89" fmla="*/ 257397 w 1973925"/>
              <a:gd name="connsiteY89" fmla="*/ 409575 h 574836"/>
              <a:gd name="connsiteX90" fmla="*/ 285972 w 1973925"/>
              <a:gd name="connsiteY90" fmla="*/ 395288 h 574836"/>
              <a:gd name="connsiteX91" fmla="*/ 309785 w 1973925"/>
              <a:gd name="connsiteY91" fmla="*/ 366713 h 574836"/>
              <a:gd name="connsiteX92" fmla="*/ 338360 w 1973925"/>
              <a:gd name="connsiteY92" fmla="*/ 347663 h 574836"/>
              <a:gd name="connsiteX93" fmla="*/ 347885 w 1973925"/>
              <a:gd name="connsiteY93" fmla="*/ 333375 h 574836"/>
              <a:gd name="connsiteX94" fmla="*/ 366935 w 1973925"/>
              <a:gd name="connsiteY94" fmla="*/ 319088 h 574836"/>
              <a:gd name="connsiteX95" fmla="*/ 395510 w 1973925"/>
              <a:gd name="connsiteY95" fmla="*/ 300038 h 574836"/>
              <a:gd name="connsiteX96" fmla="*/ 424085 w 1973925"/>
              <a:gd name="connsiteY96" fmla="*/ 280988 h 574836"/>
              <a:gd name="connsiteX97" fmla="*/ 433610 w 1973925"/>
              <a:gd name="connsiteY97" fmla="*/ 266700 h 574836"/>
              <a:gd name="connsiteX98" fmla="*/ 471710 w 1973925"/>
              <a:gd name="connsiteY98" fmla="*/ 252413 h 574836"/>
              <a:gd name="connsiteX99" fmla="*/ 485997 w 1973925"/>
              <a:gd name="connsiteY99" fmla="*/ 242888 h 574836"/>
              <a:gd name="connsiteX100" fmla="*/ 505047 w 1973925"/>
              <a:gd name="connsiteY100" fmla="*/ 238125 h 574836"/>
              <a:gd name="connsiteX101" fmla="*/ 519335 w 1973925"/>
              <a:gd name="connsiteY101" fmla="*/ 233363 h 574836"/>
              <a:gd name="connsiteX102" fmla="*/ 576485 w 1973925"/>
              <a:gd name="connsiteY102" fmla="*/ 204788 h 574836"/>
              <a:gd name="connsiteX103" fmla="*/ 590772 w 1973925"/>
              <a:gd name="connsiteY103" fmla="*/ 200025 h 574836"/>
              <a:gd name="connsiteX104" fmla="*/ 605060 w 1973925"/>
              <a:gd name="connsiteY104" fmla="*/ 195263 h 574836"/>
              <a:gd name="connsiteX105" fmla="*/ 619347 w 1973925"/>
              <a:gd name="connsiteY105" fmla="*/ 185738 h 574836"/>
              <a:gd name="connsiteX106" fmla="*/ 643160 w 1973925"/>
              <a:gd name="connsiteY106" fmla="*/ 180975 h 574836"/>
              <a:gd name="connsiteX107" fmla="*/ 657447 w 1973925"/>
              <a:gd name="connsiteY107" fmla="*/ 176213 h 574836"/>
              <a:gd name="connsiteX108" fmla="*/ 690785 w 1973925"/>
              <a:gd name="connsiteY108" fmla="*/ 171450 h 574836"/>
              <a:gd name="connsiteX109" fmla="*/ 714597 w 1973925"/>
              <a:gd name="connsiteY109" fmla="*/ 166688 h 574836"/>
              <a:gd name="connsiteX110" fmla="*/ 733647 w 1973925"/>
              <a:gd name="connsiteY110" fmla="*/ 161925 h 574836"/>
              <a:gd name="connsiteX111" fmla="*/ 790797 w 1973925"/>
              <a:gd name="connsiteY111" fmla="*/ 157163 h 574836"/>
              <a:gd name="connsiteX112" fmla="*/ 814610 w 1973925"/>
              <a:gd name="connsiteY112" fmla="*/ 152400 h 574836"/>
              <a:gd name="connsiteX113" fmla="*/ 828897 w 1973925"/>
              <a:gd name="connsiteY113" fmla="*/ 147638 h 574836"/>
              <a:gd name="connsiteX114" fmla="*/ 857472 w 1973925"/>
              <a:gd name="connsiteY114" fmla="*/ 142875 h 574836"/>
              <a:gd name="connsiteX115" fmla="*/ 919385 w 1973925"/>
              <a:gd name="connsiteY115" fmla="*/ 128588 h 574836"/>
              <a:gd name="connsiteX116" fmla="*/ 1038447 w 1973925"/>
              <a:gd name="connsiteY116" fmla="*/ 114300 h 574836"/>
              <a:gd name="connsiteX117" fmla="*/ 1119410 w 1973925"/>
              <a:gd name="connsiteY117" fmla="*/ 119063 h 574836"/>
              <a:gd name="connsiteX118" fmla="*/ 1133697 w 1973925"/>
              <a:gd name="connsiteY118" fmla="*/ 123825 h 574836"/>
              <a:gd name="connsiteX119" fmla="*/ 1209897 w 1973925"/>
              <a:gd name="connsiteY119" fmla="*/ 133350 h 574836"/>
              <a:gd name="connsiteX120" fmla="*/ 1247997 w 1973925"/>
              <a:gd name="connsiteY120" fmla="*/ 147638 h 574836"/>
              <a:gd name="connsiteX121" fmla="*/ 1276572 w 1973925"/>
              <a:gd name="connsiteY121" fmla="*/ 157163 h 574836"/>
              <a:gd name="connsiteX122" fmla="*/ 1290860 w 1973925"/>
              <a:gd name="connsiteY122" fmla="*/ 161925 h 574836"/>
              <a:gd name="connsiteX123" fmla="*/ 1343247 w 1973925"/>
              <a:gd name="connsiteY123" fmla="*/ 176213 h 574836"/>
              <a:gd name="connsiteX124" fmla="*/ 1371822 w 1973925"/>
              <a:gd name="connsiteY124" fmla="*/ 185738 h 574836"/>
              <a:gd name="connsiteX125" fmla="*/ 1400397 w 1973925"/>
              <a:gd name="connsiteY125" fmla="*/ 195263 h 574836"/>
              <a:gd name="connsiteX126" fmla="*/ 1414685 w 1973925"/>
              <a:gd name="connsiteY126" fmla="*/ 200025 h 574836"/>
              <a:gd name="connsiteX127" fmla="*/ 1443260 w 1973925"/>
              <a:gd name="connsiteY127" fmla="*/ 204788 h 574836"/>
              <a:gd name="connsiteX128" fmla="*/ 1500410 w 1973925"/>
              <a:gd name="connsiteY128" fmla="*/ 219075 h 574836"/>
              <a:gd name="connsiteX129" fmla="*/ 1528985 w 1973925"/>
              <a:gd name="connsiteY129" fmla="*/ 228600 h 574836"/>
              <a:gd name="connsiteX130" fmla="*/ 1543272 w 1973925"/>
              <a:gd name="connsiteY130" fmla="*/ 233363 h 574836"/>
              <a:gd name="connsiteX131" fmla="*/ 1571847 w 1973925"/>
              <a:gd name="connsiteY131" fmla="*/ 257175 h 574836"/>
              <a:gd name="connsiteX132" fmla="*/ 1586135 w 1973925"/>
              <a:gd name="connsiteY132" fmla="*/ 261938 h 574836"/>
              <a:gd name="connsiteX133" fmla="*/ 1614710 w 1973925"/>
              <a:gd name="connsiteY133" fmla="*/ 280988 h 574836"/>
              <a:gd name="connsiteX134" fmla="*/ 1628997 w 1973925"/>
              <a:gd name="connsiteY134" fmla="*/ 290513 h 574836"/>
              <a:gd name="connsiteX135" fmla="*/ 1643285 w 1973925"/>
              <a:gd name="connsiteY135" fmla="*/ 295275 h 574836"/>
              <a:gd name="connsiteX136" fmla="*/ 1657572 w 1973925"/>
              <a:gd name="connsiteY136" fmla="*/ 304800 h 574836"/>
              <a:gd name="connsiteX137" fmla="*/ 1671860 w 1973925"/>
              <a:gd name="connsiteY137" fmla="*/ 309563 h 574836"/>
              <a:gd name="connsiteX138" fmla="*/ 1686147 w 1973925"/>
              <a:gd name="connsiteY138" fmla="*/ 323850 h 574836"/>
              <a:gd name="connsiteX139" fmla="*/ 1714722 w 1973925"/>
              <a:gd name="connsiteY139" fmla="*/ 342900 h 574836"/>
              <a:gd name="connsiteX140" fmla="*/ 1729010 w 1973925"/>
              <a:gd name="connsiteY140" fmla="*/ 352425 h 574836"/>
              <a:gd name="connsiteX141" fmla="*/ 1738535 w 1973925"/>
              <a:gd name="connsiteY141" fmla="*/ 366713 h 574836"/>
              <a:gd name="connsiteX142" fmla="*/ 1771872 w 1973925"/>
              <a:gd name="connsiteY142" fmla="*/ 404813 h 574836"/>
              <a:gd name="connsiteX143" fmla="*/ 1795685 w 1973925"/>
              <a:gd name="connsiteY143" fmla="*/ 438150 h 574836"/>
              <a:gd name="connsiteX144" fmla="*/ 1814735 w 1973925"/>
              <a:gd name="connsiteY144" fmla="*/ 457200 h 574836"/>
              <a:gd name="connsiteX145" fmla="*/ 1843310 w 1973925"/>
              <a:gd name="connsiteY145" fmla="*/ 485775 h 574836"/>
              <a:gd name="connsiteX146" fmla="*/ 1857597 w 1973925"/>
              <a:gd name="connsiteY146" fmla="*/ 500063 h 574836"/>
              <a:gd name="connsiteX147" fmla="*/ 1871885 w 1973925"/>
              <a:gd name="connsiteY147" fmla="*/ 504825 h 574836"/>
              <a:gd name="connsiteX148" fmla="*/ 1886172 w 1973925"/>
              <a:gd name="connsiteY148" fmla="*/ 519113 h 574836"/>
              <a:gd name="connsiteX149" fmla="*/ 1895697 w 1973925"/>
              <a:gd name="connsiteY149" fmla="*/ 533400 h 574836"/>
              <a:gd name="connsiteX150" fmla="*/ 1943322 w 1973925"/>
              <a:gd name="connsiteY150" fmla="*/ 533400 h 57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973925" h="574836">
                <a:moveTo>
                  <a:pt x="1943322" y="533400"/>
                </a:moveTo>
                <a:lnTo>
                  <a:pt x="1943322" y="533400"/>
                </a:lnTo>
                <a:cubicBezTo>
                  <a:pt x="1952847" y="522288"/>
                  <a:pt x="1968788" y="514365"/>
                  <a:pt x="1971897" y="500063"/>
                </a:cubicBezTo>
                <a:cubicBezTo>
                  <a:pt x="1977303" y="475194"/>
                  <a:pt x="1970573" y="449079"/>
                  <a:pt x="1967135" y="423863"/>
                </a:cubicBezTo>
                <a:cubicBezTo>
                  <a:pt x="1965778" y="413915"/>
                  <a:pt x="1965964" y="400857"/>
                  <a:pt x="1957610" y="395288"/>
                </a:cubicBezTo>
                <a:lnTo>
                  <a:pt x="1943322" y="385763"/>
                </a:lnTo>
                <a:cubicBezTo>
                  <a:pt x="1936972" y="376238"/>
                  <a:pt x="1935132" y="360809"/>
                  <a:pt x="1924272" y="357188"/>
                </a:cubicBezTo>
                <a:cubicBezTo>
                  <a:pt x="1919510" y="355600"/>
                  <a:pt x="1914373" y="354863"/>
                  <a:pt x="1909985" y="352425"/>
                </a:cubicBezTo>
                <a:cubicBezTo>
                  <a:pt x="1899978" y="346865"/>
                  <a:pt x="1892270" y="336995"/>
                  <a:pt x="1881410" y="333375"/>
                </a:cubicBezTo>
                <a:lnTo>
                  <a:pt x="1867122" y="328613"/>
                </a:lnTo>
                <a:cubicBezTo>
                  <a:pt x="1862360" y="325438"/>
                  <a:pt x="1857954" y="321648"/>
                  <a:pt x="1852835" y="319088"/>
                </a:cubicBezTo>
                <a:cubicBezTo>
                  <a:pt x="1848345" y="316843"/>
                  <a:pt x="1842936" y="316763"/>
                  <a:pt x="1838547" y="314325"/>
                </a:cubicBezTo>
                <a:cubicBezTo>
                  <a:pt x="1838537" y="314319"/>
                  <a:pt x="1802834" y="290516"/>
                  <a:pt x="1795685" y="285750"/>
                </a:cubicBezTo>
                <a:cubicBezTo>
                  <a:pt x="1790922" y="282575"/>
                  <a:pt x="1786827" y="278035"/>
                  <a:pt x="1781397" y="276225"/>
                </a:cubicBezTo>
                <a:lnTo>
                  <a:pt x="1767110" y="271463"/>
                </a:lnTo>
                <a:cubicBezTo>
                  <a:pt x="1757585" y="265113"/>
                  <a:pt x="1749395" y="256033"/>
                  <a:pt x="1738535" y="252413"/>
                </a:cubicBezTo>
                <a:cubicBezTo>
                  <a:pt x="1733772" y="250825"/>
                  <a:pt x="1728737" y="249895"/>
                  <a:pt x="1724247" y="247650"/>
                </a:cubicBezTo>
                <a:cubicBezTo>
                  <a:pt x="1687325" y="229189"/>
                  <a:pt x="1731579" y="245330"/>
                  <a:pt x="1695672" y="233363"/>
                </a:cubicBezTo>
                <a:cubicBezTo>
                  <a:pt x="1686147" y="227013"/>
                  <a:pt x="1675191" y="222408"/>
                  <a:pt x="1667097" y="214313"/>
                </a:cubicBezTo>
                <a:cubicBezTo>
                  <a:pt x="1654770" y="201985"/>
                  <a:pt x="1641325" y="186671"/>
                  <a:pt x="1624235" y="180975"/>
                </a:cubicBezTo>
                <a:lnTo>
                  <a:pt x="1609947" y="176213"/>
                </a:lnTo>
                <a:cubicBezTo>
                  <a:pt x="1605185" y="171450"/>
                  <a:pt x="1601264" y="165661"/>
                  <a:pt x="1595660" y="161925"/>
                </a:cubicBezTo>
                <a:cubicBezTo>
                  <a:pt x="1591483" y="159140"/>
                  <a:pt x="1585862" y="159408"/>
                  <a:pt x="1581372" y="157163"/>
                </a:cubicBezTo>
                <a:cubicBezTo>
                  <a:pt x="1576253" y="154603"/>
                  <a:pt x="1572204" y="150198"/>
                  <a:pt x="1567085" y="147638"/>
                </a:cubicBezTo>
                <a:cubicBezTo>
                  <a:pt x="1562595" y="145393"/>
                  <a:pt x="1557287" y="145120"/>
                  <a:pt x="1552797" y="142875"/>
                </a:cubicBezTo>
                <a:cubicBezTo>
                  <a:pt x="1515875" y="124414"/>
                  <a:pt x="1560129" y="140555"/>
                  <a:pt x="1524222" y="128588"/>
                </a:cubicBezTo>
                <a:cubicBezTo>
                  <a:pt x="1514697" y="122238"/>
                  <a:pt x="1506753" y="112315"/>
                  <a:pt x="1495647" y="109538"/>
                </a:cubicBezTo>
                <a:cubicBezTo>
                  <a:pt x="1485000" y="106876"/>
                  <a:pt x="1454977" y="99887"/>
                  <a:pt x="1448022" y="95250"/>
                </a:cubicBezTo>
                <a:cubicBezTo>
                  <a:pt x="1443260" y="92075"/>
                  <a:pt x="1438965" y="88050"/>
                  <a:pt x="1433735" y="85725"/>
                </a:cubicBezTo>
                <a:cubicBezTo>
                  <a:pt x="1433715" y="85716"/>
                  <a:pt x="1398026" y="73823"/>
                  <a:pt x="1390872" y="71438"/>
                </a:cubicBezTo>
                <a:lnTo>
                  <a:pt x="1362297" y="61913"/>
                </a:lnTo>
                <a:cubicBezTo>
                  <a:pt x="1357535" y="60326"/>
                  <a:pt x="1352962" y="57975"/>
                  <a:pt x="1348010" y="57150"/>
                </a:cubicBezTo>
                <a:cubicBezTo>
                  <a:pt x="1338485" y="55563"/>
                  <a:pt x="1328904" y="54282"/>
                  <a:pt x="1319435" y="52388"/>
                </a:cubicBezTo>
                <a:cubicBezTo>
                  <a:pt x="1313017" y="51104"/>
                  <a:pt x="1306679" y="49423"/>
                  <a:pt x="1300385" y="47625"/>
                </a:cubicBezTo>
                <a:cubicBezTo>
                  <a:pt x="1295558" y="46246"/>
                  <a:pt x="1290998" y="43952"/>
                  <a:pt x="1286097" y="42863"/>
                </a:cubicBezTo>
                <a:cubicBezTo>
                  <a:pt x="1276671" y="40768"/>
                  <a:pt x="1267023" y="39827"/>
                  <a:pt x="1257522" y="38100"/>
                </a:cubicBezTo>
                <a:cubicBezTo>
                  <a:pt x="1249558" y="36652"/>
                  <a:pt x="1241597" y="35158"/>
                  <a:pt x="1233710" y="33338"/>
                </a:cubicBezTo>
                <a:cubicBezTo>
                  <a:pt x="1220954" y="30394"/>
                  <a:pt x="1208310" y="26988"/>
                  <a:pt x="1195610" y="23813"/>
                </a:cubicBezTo>
                <a:cubicBezTo>
                  <a:pt x="1189260" y="22225"/>
                  <a:pt x="1183079" y="19643"/>
                  <a:pt x="1176560" y="19050"/>
                </a:cubicBezTo>
                <a:cubicBezTo>
                  <a:pt x="1159097" y="17463"/>
                  <a:pt x="1141587" y="16337"/>
                  <a:pt x="1124172" y="14288"/>
                </a:cubicBezTo>
                <a:cubicBezTo>
                  <a:pt x="1094443" y="10790"/>
                  <a:pt x="1101371" y="10280"/>
                  <a:pt x="1076547" y="4763"/>
                </a:cubicBezTo>
                <a:cubicBezTo>
                  <a:pt x="1068645" y="3007"/>
                  <a:pt x="1060672" y="1588"/>
                  <a:pt x="1052735" y="0"/>
                </a:cubicBezTo>
                <a:lnTo>
                  <a:pt x="795560" y="4763"/>
                </a:lnTo>
                <a:cubicBezTo>
                  <a:pt x="790543" y="4939"/>
                  <a:pt x="786211" y="8627"/>
                  <a:pt x="781272" y="9525"/>
                </a:cubicBezTo>
                <a:cubicBezTo>
                  <a:pt x="768680" y="11815"/>
                  <a:pt x="755872" y="12700"/>
                  <a:pt x="743172" y="14288"/>
                </a:cubicBezTo>
                <a:lnTo>
                  <a:pt x="686022" y="33338"/>
                </a:lnTo>
                <a:cubicBezTo>
                  <a:pt x="686018" y="33339"/>
                  <a:pt x="657450" y="42861"/>
                  <a:pt x="657447" y="42863"/>
                </a:cubicBezTo>
                <a:cubicBezTo>
                  <a:pt x="652685" y="46038"/>
                  <a:pt x="648390" y="50063"/>
                  <a:pt x="643160" y="52388"/>
                </a:cubicBezTo>
                <a:cubicBezTo>
                  <a:pt x="633985" y="56466"/>
                  <a:pt x="624110" y="58738"/>
                  <a:pt x="614585" y="61913"/>
                </a:cubicBezTo>
                <a:lnTo>
                  <a:pt x="571722" y="76200"/>
                </a:lnTo>
                <a:lnTo>
                  <a:pt x="557435" y="80963"/>
                </a:lnTo>
                <a:cubicBezTo>
                  <a:pt x="552672" y="82551"/>
                  <a:pt x="547637" y="83480"/>
                  <a:pt x="543147" y="85725"/>
                </a:cubicBezTo>
                <a:cubicBezTo>
                  <a:pt x="536797" y="88900"/>
                  <a:pt x="530689" y="92613"/>
                  <a:pt x="524097" y="95250"/>
                </a:cubicBezTo>
                <a:cubicBezTo>
                  <a:pt x="514775" y="98979"/>
                  <a:pt x="495522" y="104775"/>
                  <a:pt x="495522" y="104775"/>
                </a:cubicBezTo>
                <a:cubicBezTo>
                  <a:pt x="490760" y="107950"/>
                  <a:pt x="486594" y="112290"/>
                  <a:pt x="481235" y="114300"/>
                </a:cubicBezTo>
                <a:cubicBezTo>
                  <a:pt x="427694" y="134379"/>
                  <a:pt x="487481" y="101653"/>
                  <a:pt x="433610" y="128588"/>
                </a:cubicBezTo>
                <a:cubicBezTo>
                  <a:pt x="428490" y="131148"/>
                  <a:pt x="424442" y="135553"/>
                  <a:pt x="419322" y="138113"/>
                </a:cubicBezTo>
                <a:cubicBezTo>
                  <a:pt x="414832" y="140358"/>
                  <a:pt x="409649" y="140898"/>
                  <a:pt x="405035" y="142875"/>
                </a:cubicBezTo>
                <a:cubicBezTo>
                  <a:pt x="346618" y="167910"/>
                  <a:pt x="419504" y="138021"/>
                  <a:pt x="371697" y="161925"/>
                </a:cubicBezTo>
                <a:cubicBezTo>
                  <a:pt x="367207" y="164170"/>
                  <a:pt x="362024" y="164710"/>
                  <a:pt x="357410" y="166688"/>
                </a:cubicBezTo>
                <a:cubicBezTo>
                  <a:pt x="316233" y="184336"/>
                  <a:pt x="357567" y="169812"/>
                  <a:pt x="324072" y="180975"/>
                </a:cubicBezTo>
                <a:cubicBezTo>
                  <a:pt x="308197" y="204788"/>
                  <a:pt x="319310" y="192087"/>
                  <a:pt x="285972" y="214313"/>
                </a:cubicBezTo>
                <a:lnTo>
                  <a:pt x="271685" y="223838"/>
                </a:lnTo>
                <a:cubicBezTo>
                  <a:pt x="268510" y="228600"/>
                  <a:pt x="266629" y="234549"/>
                  <a:pt x="262160" y="238125"/>
                </a:cubicBezTo>
                <a:cubicBezTo>
                  <a:pt x="258240" y="241261"/>
                  <a:pt x="252261" y="240450"/>
                  <a:pt x="247872" y="242888"/>
                </a:cubicBezTo>
                <a:cubicBezTo>
                  <a:pt x="237865" y="248447"/>
                  <a:pt x="228822" y="255588"/>
                  <a:pt x="219297" y="261938"/>
                </a:cubicBezTo>
                <a:cubicBezTo>
                  <a:pt x="214535" y="265113"/>
                  <a:pt x="209057" y="267416"/>
                  <a:pt x="205010" y="271463"/>
                </a:cubicBezTo>
                <a:cubicBezTo>
                  <a:pt x="200247" y="276225"/>
                  <a:pt x="195896" y="281438"/>
                  <a:pt x="190722" y="285750"/>
                </a:cubicBezTo>
                <a:cubicBezTo>
                  <a:pt x="169251" y="303642"/>
                  <a:pt x="171012" y="289121"/>
                  <a:pt x="147860" y="323850"/>
                </a:cubicBezTo>
                <a:cubicBezTo>
                  <a:pt x="141510" y="333375"/>
                  <a:pt x="136905" y="344330"/>
                  <a:pt x="128810" y="352425"/>
                </a:cubicBezTo>
                <a:cubicBezTo>
                  <a:pt x="124047" y="357188"/>
                  <a:pt x="118834" y="361539"/>
                  <a:pt x="114522" y="366713"/>
                </a:cubicBezTo>
                <a:cubicBezTo>
                  <a:pt x="100041" y="384089"/>
                  <a:pt x="110479" y="379912"/>
                  <a:pt x="90710" y="395288"/>
                </a:cubicBezTo>
                <a:cubicBezTo>
                  <a:pt x="81674" y="402316"/>
                  <a:pt x="62135" y="414338"/>
                  <a:pt x="62135" y="414338"/>
                </a:cubicBezTo>
                <a:cubicBezTo>
                  <a:pt x="36733" y="452440"/>
                  <a:pt x="70075" y="406397"/>
                  <a:pt x="38322" y="438150"/>
                </a:cubicBezTo>
                <a:cubicBezTo>
                  <a:pt x="34275" y="442197"/>
                  <a:pt x="32461" y="448041"/>
                  <a:pt x="28797" y="452438"/>
                </a:cubicBezTo>
                <a:cubicBezTo>
                  <a:pt x="24485" y="457612"/>
                  <a:pt x="19272" y="461963"/>
                  <a:pt x="14510" y="466725"/>
                </a:cubicBezTo>
                <a:cubicBezTo>
                  <a:pt x="12922" y="471488"/>
                  <a:pt x="11992" y="476523"/>
                  <a:pt x="9747" y="481013"/>
                </a:cubicBezTo>
                <a:cubicBezTo>
                  <a:pt x="7187" y="486132"/>
                  <a:pt x="740" y="489600"/>
                  <a:pt x="222" y="495300"/>
                </a:cubicBezTo>
                <a:cubicBezTo>
                  <a:pt x="-937" y="508046"/>
                  <a:pt x="2695" y="520808"/>
                  <a:pt x="4985" y="533400"/>
                </a:cubicBezTo>
                <a:cubicBezTo>
                  <a:pt x="5883" y="538339"/>
                  <a:pt x="6611" y="543768"/>
                  <a:pt x="9747" y="547688"/>
                </a:cubicBezTo>
                <a:cubicBezTo>
                  <a:pt x="16461" y="556081"/>
                  <a:pt x="28910" y="558838"/>
                  <a:pt x="38322" y="561975"/>
                </a:cubicBezTo>
                <a:cubicBezTo>
                  <a:pt x="54417" y="572705"/>
                  <a:pt x="61716" y="582158"/>
                  <a:pt x="85947" y="566738"/>
                </a:cubicBezTo>
                <a:cubicBezTo>
                  <a:pt x="95605" y="560592"/>
                  <a:pt x="96902" y="546258"/>
                  <a:pt x="104997" y="538163"/>
                </a:cubicBezTo>
                <a:cubicBezTo>
                  <a:pt x="109760" y="533400"/>
                  <a:pt x="113968" y="528010"/>
                  <a:pt x="119285" y="523875"/>
                </a:cubicBezTo>
                <a:cubicBezTo>
                  <a:pt x="128321" y="516847"/>
                  <a:pt x="138335" y="511175"/>
                  <a:pt x="147860" y="504825"/>
                </a:cubicBezTo>
                <a:cubicBezTo>
                  <a:pt x="152622" y="501650"/>
                  <a:pt x="158100" y="499347"/>
                  <a:pt x="162147" y="495300"/>
                </a:cubicBezTo>
                <a:cubicBezTo>
                  <a:pt x="203900" y="453550"/>
                  <a:pt x="150930" y="504648"/>
                  <a:pt x="190722" y="471488"/>
                </a:cubicBezTo>
                <a:cubicBezTo>
                  <a:pt x="227391" y="440930"/>
                  <a:pt x="183826" y="471323"/>
                  <a:pt x="219297" y="447675"/>
                </a:cubicBezTo>
                <a:cubicBezTo>
                  <a:pt x="236761" y="421480"/>
                  <a:pt x="219295" y="443709"/>
                  <a:pt x="243110" y="423863"/>
                </a:cubicBezTo>
                <a:cubicBezTo>
                  <a:pt x="248284" y="419551"/>
                  <a:pt x="252223" y="413887"/>
                  <a:pt x="257397" y="409575"/>
                </a:cubicBezTo>
                <a:cubicBezTo>
                  <a:pt x="269706" y="399317"/>
                  <a:pt x="271654" y="400060"/>
                  <a:pt x="285972" y="395288"/>
                </a:cubicBezTo>
                <a:cubicBezTo>
                  <a:pt x="294440" y="382586"/>
                  <a:pt x="297089" y="376587"/>
                  <a:pt x="309785" y="366713"/>
                </a:cubicBezTo>
                <a:cubicBezTo>
                  <a:pt x="318821" y="359685"/>
                  <a:pt x="338360" y="347663"/>
                  <a:pt x="338360" y="347663"/>
                </a:cubicBezTo>
                <a:cubicBezTo>
                  <a:pt x="341535" y="342900"/>
                  <a:pt x="343838" y="337422"/>
                  <a:pt x="347885" y="333375"/>
                </a:cubicBezTo>
                <a:cubicBezTo>
                  <a:pt x="353498" y="327762"/>
                  <a:pt x="360432" y="323640"/>
                  <a:pt x="366935" y="319088"/>
                </a:cubicBezTo>
                <a:cubicBezTo>
                  <a:pt x="376313" y="312523"/>
                  <a:pt x="387416" y="308133"/>
                  <a:pt x="395510" y="300038"/>
                </a:cubicBezTo>
                <a:cubicBezTo>
                  <a:pt x="413347" y="282200"/>
                  <a:pt x="403407" y="287880"/>
                  <a:pt x="424085" y="280988"/>
                </a:cubicBezTo>
                <a:cubicBezTo>
                  <a:pt x="427260" y="276225"/>
                  <a:pt x="429563" y="270748"/>
                  <a:pt x="433610" y="266700"/>
                </a:cubicBezTo>
                <a:cubicBezTo>
                  <a:pt x="445873" y="254436"/>
                  <a:pt x="454672" y="255820"/>
                  <a:pt x="471710" y="252413"/>
                </a:cubicBezTo>
                <a:cubicBezTo>
                  <a:pt x="476472" y="249238"/>
                  <a:pt x="480736" y="245143"/>
                  <a:pt x="485997" y="242888"/>
                </a:cubicBezTo>
                <a:cubicBezTo>
                  <a:pt x="492013" y="240310"/>
                  <a:pt x="498753" y="239923"/>
                  <a:pt x="505047" y="238125"/>
                </a:cubicBezTo>
                <a:cubicBezTo>
                  <a:pt x="509874" y="236746"/>
                  <a:pt x="514572" y="234950"/>
                  <a:pt x="519335" y="233363"/>
                </a:cubicBezTo>
                <a:cubicBezTo>
                  <a:pt x="556266" y="208742"/>
                  <a:pt x="537048" y="217934"/>
                  <a:pt x="576485" y="204788"/>
                </a:cubicBezTo>
                <a:lnTo>
                  <a:pt x="590772" y="200025"/>
                </a:lnTo>
                <a:lnTo>
                  <a:pt x="605060" y="195263"/>
                </a:lnTo>
                <a:cubicBezTo>
                  <a:pt x="609822" y="192088"/>
                  <a:pt x="613988" y="187748"/>
                  <a:pt x="619347" y="185738"/>
                </a:cubicBezTo>
                <a:cubicBezTo>
                  <a:pt x="626926" y="182896"/>
                  <a:pt x="635307" y="182938"/>
                  <a:pt x="643160" y="180975"/>
                </a:cubicBezTo>
                <a:cubicBezTo>
                  <a:pt x="648030" y="179757"/>
                  <a:pt x="652525" y="177197"/>
                  <a:pt x="657447" y="176213"/>
                </a:cubicBezTo>
                <a:cubicBezTo>
                  <a:pt x="668455" y="174011"/>
                  <a:pt x="679712" y="173295"/>
                  <a:pt x="690785" y="171450"/>
                </a:cubicBezTo>
                <a:cubicBezTo>
                  <a:pt x="698769" y="170119"/>
                  <a:pt x="706695" y="168444"/>
                  <a:pt x="714597" y="166688"/>
                </a:cubicBezTo>
                <a:cubicBezTo>
                  <a:pt x="720987" y="165268"/>
                  <a:pt x="727152" y="162737"/>
                  <a:pt x="733647" y="161925"/>
                </a:cubicBezTo>
                <a:cubicBezTo>
                  <a:pt x="752615" y="159554"/>
                  <a:pt x="771747" y="158750"/>
                  <a:pt x="790797" y="157163"/>
                </a:cubicBezTo>
                <a:cubicBezTo>
                  <a:pt x="798735" y="155575"/>
                  <a:pt x="806757" y="154363"/>
                  <a:pt x="814610" y="152400"/>
                </a:cubicBezTo>
                <a:cubicBezTo>
                  <a:pt x="819480" y="151182"/>
                  <a:pt x="823997" y="148727"/>
                  <a:pt x="828897" y="147638"/>
                </a:cubicBezTo>
                <a:cubicBezTo>
                  <a:pt x="838323" y="145543"/>
                  <a:pt x="848104" y="145217"/>
                  <a:pt x="857472" y="142875"/>
                </a:cubicBezTo>
                <a:cubicBezTo>
                  <a:pt x="927194" y="125444"/>
                  <a:pt x="842010" y="139640"/>
                  <a:pt x="919385" y="128588"/>
                </a:cubicBezTo>
                <a:cubicBezTo>
                  <a:pt x="976614" y="109512"/>
                  <a:pt x="937934" y="119591"/>
                  <a:pt x="1038447" y="114300"/>
                </a:cubicBezTo>
                <a:cubicBezTo>
                  <a:pt x="1065435" y="115888"/>
                  <a:pt x="1092510" y="116373"/>
                  <a:pt x="1119410" y="119063"/>
                </a:cubicBezTo>
                <a:cubicBezTo>
                  <a:pt x="1124405" y="119562"/>
                  <a:pt x="1128739" y="123042"/>
                  <a:pt x="1133697" y="123825"/>
                </a:cubicBezTo>
                <a:cubicBezTo>
                  <a:pt x="1158981" y="127817"/>
                  <a:pt x="1209897" y="133350"/>
                  <a:pt x="1209897" y="133350"/>
                </a:cubicBezTo>
                <a:cubicBezTo>
                  <a:pt x="1251144" y="143663"/>
                  <a:pt x="1206487" y="131034"/>
                  <a:pt x="1247997" y="147638"/>
                </a:cubicBezTo>
                <a:cubicBezTo>
                  <a:pt x="1257319" y="151367"/>
                  <a:pt x="1267047" y="153988"/>
                  <a:pt x="1276572" y="157163"/>
                </a:cubicBezTo>
                <a:lnTo>
                  <a:pt x="1290860" y="161925"/>
                </a:lnTo>
                <a:cubicBezTo>
                  <a:pt x="1319660" y="181126"/>
                  <a:pt x="1290828" y="164980"/>
                  <a:pt x="1343247" y="176213"/>
                </a:cubicBezTo>
                <a:cubicBezTo>
                  <a:pt x="1353064" y="178317"/>
                  <a:pt x="1362297" y="182563"/>
                  <a:pt x="1371822" y="185738"/>
                </a:cubicBezTo>
                <a:lnTo>
                  <a:pt x="1400397" y="195263"/>
                </a:lnTo>
                <a:cubicBezTo>
                  <a:pt x="1405160" y="196851"/>
                  <a:pt x="1409733" y="199200"/>
                  <a:pt x="1414685" y="200025"/>
                </a:cubicBezTo>
                <a:lnTo>
                  <a:pt x="1443260" y="204788"/>
                </a:lnTo>
                <a:cubicBezTo>
                  <a:pt x="1473190" y="224742"/>
                  <a:pt x="1442611" y="207516"/>
                  <a:pt x="1500410" y="219075"/>
                </a:cubicBezTo>
                <a:cubicBezTo>
                  <a:pt x="1510255" y="221044"/>
                  <a:pt x="1519460" y="225425"/>
                  <a:pt x="1528985" y="228600"/>
                </a:cubicBezTo>
                <a:lnTo>
                  <a:pt x="1543272" y="233363"/>
                </a:lnTo>
                <a:cubicBezTo>
                  <a:pt x="1553804" y="243894"/>
                  <a:pt x="1558588" y="250545"/>
                  <a:pt x="1571847" y="257175"/>
                </a:cubicBezTo>
                <a:cubicBezTo>
                  <a:pt x="1576337" y="259420"/>
                  <a:pt x="1581746" y="259500"/>
                  <a:pt x="1586135" y="261938"/>
                </a:cubicBezTo>
                <a:cubicBezTo>
                  <a:pt x="1596142" y="267497"/>
                  <a:pt x="1605185" y="274638"/>
                  <a:pt x="1614710" y="280988"/>
                </a:cubicBezTo>
                <a:cubicBezTo>
                  <a:pt x="1619472" y="284163"/>
                  <a:pt x="1623567" y="288703"/>
                  <a:pt x="1628997" y="290513"/>
                </a:cubicBezTo>
                <a:lnTo>
                  <a:pt x="1643285" y="295275"/>
                </a:lnTo>
                <a:cubicBezTo>
                  <a:pt x="1648047" y="298450"/>
                  <a:pt x="1652453" y="302240"/>
                  <a:pt x="1657572" y="304800"/>
                </a:cubicBezTo>
                <a:cubicBezTo>
                  <a:pt x="1662062" y="307045"/>
                  <a:pt x="1667683" y="306778"/>
                  <a:pt x="1671860" y="309563"/>
                </a:cubicBezTo>
                <a:cubicBezTo>
                  <a:pt x="1677464" y="313299"/>
                  <a:pt x="1680831" y="319715"/>
                  <a:pt x="1686147" y="323850"/>
                </a:cubicBezTo>
                <a:cubicBezTo>
                  <a:pt x="1695183" y="330878"/>
                  <a:pt x="1705197" y="336550"/>
                  <a:pt x="1714722" y="342900"/>
                </a:cubicBezTo>
                <a:lnTo>
                  <a:pt x="1729010" y="352425"/>
                </a:lnTo>
                <a:cubicBezTo>
                  <a:pt x="1732185" y="357188"/>
                  <a:pt x="1734488" y="362665"/>
                  <a:pt x="1738535" y="366713"/>
                </a:cubicBezTo>
                <a:cubicBezTo>
                  <a:pt x="1757982" y="386160"/>
                  <a:pt x="1758378" y="364331"/>
                  <a:pt x="1771872" y="404813"/>
                </a:cubicBezTo>
                <a:cubicBezTo>
                  <a:pt x="1782985" y="438151"/>
                  <a:pt x="1771872" y="430213"/>
                  <a:pt x="1795685" y="438150"/>
                </a:cubicBezTo>
                <a:cubicBezTo>
                  <a:pt x="1805844" y="468631"/>
                  <a:pt x="1791875" y="439420"/>
                  <a:pt x="1814735" y="457200"/>
                </a:cubicBezTo>
                <a:cubicBezTo>
                  <a:pt x="1825368" y="465470"/>
                  <a:pt x="1833785" y="476250"/>
                  <a:pt x="1843310" y="485775"/>
                </a:cubicBezTo>
                <a:cubicBezTo>
                  <a:pt x="1848072" y="490538"/>
                  <a:pt x="1851207" y="497933"/>
                  <a:pt x="1857597" y="500063"/>
                </a:cubicBezTo>
                <a:lnTo>
                  <a:pt x="1871885" y="504825"/>
                </a:lnTo>
                <a:cubicBezTo>
                  <a:pt x="1876647" y="509588"/>
                  <a:pt x="1881860" y="513939"/>
                  <a:pt x="1886172" y="519113"/>
                </a:cubicBezTo>
                <a:cubicBezTo>
                  <a:pt x="1889836" y="523510"/>
                  <a:pt x="1890843" y="530367"/>
                  <a:pt x="1895697" y="533400"/>
                </a:cubicBezTo>
                <a:cubicBezTo>
                  <a:pt x="1904211" y="538721"/>
                  <a:pt x="1935385" y="533400"/>
                  <a:pt x="1943322" y="533400"/>
                </a:cubicBezTo>
                <a:close/>
              </a:path>
            </a:pathLst>
          </a:custGeom>
          <a:solidFill>
            <a:srgbClr val="CC00FF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2469" name="矩形 8"/>
          <p:cNvSpPr>
            <a:spLocks noChangeArrowheads="1"/>
          </p:cNvSpPr>
          <p:nvPr/>
        </p:nvSpPr>
        <p:spPr bwMode="auto">
          <a:xfrm>
            <a:off x="1069975" y="366713"/>
            <a:ext cx="197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角膜  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cornea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470" name="矩形 10"/>
          <p:cNvSpPr>
            <a:spLocks noChangeArrowheads="1"/>
          </p:cNvSpPr>
          <p:nvPr/>
        </p:nvSpPr>
        <p:spPr bwMode="auto">
          <a:xfrm>
            <a:off x="1131888" y="765175"/>
            <a:ext cx="7519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1/6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，无色透明，没有血管，主要靠泪液及房水获取养分和氧气</a:t>
            </a:r>
          </a:p>
        </p:txBody>
      </p:sp>
      <p:pic>
        <p:nvPicPr>
          <p:cNvPr id="62471" name="Picture 2" descr="p193- 拷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3954463"/>
            <a:ext cx="3681413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2" name="Group 25"/>
          <p:cNvGrpSpPr>
            <a:grpSpLocks/>
          </p:cNvGrpSpPr>
          <p:nvPr/>
        </p:nvGrpSpPr>
        <p:grpSpPr bwMode="auto">
          <a:xfrm>
            <a:off x="5948363" y="1530350"/>
            <a:ext cx="4457700" cy="2705100"/>
            <a:chOff x="2158" y="304"/>
            <a:chExt cx="3234" cy="2114"/>
          </a:xfrm>
        </p:grpSpPr>
        <p:pic>
          <p:nvPicPr>
            <p:cNvPr id="62475" name="Picture 22" descr="2006121215354365408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304"/>
              <a:ext cx="2162" cy="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2158" y="633"/>
              <a:ext cx="558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spc="50" dirty="0">
                  <a:ln w="11430"/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角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spc="50" dirty="0">
                  <a:ln w="11430"/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膜</a:t>
              </a:r>
            </a:p>
          </p:txBody>
        </p:sp>
        <p:sp>
          <p:nvSpPr>
            <p:cNvPr id="62477" name="Line 15"/>
            <p:cNvSpPr>
              <a:spLocks noChangeShapeType="1"/>
            </p:cNvSpPr>
            <p:nvPr/>
          </p:nvSpPr>
          <p:spPr bwMode="auto">
            <a:xfrm flipH="1" flipV="1">
              <a:off x="2618" y="1309"/>
              <a:ext cx="817" cy="110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478" name="Line 23"/>
            <p:cNvSpPr>
              <a:spLocks noChangeShapeType="1"/>
            </p:cNvSpPr>
            <p:nvPr/>
          </p:nvSpPr>
          <p:spPr bwMode="auto">
            <a:xfrm flipH="1" flipV="1">
              <a:off x="2618" y="1118"/>
              <a:ext cx="1661" cy="7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2473" name="Line 15"/>
          <p:cNvSpPr>
            <a:spLocks noChangeShapeType="1"/>
          </p:cNvSpPr>
          <p:nvPr/>
        </p:nvSpPr>
        <p:spPr bwMode="auto">
          <a:xfrm flipH="1" flipV="1">
            <a:off x="3944938" y="1849438"/>
            <a:ext cx="2001837" cy="6318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74" name="矩形 26"/>
          <p:cNvSpPr>
            <a:spLocks noChangeArrowheads="1"/>
          </p:cNvSpPr>
          <p:nvPr/>
        </p:nvSpPr>
        <p:spPr bwMode="auto">
          <a:xfrm>
            <a:off x="5103813" y="3282950"/>
            <a:ext cx="21034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富含感觉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神经末梢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痛觉敏感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屈光作用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1EEE63-0F25-48E6-B7E7-F8242E7DABA2}" type="slidenum">
              <a:rPr lang="zh-CN" altLang="en-US"/>
              <a:pPr>
                <a:defRPr/>
              </a:pPr>
              <a:t>13</a:t>
            </a:fld>
            <a:endParaRPr lang="zh-CN" altLang="en-US"/>
          </a:p>
        </p:txBody>
      </p:sp>
      <p:pic>
        <p:nvPicPr>
          <p:cNvPr id="63491" name="Picture 6"/>
          <p:cNvPicPr>
            <a:picLocks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" b="2020"/>
          <a:stretch>
            <a:fillRect/>
          </a:stretch>
        </p:blipFill>
        <p:spPr bwMode="auto">
          <a:xfrm>
            <a:off x="5759450" y="1146175"/>
            <a:ext cx="3184525" cy="493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842946" y="778103"/>
            <a:ext cx="2305050" cy="293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3493" name="Line 8"/>
          <p:cNvSpPr>
            <a:spLocks noChangeShapeType="1"/>
          </p:cNvSpPr>
          <p:nvPr/>
        </p:nvSpPr>
        <p:spPr bwMode="auto">
          <a:xfrm>
            <a:off x="8891588" y="1416050"/>
            <a:ext cx="9906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494" name="Line 9"/>
          <p:cNvSpPr>
            <a:spLocks noChangeShapeType="1"/>
          </p:cNvSpPr>
          <p:nvPr/>
        </p:nvSpPr>
        <p:spPr bwMode="auto">
          <a:xfrm>
            <a:off x="8891588" y="3376613"/>
            <a:ext cx="9906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495" name="Line 10"/>
          <p:cNvSpPr>
            <a:spLocks noChangeShapeType="1"/>
          </p:cNvSpPr>
          <p:nvPr/>
        </p:nvSpPr>
        <p:spPr bwMode="auto">
          <a:xfrm>
            <a:off x="8891588" y="1841500"/>
            <a:ext cx="9906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496" name="Line 11"/>
          <p:cNvSpPr>
            <a:spLocks noChangeShapeType="1"/>
          </p:cNvSpPr>
          <p:nvPr/>
        </p:nvSpPr>
        <p:spPr bwMode="auto">
          <a:xfrm>
            <a:off x="8891588" y="5305425"/>
            <a:ext cx="9906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497" name="Line 12"/>
          <p:cNvSpPr>
            <a:spLocks noChangeShapeType="1"/>
          </p:cNvSpPr>
          <p:nvPr/>
        </p:nvSpPr>
        <p:spPr bwMode="auto">
          <a:xfrm>
            <a:off x="8891588" y="5768975"/>
            <a:ext cx="9906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498" name="矩形 12"/>
          <p:cNvSpPr>
            <a:spLocks noChangeArrowheads="1"/>
          </p:cNvSpPr>
          <p:nvPr/>
        </p:nvSpPr>
        <p:spPr bwMode="auto">
          <a:xfrm>
            <a:off x="9882188" y="1114425"/>
            <a:ext cx="1601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角膜上皮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前界层</a:t>
            </a:r>
          </a:p>
        </p:txBody>
      </p:sp>
      <p:sp>
        <p:nvSpPr>
          <p:cNvPr id="63499" name="矩形 14"/>
          <p:cNvSpPr>
            <a:spLocks noChangeArrowheads="1"/>
          </p:cNvSpPr>
          <p:nvPr/>
        </p:nvSpPr>
        <p:spPr bwMode="auto">
          <a:xfrm>
            <a:off x="9882188" y="3190875"/>
            <a:ext cx="1211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角膜基质</a:t>
            </a:r>
          </a:p>
        </p:txBody>
      </p:sp>
      <p:sp>
        <p:nvSpPr>
          <p:cNvPr id="63500" name="矩形 16"/>
          <p:cNvSpPr>
            <a:spLocks noChangeArrowheads="1"/>
          </p:cNvSpPr>
          <p:nvPr/>
        </p:nvSpPr>
        <p:spPr bwMode="auto">
          <a:xfrm>
            <a:off x="9882188" y="5105400"/>
            <a:ext cx="100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后界层</a:t>
            </a:r>
          </a:p>
        </p:txBody>
      </p:sp>
      <p:sp>
        <p:nvSpPr>
          <p:cNvPr id="63501" name="矩形 18"/>
          <p:cNvSpPr>
            <a:spLocks noChangeArrowheads="1"/>
          </p:cNvSpPr>
          <p:nvPr/>
        </p:nvSpPr>
        <p:spPr bwMode="auto">
          <a:xfrm>
            <a:off x="9948863" y="5568950"/>
            <a:ext cx="1211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角膜内皮</a:t>
            </a:r>
          </a:p>
        </p:txBody>
      </p:sp>
      <p:sp>
        <p:nvSpPr>
          <p:cNvPr id="63502" name="矩形 19"/>
          <p:cNvSpPr>
            <a:spLocks noChangeArrowheads="1"/>
          </p:cNvSpPr>
          <p:nvPr/>
        </p:nvSpPr>
        <p:spPr bwMode="auto">
          <a:xfrm>
            <a:off x="533400" y="1760538"/>
            <a:ext cx="50038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角膜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染色，其组织明显分为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层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分别为角膜上皮层、前界层、角膜基质、后界层和角膜内皮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当角膜损伤达到基质层时，再生后会形成不透明的瘢痕，轻者影响视力，重者完全失明，因此保护角膜非常重要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4AFB5-6455-4664-B34D-56B388E29D9C}" type="slidenum">
              <a:rPr lang="zh-CN" altLang="en-US"/>
              <a:pPr>
                <a:defRPr/>
              </a:pPr>
              <a:t>14</a:t>
            </a:fld>
            <a:endParaRPr lang="zh-CN" altLang="en-US"/>
          </a:p>
        </p:txBody>
      </p:sp>
      <p:pic>
        <p:nvPicPr>
          <p:cNvPr id="6451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792288"/>
            <a:ext cx="457835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任意多边形 4"/>
          <p:cNvSpPr/>
          <p:nvPr/>
        </p:nvSpPr>
        <p:spPr>
          <a:xfrm>
            <a:off x="1370013" y="1905000"/>
            <a:ext cx="1973262" cy="574675"/>
          </a:xfrm>
          <a:custGeom>
            <a:avLst/>
            <a:gdLst>
              <a:gd name="connsiteX0" fmla="*/ 1943322 w 1973925"/>
              <a:gd name="connsiteY0" fmla="*/ 533400 h 574836"/>
              <a:gd name="connsiteX1" fmla="*/ 1943322 w 1973925"/>
              <a:gd name="connsiteY1" fmla="*/ 533400 h 574836"/>
              <a:gd name="connsiteX2" fmla="*/ 1971897 w 1973925"/>
              <a:gd name="connsiteY2" fmla="*/ 500063 h 574836"/>
              <a:gd name="connsiteX3" fmla="*/ 1967135 w 1973925"/>
              <a:gd name="connsiteY3" fmla="*/ 423863 h 574836"/>
              <a:gd name="connsiteX4" fmla="*/ 1957610 w 1973925"/>
              <a:gd name="connsiteY4" fmla="*/ 395288 h 574836"/>
              <a:gd name="connsiteX5" fmla="*/ 1943322 w 1973925"/>
              <a:gd name="connsiteY5" fmla="*/ 385763 h 574836"/>
              <a:gd name="connsiteX6" fmla="*/ 1924272 w 1973925"/>
              <a:gd name="connsiteY6" fmla="*/ 357188 h 574836"/>
              <a:gd name="connsiteX7" fmla="*/ 1909985 w 1973925"/>
              <a:gd name="connsiteY7" fmla="*/ 352425 h 574836"/>
              <a:gd name="connsiteX8" fmla="*/ 1881410 w 1973925"/>
              <a:gd name="connsiteY8" fmla="*/ 333375 h 574836"/>
              <a:gd name="connsiteX9" fmla="*/ 1867122 w 1973925"/>
              <a:gd name="connsiteY9" fmla="*/ 328613 h 574836"/>
              <a:gd name="connsiteX10" fmla="*/ 1852835 w 1973925"/>
              <a:gd name="connsiteY10" fmla="*/ 319088 h 574836"/>
              <a:gd name="connsiteX11" fmla="*/ 1838547 w 1973925"/>
              <a:gd name="connsiteY11" fmla="*/ 314325 h 574836"/>
              <a:gd name="connsiteX12" fmla="*/ 1795685 w 1973925"/>
              <a:gd name="connsiteY12" fmla="*/ 285750 h 574836"/>
              <a:gd name="connsiteX13" fmla="*/ 1781397 w 1973925"/>
              <a:gd name="connsiteY13" fmla="*/ 276225 h 574836"/>
              <a:gd name="connsiteX14" fmla="*/ 1767110 w 1973925"/>
              <a:gd name="connsiteY14" fmla="*/ 271463 h 574836"/>
              <a:gd name="connsiteX15" fmla="*/ 1738535 w 1973925"/>
              <a:gd name="connsiteY15" fmla="*/ 252413 h 574836"/>
              <a:gd name="connsiteX16" fmla="*/ 1724247 w 1973925"/>
              <a:gd name="connsiteY16" fmla="*/ 247650 h 574836"/>
              <a:gd name="connsiteX17" fmla="*/ 1695672 w 1973925"/>
              <a:gd name="connsiteY17" fmla="*/ 233363 h 574836"/>
              <a:gd name="connsiteX18" fmla="*/ 1667097 w 1973925"/>
              <a:gd name="connsiteY18" fmla="*/ 214313 h 574836"/>
              <a:gd name="connsiteX19" fmla="*/ 1624235 w 1973925"/>
              <a:gd name="connsiteY19" fmla="*/ 180975 h 574836"/>
              <a:gd name="connsiteX20" fmla="*/ 1609947 w 1973925"/>
              <a:gd name="connsiteY20" fmla="*/ 176213 h 574836"/>
              <a:gd name="connsiteX21" fmla="*/ 1595660 w 1973925"/>
              <a:gd name="connsiteY21" fmla="*/ 161925 h 574836"/>
              <a:gd name="connsiteX22" fmla="*/ 1581372 w 1973925"/>
              <a:gd name="connsiteY22" fmla="*/ 157163 h 574836"/>
              <a:gd name="connsiteX23" fmla="*/ 1567085 w 1973925"/>
              <a:gd name="connsiteY23" fmla="*/ 147638 h 574836"/>
              <a:gd name="connsiteX24" fmla="*/ 1552797 w 1973925"/>
              <a:gd name="connsiteY24" fmla="*/ 142875 h 574836"/>
              <a:gd name="connsiteX25" fmla="*/ 1524222 w 1973925"/>
              <a:gd name="connsiteY25" fmla="*/ 128588 h 574836"/>
              <a:gd name="connsiteX26" fmla="*/ 1495647 w 1973925"/>
              <a:gd name="connsiteY26" fmla="*/ 109538 h 574836"/>
              <a:gd name="connsiteX27" fmla="*/ 1448022 w 1973925"/>
              <a:gd name="connsiteY27" fmla="*/ 95250 h 574836"/>
              <a:gd name="connsiteX28" fmla="*/ 1433735 w 1973925"/>
              <a:gd name="connsiteY28" fmla="*/ 85725 h 574836"/>
              <a:gd name="connsiteX29" fmla="*/ 1390872 w 1973925"/>
              <a:gd name="connsiteY29" fmla="*/ 71438 h 574836"/>
              <a:gd name="connsiteX30" fmla="*/ 1362297 w 1973925"/>
              <a:gd name="connsiteY30" fmla="*/ 61913 h 574836"/>
              <a:gd name="connsiteX31" fmla="*/ 1348010 w 1973925"/>
              <a:gd name="connsiteY31" fmla="*/ 57150 h 574836"/>
              <a:gd name="connsiteX32" fmla="*/ 1319435 w 1973925"/>
              <a:gd name="connsiteY32" fmla="*/ 52388 h 574836"/>
              <a:gd name="connsiteX33" fmla="*/ 1300385 w 1973925"/>
              <a:gd name="connsiteY33" fmla="*/ 47625 h 574836"/>
              <a:gd name="connsiteX34" fmla="*/ 1286097 w 1973925"/>
              <a:gd name="connsiteY34" fmla="*/ 42863 h 574836"/>
              <a:gd name="connsiteX35" fmla="*/ 1257522 w 1973925"/>
              <a:gd name="connsiteY35" fmla="*/ 38100 h 574836"/>
              <a:gd name="connsiteX36" fmla="*/ 1233710 w 1973925"/>
              <a:gd name="connsiteY36" fmla="*/ 33338 h 574836"/>
              <a:gd name="connsiteX37" fmla="*/ 1195610 w 1973925"/>
              <a:gd name="connsiteY37" fmla="*/ 23813 h 574836"/>
              <a:gd name="connsiteX38" fmla="*/ 1176560 w 1973925"/>
              <a:gd name="connsiteY38" fmla="*/ 19050 h 574836"/>
              <a:gd name="connsiteX39" fmla="*/ 1124172 w 1973925"/>
              <a:gd name="connsiteY39" fmla="*/ 14288 h 574836"/>
              <a:gd name="connsiteX40" fmla="*/ 1076547 w 1973925"/>
              <a:gd name="connsiteY40" fmla="*/ 4763 h 574836"/>
              <a:gd name="connsiteX41" fmla="*/ 1052735 w 1973925"/>
              <a:gd name="connsiteY41" fmla="*/ 0 h 574836"/>
              <a:gd name="connsiteX42" fmla="*/ 795560 w 1973925"/>
              <a:gd name="connsiteY42" fmla="*/ 4763 h 574836"/>
              <a:gd name="connsiteX43" fmla="*/ 781272 w 1973925"/>
              <a:gd name="connsiteY43" fmla="*/ 9525 h 574836"/>
              <a:gd name="connsiteX44" fmla="*/ 743172 w 1973925"/>
              <a:gd name="connsiteY44" fmla="*/ 14288 h 574836"/>
              <a:gd name="connsiteX45" fmla="*/ 686022 w 1973925"/>
              <a:gd name="connsiteY45" fmla="*/ 33338 h 574836"/>
              <a:gd name="connsiteX46" fmla="*/ 657447 w 1973925"/>
              <a:gd name="connsiteY46" fmla="*/ 42863 h 574836"/>
              <a:gd name="connsiteX47" fmla="*/ 643160 w 1973925"/>
              <a:gd name="connsiteY47" fmla="*/ 52388 h 574836"/>
              <a:gd name="connsiteX48" fmla="*/ 614585 w 1973925"/>
              <a:gd name="connsiteY48" fmla="*/ 61913 h 574836"/>
              <a:gd name="connsiteX49" fmla="*/ 571722 w 1973925"/>
              <a:gd name="connsiteY49" fmla="*/ 76200 h 574836"/>
              <a:gd name="connsiteX50" fmla="*/ 557435 w 1973925"/>
              <a:gd name="connsiteY50" fmla="*/ 80963 h 574836"/>
              <a:gd name="connsiteX51" fmla="*/ 543147 w 1973925"/>
              <a:gd name="connsiteY51" fmla="*/ 85725 h 574836"/>
              <a:gd name="connsiteX52" fmla="*/ 524097 w 1973925"/>
              <a:gd name="connsiteY52" fmla="*/ 95250 h 574836"/>
              <a:gd name="connsiteX53" fmla="*/ 495522 w 1973925"/>
              <a:gd name="connsiteY53" fmla="*/ 104775 h 574836"/>
              <a:gd name="connsiteX54" fmla="*/ 481235 w 1973925"/>
              <a:gd name="connsiteY54" fmla="*/ 114300 h 574836"/>
              <a:gd name="connsiteX55" fmla="*/ 433610 w 1973925"/>
              <a:gd name="connsiteY55" fmla="*/ 128588 h 574836"/>
              <a:gd name="connsiteX56" fmla="*/ 419322 w 1973925"/>
              <a:gd name="connsiteY56" fmla="*/ 138113 h 574836"/>
              <a:gd name="connsiteX57" fmla="*/ 405035 w 1973925"/>
              <a:gd name="connsiteY57" fmla="*/ 142875 h 574836"/>
              <a:gd name="connsiteX58" fmla="*/ 371697 w 1973925"/>
              <a:gd name="connsiteY58" fmla="*/ 161925 h 574836"/>
              <a:gd name="connsiteX59" fmla="*/ 357410 w 1973925"/>
              <a:gd name="connsiteY59" fmla="*/ 166688 h 574836"/>
              <a:gd name="connsiteX60" fmla="*/ 324072 w 1973925"/>
              <a:gd name="connsiteY60" fmla="*/ 180975 h 574836"/>
              <a:gd name="connsiteX61" fmla="*/ 285972 w 1973925"/>
              <a:gd name="connsiteY61" fmla="*/ 214313 h 574836"/>
              <a:gd name="connsiteX62" fmla="*/ 271685 w 1973925"/>
              <a:gd name="connsiteY62" fmla="*/ 223838 h 574836"/>
              <a:gd name="connsiteX63" fmla="*/ 262160 w 1973925"/>
              <a:gd name="connsiteY63" fmla="*/ 238125 h 574836"/>
              <a:gd name="connsiteX64" fmla="*/ 247872 w 1973925"/>
              <a:gd name="connsiteY64" fmla="*/ 242888 h 574836"/>
              <a:gd name="connsiteX65" fmla="*/ 219297 w 1973925"/>
              <a:gd name="connsiteY65" fmla="*/ 261938 h 574836"/>
              <a:gd name="connsiteX66" fmla="*/ 205010 w 1973925"/>
              <a:gd name="connsiteY66" fmla="*/ 271463 h 574836"/>
              <a:gd name="connsiteX67" fmla="*/ 190722 w 1973925"/>
              <a:gd name="connsiteY67" fmla="*/ 285750 h 574836"/>
              <a:gd name="connsiteX68" fmla="*/ 147860 w 1973925"/>
              <a:gd name="connsiteY68" fmla="*/ 323850 h 574836"/>
              <a:gd name="connsiteX69" fmla="*/ 128810 w 1973925"/>
              <a:gd name="connsiteY69" fmla="*/ 352425 h 574836"/>
              <a:gd name="connsiteX70" fmla="*/ 114522 w 1973925"/>
              <a:gd name="connsiteY70" fmla="*/ 366713 h 574836"/>
              <a:gd name="connsiteX71" fmla="*/ 90710 w 1973925"/>
              <a:gd name="connsiteY71" fmla="*/ 395288 h 574836"/>
              <a:gd name="connsiteX72" fmla="*/ 62135 w 1973925"/>
              <a:gd name="connsiteY72" fmla="*/ 414338 h 574836"/>
              <a:gd name="connsiteX73" fmla="*/ 38322 w 1973925"/>
              <a:gd name="connsiteY73" fmla="*/ 438150 h 574836"/>
              <a:gd name="connsiteX74" fmla="*/ 28797 w 1973925"/>
              <a:gd name="connsiteY74" fmla="*/ 452438 h 574836"/>
              <a:gd name="connsiteX75" fmla="*/ 14510 w 1973925"/>
              <a:gd name="connsiteY75" fmla="*/ 466725 h 574836"/>
              <a:gd name="connsiteX76" fmla="*/ 9747 w 1973925"/>
              <a:gd name="connsiteY76" fmla="*/ 481013 h 574836"/>
              <a:gd name="connsiteX77" fmla="*/ 222 w 1973925"/>
              <a:gd name="connsiteY77" fmla="*/ 495300 h 574836"/>
              <a:gd name="connsiteX78" fmla="*/ 4985 w 1973925"/>
              <a:gd name="connsiteY78" fmla="*/ 533400 h 574836"/>
              <a:gd name="connsiteX79" fmla="*/ 9747 w 1973925"/>
              <a:gd name="connsiteY79" fmla="*/ 547688 h 574836"/>
              <a:gd name="connsiteX80" fmla="*/ 38322 w 1973925"/>
              <a:gd name="connsiteY80" fmla="*/ 561975 h 574836"/>
              <a:gd name="connsiteX81" fmla="*/ 85947 w 1973925"/>
              <a:gd name="connsiteY81" fmla="*/ 566738 h 574836"/>
              <a:gd name="connsiteX82" fmla="*/ 104997 w 1973925"/>
              <a:gd name="connsiteY82" fmla="*/ 538163 h 574836"/>
              <a:gd name="connsiteX83" fmla="*/ 119285 w 1973925"/>
              <a:gd name="connsiteY83" fmla="*/ 523875 h 574836"/>
              <a:gd name="connsiteX84" fmla="*/ 147860 w 1973925"/>
              <a:gd name="connsiteY84" fmla="*/ 504825 h 574836"/>
              <a:gd name="connsiteX85" fmla="*/ 162147 w 1973925"/>
              <a:gd name="connsiteY85" fmla="*/ 495300 h 574836"/>
              <a:gd name="connsiteX86" fmla="*/ 190722 w 1973925"/>
              <a:gd name="connsiteY86" fmla="*/ 471488 h 574836"/>
              <a:gd name="connsiteX87" fmla="*/ 219297 w 1973925"/>
              <a:gd name="connsiteY87" fmla="*/ 447675 h 574836"/>
              <a:gd name="connsiteX88" fmla="*/ 243110 w 1973925"/>
              <a:gd name="connsiteY88" fmla="*/ 423863 h 574836"/>
              <a:gd name="connsiteX89" fmla="*/ 257397 w 1973925"/>
              <a:gd name="connsiteY89" fmla="*/ 409575 h 574836"/>
              <a:gd name="connsiteX90" fmla="*/ 285972 w 1973925"/>
              <a:gd name="connsiteY90" fmla="*/ 395288 h 574836"/>
              <a:gd name="connsiteX91" fmla="*/ 309785 w 1973925"/>
              <a:gd name="connsiteY91" fmla="*/ 366713 h 574836"/>
              <a:gd name="connsiteX92" fmla="*/ 338360 w 1973925"/>
              <a:gd name="connsiteY92" fmla="*/ 347663 h 574836"/>
              <a:gd name="connsiteX93" fmla="*/ 347885 w 1973925"/>
              <a:gd name="connsiteY93" fmla="*/ 333375 h 574836"/>
              <a:gd name="connsiteX94" fmla="*/ 366935 w 1973925"/>
              <a:gd name="connsiteY94" fmla="*/ 319088 h 574836"/>
              <a:gd name="connsiteX95" fmla="*/ 395510 w 1973925"/>
              <a:gd name="connsiteY95" fmla="*/ 300038 h 574836"/>
              <a:gd name="connsiteX96" fmla="*/ 424085 w 1973925"/>
              <a:gd name="connsiteY96" fmla="*/ 280988 h 574836"/>
              <a:gd name="connsiteX97" fmla="*/ 433610 w 1973925"/>
              <a:gd name="connsiteY97" fmla="*/ 266700 h 574836"/>
              <a:gd name="connsiteX98" fmla="*/ 471710 w 1973925"/>
              <a:gd name="connsiteY98" fmla="*/ 252413 h 574836"/>
              <a:gd name="connsiteX99" fmla="*/ 485997 w 1973925"/>
              <a:gd name="connsiteY99" fmla="*/ 242888 h 574836"/>
              <a:gd name="connsiteX100" fmla="*/ 505047 w 1973925"/>
              <a:gd name="connsiteY100" fmla="*/ 238125 h 574836"/>
              <a:gd name="connsiteX101" fmla="*/ 519335 w 1973925"/>
              <a:gd name="connsiteY101" fmla="*/ 233363 h 574836"/>
              <a:gd name="connsiteX102" fmla="*/ 576485 w 1973925"/>
              <a:gd name="connsiteY102" fmla="*/ 204788 h 574836"/>
              <a:gd name="connsiteX103" fmla="*/ 590772 w 1973925"/>
              <a:gd name="connsiteY103" fmla="*/ 200025 h 574836"/>
              <a:gd name="connsiteX104" fmla="*/ 605060 w 1973925"/>
              <a:gd name="connsiteY104" fmla="*/ 195263 h 574836"/>
              <a:gd name="connsiteX105" fmla="*/ 619347 w 1973925"/>
              <a:gd name="connsiteY105" fmla="*/ 185738 h 574836"/>
              <a:gd name="connsiteX106" fmla="*/ 643160 w 1973925"/>
              <a:gd name="connsiteY106" fmla="*/ 180975 h 574836"/>
              <a:gd name="connsiteX107" fmla="*/ 657447 w 1973925"/>
              <a:gd name="connsiteY107" fmla="*/ 176213 h 574836"/>
              <a:gd name="connsiteX108" fmla="*/ 690785 w 1973925"/>
              <a:gd name="connsiteY108" fmla="*/ 171450 h 574836"/>
              <a:gd name="connsiteX109" fmla="*/ 714597 w 1973925"/>
              <a:gd name="connsiteY109" fmla="*/ 166688 h 574836"/>
              <a:gd name="connsiteX110" fmla="*/ 733647 w 1973925"/>
              <a:gd name="connsiteY110" fmla="*/ 161925 h 574836"/>
              <a:gd name="connsiteX111" fmla="*/ 790797 w 1973925"/>
              <a:gd name="connsiteY111" fmla="*/ 157163 h 574836"/>
              <a:gd name="connsiteX112" fmla="*/ 814610 w 1973925"/>
              <a:gd name="connsiteY112" fmla="*/ 152400 h 574836"/>
              <a:gd name="connsiteX113" fmla="*/ 828897 w 1973925"/>
              <a:gd name="connsiteY113" fmla="*/ 147638 h 574836"/>
              <a:gd name="connsiteX114" fmla="*/ 857472 w 1973925"/>
              <a:gd name="connsiteY114" fmla="*/ 142875 h 574836"/>
              <a:gd name="connsiteX115" fmla="*/ 919385 w 1973925"/>
              <a:gd name="connsiteY115" fmla="*/ 128588 h 574836"/>
              <a:gd name="connsiteX116" fmla="*/ 1038447 w 1973925"/>
              <a:gd name="connsiteY116" fmla="*/ 114300 h 574836"/>
              <a:gd name="connsiteX117" fmla="*/ 1119410 w 1973925"/>
              <a:gd name="connsiteY117" fmla="*/ 119063 h 574836"/>
              <a:gd name="connsiteX118" fmla="*/ 1133697 w 1973925"/>
              <a:gd name="connsiteY118" fmla="*/ 123825 h 574836"/>
              <a:gd name="connsiteX119" fmla="*/ 1209897 w 1973925"/>
              <a:gd name="connsiteY119" fmla="*/ 133350 h 574836"/>
              <a:gd name="connsiteX120" fmla="*/ 1247997 w 1973925"/>
              <a:gd name="connsiteY120" fmla="*/ 147638 h 574836"/>
              <a:gd name="connsiteX121" fmla="*/ 1276572 w 1973925"/>
              <a:gd name="connsiteY121" fmla="*/ 157163 h 574836"/>
              <a:gd name="connsiteX122" fmla="*/ 1290860 w 1973925"/>
              <a:gd name="connsiteY122" fmla="*/ 161925 h 574836"/>
              <a:gd name="connsiteX123" fmla="*/ 1343247 w 1973925"/>
              <a:gd name="connsiteY123" fmla="*/ 176213 h 574836"/>
              <a:gd name="connsiteX124" fmla="*/ 1371822 w 1973925"/>
              <a:gd name="connsiteY124" fmla="*/ 185738 h 574836"/>
              <a:gd name="connsiteX125" fmla="*/ 1400397 w 1973925"/>
              <a:gd name="connsiteY125" fmla="*/ 195263 h 574836"/>
              <a:gd name="connsiteX126" fmla="*/ 1414685 w 1973925"/>
              <a:gd name="connsiteY126" fmla="*/ 200025 h 574836"/>
              <a:gd name="connsiteX127" fmla="*/ 1443260 w 1973925"/>
              <a:gd name="connsiteY127" fmla="*/ 204788 h 574836"/>
              <a:gd name="connsiteX128" fmla="*/ 1500410 w 1973925"/>
              <a:gd name="connsiteY128" fmla="*/ 219075 h 574836"/>
              <a:gd name="connsiteX129" fmla="*/ 1528985 w 1973925"/>
              <a:gd name="connsiteY129" fmla="*/ 228600 h 574836"/>
              <a:gd name="connsiteX130" fmla="*/ 1543272 w 1973925"/>
              <a:gd name="connsiteY130" fmla="*/ 233363 h 574836"/>
              <a:gd name="connsiteX131" fmla="*/ 1571847 w 1973925"/>
              <a:gd name="connsiteY131" fmla="*/ 257175 h 574836"/>
              <a:gd name="connsiteX132" fmla="*/ 1586135 w 1973925"/>
              <a:gd name="connsiteY132" fmla="*/ 261938 h 574836"/>
              <a:gd name="connsiteX133" fmla="*/ 1614710 w 1973925"/>
              <a:gd name="connsiteY133" fmla="*/ 280988 h 574836"/>
              <a:gd name="connsiteX134" fmla="*/ 1628997 w 1973925"/>
              <a:gd name="connsiteY134" fmla="*/ 290513 h 574836"/>
              <a:gd name="connsiteX135" fmla="*/ 1643285 w 1973925"/>
              <a:gd name="connsiteY135" fmla="*/ 295275 h 574836"/>
              <a:gd name="connsiteX136" fmla="*/ 1657572 w 1973925"/>
              <a:gd name="connsiteY136" fmla="*/ 304800 h 574836"/>
              <a:gd name="connsiteX137" fmla="*/ 1671860 w 1973925"/>
              <a:gd name="connsiteY137" fmla="*/ 309563 h 574836"/>
              <a:gd name="connsiteX138" fmla="*/ 1686147 w 1973925"/>
              <a:gd name="connsiteY138" fmla="*/ 323850 h 574836"/>
              <a:gd name="connsiteX139" fmla="*/ 1714722 w 1973925"/>
              <a:gd name="connsiteY139" fmla="*/ 342900 h 574836"/>
              <a:gd name="connsiteX140" fmla="*/ 1729010 w 1973925"/>
              <a:gd name="connsiteY140" fmla="*/ 352425 h 574836"/>
              <a:gd name="connsiteX141" fmla="*/ 1738535 w 1973925"/>
              <a:gd name="connsiteY141" fmla="*/ 366713 h 574836"/>
              <a:gd name="connsiteX142" fmla="*/ 1771872 w 1973925"/>
              <a:gd name="connsiteY142" fmla="*/ 404813 h 574836"/>
              <a:gd name="connsiteX143" fmla="*/ 1795685 w 1973925"/>
              <a:gd name="connsiteY143" fmla="*/ 438150 h 574836"/>
              <a:gd name="connsiteX144" fmla="*/ 1814735 w 1973925"/>
              <a:gd name="connsiteY144" fmla="*/ 457200 h 574836"/>
              <a:gd name="connsiteX145" fmla="*/ 1843310 w 1973925"/>
              <a:gd name="connsiteY145" fmla="*/ 485775 h 574836"/>
              <a:gd name="connsiteX146" fmla="*/ 1857597 w 1973925"/>
              <a:gd name="connsiteY146" fmla="*/ 500063 h 574836"/>
              <a:gd name="connsiteX147" fmla="*/ 1871885 w 1973925"/>
              <a:gd name="connsiteY147" fmla="*/ 504825 h 574836"/>
              <a:gd name="connsiteX148" fmla="*/ 1886172 w 1973925"/>
              <a:gd name="connsiteY148" fmla="*/ 519113 h 574836"/>
              <a:gd name="connsiteX149" fmla="*/ 1895697 w 1973925"/>
              <a:gd name="connsiteY149" fmla="*/ 533400 h 574836"/>
              <a:gd name="connsiteX150" fmla="*/ 1943322 w 1973925"/>
              <a:gd name="connsiteY150" fmla="*/ 533400 h 57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973925" h="574836">
                <a:moveTo>
                  <a:pt x="1943322" y="533400"/>
                </a:moveTo>
                <a:lnTo>
                  <a:pt x="1943322" y="533400"/>
                </a:lnTo>
                <a:cubicBezTo>
                  <a:pt x="1952847" y="522288"/>
                  <a:pt x="1968788" y="514365"/>
                  <a:pt x="1971897" y="500063"/>
                </a:cubicBezTo>
                <a:cubicBezTo>
                  <a:pt x="1977303" y="475194"/>
                  <a:pt x="1970573" y="449079"/>
                  <a:pt x="1967135" y="423863"/>
                </a:cubicBezTo>
                <a:cubicBezTo>
                  <a:pt x="1965778" y="413915"/>
                  <a:pt x="1965964" y="400857"/>
                  <a:pt x="1957610" y="395288"/>
                </a:cubicBezTo>
                <a:lnTo>
                  <a:pt x="1943322" y="385763"/>
                </a:lnTo>
                <a:cubicBezTo>
                  <a:pt x="1936972" y="376238"/>
                  <a:pt x="1935132" y="360809"/>
                  <a:pt x="1924272" y="357188"/>
                </a:cubicBezTo>
                <a:cubicBezTo>
                  <a:pt x="1919510" y="355600"/>
                  <a:pt x="1914373" y="354863"/>
                  <a:pt x="1909985" y="352425"/>
                </a:cubicBezTo>
                <a:cubicBezTo>
                  <a:pt x="1899978" y="346865"/>
                  <a:pt x="1892270" y="336995"/>
                  <a:pt x="1881410" y="333375"/>
                </a:cubicBezTo>
                <a:lnTo>
                  <a:pt x="1867122" y="328613"/>
                </a:lnTo>
                <a:cubicBezTo>
                  <a:pt x="1862360" y="325438"/>
                  <a:pt x="1857954" y="321648"/>
                  <a:pt x="1852835" y="319088"/>
                </a:cubicBezTo>
                <a:cubicBezTo>
                  <a:pt x="1848345" y="316843"/>
                  <a:pt x="1842936" y="316763"/>
                  <a:pt x="1838547" y="314325"/>
                </a:cubicBezTo>
                <a:cubicBezTo>
                  <a:pt x="1838537" y="314319"/>
                  <a:pt x="1802834" y="290516"/>
                  <a:pt x="1795685" y="285750"/>
                </a:cubicBezTo>
                <a:cubicBezTo>
                  <a:pt x="1790922" y="282575"/>
                  <a:pt x="1786827" y="278035"/>
                  <a:pt x="1781397" y="276225"/>
                </a:cubicBezTo>
                <a:lnTo>
                  <a:pt x="1767110" y="271463"/>
                </a:lnTo>
                <a:cubicBezTo>
                  <a:pt x="1757585" y="265113"/>
                  <a:pt x="1749395" y="256033"/>
                  <a:pt x="1738535" y="252413"/>
                </a:cubicBezTo>
                <a:cubicBezTo>
                  <a:pt x="1733772" y="250825"/>
                  <a:pt x="1728737" y="249895"/>
                  <a:pt x="1724247" y="247650"/>
                </a:cubicBezTo>
                <a:cubicBezTo>
                  <a:pt x="1687325" y="229189"/>
                  <a:pt x="1731579" y="245330"/>
                  <a:pt x="1695672" y="233363"/>
                </a:cubicBezTo>
                <a:cubicBezTo>
                  <a:pt x="1686147" y="227013"/>
                  <a:pt x="1675191" y="222408"/>
                  <a:pt x="1667097" y="214313"/>
                </a:cubicBezTo>
                <a:cubicBezTo>
                  <a:pt x="1654770" y="201985"/>
                  <a:pt x="1641325" y="186671"/>
                  <a:pt x="1624235" y="180975"/>
                </a:cubicBezTo>
                <a:lnTo>
                  <a:pt x="1609947" y="176213"/>
                </a:lnTo>
                <a:cubicBezTo>
                  <a:pt x="1605185" y="171450"/>
                  <a:pt x="1601264" y="165661"/>
                  <a:pt x="1595660" y="161925"/>
                </a:cubicBezTo>
                <a:cubicBezTo>
                  <a:pt x="1591483" y="159140"/>
                  <a:pt x="1585862" y="159408"/>
                  <a:pt x="1581372" y="157163"/>
                </a:cubicBezTo>
                <a:cubicBezTo>
                  <a:pt x="1576253" y="154603"/>
                  <a:pt x="1572204" y="150198"/>
                  <a:pt x="1567085" y="147638"/>
                </a:cubicBezTo>
                <a:cubicBezTo>
                  <a:pt x="1562595" y="145393"/>
                  <a:pt x="1557287" y="145120"/>
                  <a:pt x="1552797" y="142875"/>
                </a:cubicBezTo>
                <a:cubicBezTo>
                  <a:pt x="1515875" y="124414"/>
                  <a:pt x="1560129" y="140555"/>
                  <a:pt x="1524222" y="128588"/>
                </a:cubicBezTo>
                <a:cubicBezTo>
                  <a:pt x="1514697" y="122238"/>
                  <a:pt x="1506753" y="112315"/>
                  <a:pt x="1495647" y="109538"/>
                </a:cubicBezTo>
                <a:cubicBezTo>
                  <a:pt x="1485000" y="106876"/>
                  <a:pt x="1454977" y="99887"/>
                  <a:pt x="1448022" y="95250"/>
                </a:cubicBezTo>
                <a:cubicBezTo>
                  <a:pt x="1443260" y="92075"/>
                  <a:pt x="1438965" y="88050"/>
                  <a:pt x="1433735" y="85725"/>
                </a:cubicBezTo>
                <a:cubicBezTo>
                  <a:pt x="1433715" y="85716"/>
                  <a:pt x="1398026" y="73823"/>
                  <a:pt x="1390872" y="71438"/>
                </a:cubicBezTo>
                <a:lnTo>
                  <a:pt x="1362297" y="61913"/>
                </a:lnTo>
                <a:cubicBezTo>
                  <a:pt x="1357535" y="60326"/>
                  <a:pt x="1352962" y="57975"/>
                  <a:pt x="1348010" y="57150"/>
                </a:cubicBezTo>
                <a:cubicBezTo>
                  <a:pt x="1338485" y="55563"/>
                  <a:pt x="1328904" y="54282"/>
                  <a:pt x="1319435" y="52388"/>
                </a:cubicBezTo>
                <a:cubicBezTo>
                  <a:pt x="1313017" y="51104"/>
                  <a:pt x="1306679" y="49423"/>
                  <a:pt x="1300385" y="47625"/>
                </a:cubicBezTo>
                <a:cubicBezTo>
                  <a:pt x="1295558" y="46246"/>
                  <a:pt x="1290998" y="43952"/>
                  <a:pt x="1286097" y="42863"/>
                </a:cubicBezTo>
                <a:cubicBezTo>
                  <a:pt x="1276671" y="40768"/>
                  <a:pt x="1267023" y="39827"/>
                  <a:pt x="1257522" y="38100"/>
                </a:cubicBezTo>
                <a:cubicBezTo>
                  <a:pt x="1249558" y="36652"/>
                  <a:pt x="1241597" y="35158"/>
                  <a:pt x="1233710" y="33338"/>
                </a:cubicBezTo>
                <a:cubicBezTo>
                  <a:pt x="1220954" y="30394"/>
                  <a:pt x="1208310" y="26988"/>
                  <a:pt x="1195610" y="23813"/>
                </a:cubicBezTo>
                <a:cubicBezTo>
                  <a:pt x="1189260" y="22225"/>
                  <a:pt x="1183079" y="19643"/>
                  <a:pt x="1176560" y="19050"/>
                </a:cubicBezTo>
                <a:cubicBezTo>
                  <a:pt x="1159097" y="17463"/>
                  <a:pt x="1141587" y="16337"/>
                  <a:pt x="1124172" y="14288"/>
                </a:cubicBezTo>
                <a:cubicBezTo>
                  <a:pt x="1094443" y="10790"/>
                  <a:pt x="1101371" y="10280"/>
                  <a:pt x="1076547" y="4763"/>
                </a:cubicBezTo>
                <a:cubicBezTo>
                  <a:pt x="1068645" y="3007"/>
                  <a:pt x="1060672" y="1588"/>
                  <a:pt x="1052735" y="0"/>
                </a:cubicBezTo>
                <a:lnTo>
                  <a:pt x="795560" y="4763"/>
                </a:lnTo>
                <a:cubicBezTo>
                  <a:pt x="790543" y="4939"/>
                  <a:pt x="786211" y="8627"/>
                  <a:pt x="781272" y="9525"/>
                </a:cubicBezTo>
                <a:cubicBezTo>
                  <a:pt x="768680" y="11815"/>
                  <a:pt x="755872" y="12700"/>
                  <a:pt x="743172" y="14288"/>
                </a:cubicBezTo>
                <a:lnTo>
                  <a:pt x="686022" y="33338"/>
                </a:lnTo>
                <a:cubicBezTo>
                  <a:pt x="686018" y="33339"/>
                  <a:pt x="657450" y="42861"/>
                  <a:pt x="657447" y="42863"/>
                </a:cubicBezTo>
                <a:cubicBezTo>
                  <a:pt x="652685" y="46038"/>
                  <a:pt x="648390" y="50063"/>
                  <a:pt x="643160" y="52388"/>
                </a:cubicBezTo>
                <a:cubicBezTo>
                  <a:pt x="633985" y="56466"/>
                  <a:pt x="624110" y="58738"/>
                  <a:pt x="614585" y="61913"/>
                </a:cubicBezTo>
                <a:lnTo>
                  <a:pt x="571722" y="76200"/>
                </a:lnTo>
                <a:lnTo>
                  <a:pt x="557435" y="80963"/>
                </a:lnTo>
                <a:cubicBezTo>
                  <a:pt x="552672" y="82551"/>
                  <a:pt x="547637" y="83480"/>
                  <a:pt x="543147" y="85725"/>
                </a:cubicBezTo>
                <a:cubicBezTo>
                  <a:pt x="536797" y="88900"/>
                  <a:pt x="530689" y="92613"/>
                  <a:pt x="524097" y="95250"/>
                </a:cubicBezTo>
                <a:cubicBezTo>
                  <a:pt x="514775" y="98979"/>
                  <a:pt x="495522" y="104775"/>
                  <a:pt x="495522" y="104775"/>
                </a:cubicBezTo>
                <a:cubicBezTo>
                  <a:pt x="490760" y="107950"/>
                  <a:pt x="486594" y="112290"/>
                  <a:pt x="481235" y="114300"/>
                </a:cubicBezTo>
                <a:cubicBezTo>
                  <a:pt x="427694" y="134379"/>
                  <a:pt x="487481" y="101653"/>
                  <a:pt x="433610" y="128588"/>
                </a:cubicBezTo>
                <a:cubicBezTo>
                  <a:pt x="428490" y="131148"/>
                  <a:pt x="424442" y="135553"/>
                  <a:pt x="419322" y="138113"/>
                </a:cubicBezTo>
                <a:cubicBezTo>
                  <a:pt x="414832" y="140358"/>
                  <a:pt x="409649" y="140898"/>
                  <a:pt x="405035" y="142875"/>
                </a:cubicBezTo>
                <a:cubicBezTo>
                  <a:pt x="346618" y="167910"/>
                  <a:pt x="419504" y="138021"/>
                  <a:pt x="371697" y="161925"/>
                </a:cubicBezTo>
                <a:cubicBezTo>
                  <a:pt x="367207" y="164170"/>
                  <a:pt x="362024" y="164710"/>
                  <a:pt x="357410" y="166688"/>
                </a:cubicBezTo>
                <a:cubicBezTo>
                  <a:pt x="316233" y="184336"/>
                  <a:pt x="357567" y="169812"/>
                  <a:pt x="324072" y="180975"/>
                </a:cubicBezTo>
                <a:cubicBezTo>
                  <a:pt x="308197" y="204788"/>
                  <a:pt x="319310" y="192087"/>
                  <a:pt x="285972" y="214313"/>
                </a:cubicBezTo>
                <a:lnTo>
                  <a:pt x="271685" y="223838"/>
                </a:lnTo>
                <a:cubicBezTo>
                  <a:pt x="268510" y="228600"/>
                  <a:pt x="266629" y="234549"/>
                  <a:pt x="262160" y="238125"/>
                </a:cubicBezTo>
                <a:cubicBezTo>
                  <a:pt x="258240" y="241261"/>
                  <a:pt x="252261" y="240450"/>
                  <a:pt x="247872" y="242888"/>
                </a:cubicBezTo>
                <a:cubicBezTo>
                  <a:pt x="237865" y="248447"/>
                  <a:pt x="228822" y="255588"/>
                  <a:pt x="219297" y="261938"/>
                </a:cubicBezTo>
                <a:cubicBezTo>
                  <a:pt x="214535" y="265113"/>
                  <a:pt x="209057" y="267416"/>
                  <a:pt x="205010" y="271463"/>
                </a:cubicBezTo>
                <a:cubicBezTo>
                  <a:pt x="200247" y="276225"/>
                  <a:pt x="195896" y="281438"/>
                  <a:pt x="190722" y="285750"/>
                </a:cubicBezTo>
                <a:cubicBezTo>
                  <a:pt x="169251" y="303642"/>
                  <a:pt x="171012" y="289121"/>
                  <a:pt x="147860" y="323850"/>
                </a:cubicBezTo>
                <a:cubicBezTo>
                  <a:pt x="141510" y="333375"/>
                  <a:pt x="136905" y="344330"/>
                  <a:pt x="128810" y="352425"/>
                </a:cubicBezTo>
                <a:cubicBezTo>
                  <a:pt x="124047" y="357188"/>
                  <a:pt x="118834" y="361539"/>
                  <a:pt x="114522" y="366713"/>
                </a:cubicBezTo>
                <a:cubicBezTo>
                  <a:pt x="100041" y="384089"/>
                  <a:pt x="110479" y="379912"/>
                  <a:pt x="90710" y="395288"/>
                </a:cubicBezTo>
                <a:cubicBezTo>
                  <a:pt x="81674" y="402316"/>
                  <a:pt x="62135" y="414338"/>
                  <a:pt x="62135" y="414338"/>
                </a:cubicBezTo>
                <a:cubicBezTo>
                  <a:pt x="36733" y="452440"/>
                  <a:pt x="70075" y="406397"/>
                  <a:pt x="38322" y="438150"/>
                </a:cubicBezTo>
                <a:cubicBezTo>
                  <a:pt x="34275" y="442197"/>
                  <a:pt x="32461" y="448041"/>
                  <a:pt x="28797" y="452438"/>
                </a:cubicBezTo>
                <a:cubicBezTo>
                  <a:pt x="24485" y="457612"/>
                  <a:pt x="19272" y="461963"/>
                  <a:pt x="14510" y="466725"/>
                </a:cubicBezTo>
                <a:cubicBezTo>
                  <a:pt x="12922" y="471488"/>
                  <a:pt x="11992" y="476523"/>
                  <a:pt x="9747" y="481013"/>
                </a:cubicBezTo>
                <a:cubicBezTo>
                  <a:pt x="7187" y="486132"/>
                  <a:pt x="740" y="489600"/>
                  <a:pt x="222" y="495300"/>
                </a:cubicBezTo>
                <a:cubicBezTo>
                  <a:pt x="-937" y="508046"/>
                  <a:pt x="2695" y="520808"/>
                  <a:pt x="4985" y="533400"/>
                </a:cubicBezTo>
                <a:cubicBezTo>
                  <a:pt x="5883" y="538339"/>
                  <a:pt x="6611" y="543768"/>
                  <a:pt x="9747" y="547688"/>
                </a:cubicBezTo>
                <a:cubicBezTo>
                  <a:pt x="16461" y="556081"/>
                  <a:pt x="28910" y="558838"/>
                  <a:pt x="38322" y="561975"/>
                </a:cubicBezTo>
                <a:cubicBezTo>
                  <a:pt x="54417" y="572705"/>
                  <a:pt x="61716" y="582158"/>
                  <a:pt x="85947" y="566738"/>
                </a:cubicBezTo>
                <a:cubicBezTo>
                  <a:pt x="95605" y="560592"/>
                  <a:pt x="96902" y="546258"/>
                  <a:pt x="104997" y="538163"/>
                </a:cubicBezTo>
                <a:cubicBezTo>
                  <a:pt x="109760" y="533400"/>
                  <a:pt x="113968" y="528010"/>
                  <a:pt x="119285" y="523875"/>
                </a:cubicBezTo>
                <a:cubicBezTo>
                  <a:pt x="128321" y="516847"/>
                  <a:pt x="138335" y="511175"/>
                  <a:pt x="147860" y="504825"/>
                </a:cubicBezTo>
                <a:cubicBezTo>
                  <a:pt x="152622" y="501650"/>
                  <a:pt x="158100" y="499347"/>
                  <a:pt x="162147" y="495300"/>
                </a:cubicBezTo>
                <a:cubicBezTo>
                  <a:pt x="203900" y="453550"/>
                  <a:pt x="150930" y="504648"/>
                  <a:pt x="190722" y="471488"/>
                </a:cubicBezTo>
                <a:cubicBezTo>
                  <a:pt x="227391" y="440930"/>
                  <a:pt x="183826" y="471323"/>
                  <a:pt x="219297" y="447675"/>
                </a:cubicBezTo>
                <a:cubicBezTo>
                  <a:pt x="236761" y="421480"/>
                  <a:pt x="219295" y="443709"/>
                  <a:pt x="243110" y="423863"/>
                </a:cubicBezTo>
                <a:cubicBezTo>
                  <a:pt x="248284" y="419551"/>
                  <a:pt x="252223" y="413887"/>
                  <a:pt x="257397" y="409575"/>
                </a:cubicBezTo>
                <a:cubicBezTo>
                  <a:pt x="269706" y="399317"/>
                  <a:pt x="271654" y="400060"/>
                  <a:pt x="285972" y="395288"/>
                </a:cubicBezTo>
                <a:cubicBezTo>
                  <a:pt x="294440" y="382586"/>
                  <a:pt x="297089" y="376587"/>
                  <a:pt x="309785" y="366713"/>
                </a:cubicBezTo>
                <a:cubicBezTo>
                  <a:pt x="318821" y="359685"/>
                  <a:pt x="338360" y="347663"/>
                  <a:pt x="338360" y="347663"/>
                </a:cubicBezTo>
                <a:cubicBezTo>
                  <a:pt x="341535" y="342900"/>
                  <a:pt x="343838" y="337422"/>
                  <a:pt x="347885" y="333375"/>
                </a:cubicBezTo>
                <a:cubicBezTo>
                  <a:pt x="353498" y="327762"/>
                  <a:pt x="360432" y="323640"/>
                  <a:pt x="366935" y="319088"/>
                </a:cubicBezTo>
                <a:cubicBezTo>
                  <a:pt x="376313" y="312523"/>
                  <a:pt x="387416" y="308133"/>
                  <a:pt x="395510" y="300038"/>
                </a:cubicBezTo>
                <a:cubicBezTo>
                  <a:pt x="413347" y="282200"/>
                  <a:pt x="403407" y="287880"/>
                  <a:pt x="424085" y="280988"/>
                </a:cubicBezTo>
                <a:cubicBezTo>
                  <a:pt x="427260" y="276225"/>
                  <a:pt x="429563" y="270748"/>
                  <a:pt x="433610" y="266700"/>
                </a:cubicBezTo>
                <a:cubicBezTo>
                  <a:pt x="445873" y="254436"/>
                  <a:pt x="454672" y="255820"/>
                  <a:pt x="471710" y="252413"/>
                </a:cubicBezTo>
                <a:cubicBezTo>
                  <a:pt x="476472" y="249238"/>
                  <a:pt x="480736" y="245143"/>
                  <a:pt x="485997" y="242888"/>
                </a:cubicBezTo>
                <a:cubicBezTo>
                  <a:pt x="492013" y="240310"/>
                  <a:pt x="498753" y="239923"/>
                  <a:pt x="505047" y="238125"/>
                </a:cubicBezTo>
                <a:cubicBezTo>
                  <a:pt x="509874" y="236746"/>
                  <a:pt x="514572" y="234950"/>
                  <a:pt x="519335" y="233363"/>
                </a:cubicBezTo>
                <a:cubicBezTo>
                  <a:pt x="556266" y="208742"/>
                  <a:pt x="537048" y="217934"/>
                  <a:pt x="576485" y="204788"/>
                </a:cubicBezTo>
                <a:lnTo>
                  <a:pt x="590772" y="200025"/>
                </a:lnTo>
                <a:lnTo>
                  <a:pt x="605060" y="195263"/>
                </a:lnTo>
                <a:cubicBezTo>
                  <a:pt x="609822" y="192088"/>
                  <a:pt x="613988" y="187748"/>
                  <a:pt x="619347" y="185738"/>
                </a:cubicBezTo>
                <a:cubicBezTo>
                  <a:pt x="626926" y="182896"/>
                  <a:pt x="635307" y="182938"/>
                  <a:pt x="643160" y="180975"/>
                </a:cubicBezTo>
                <a:cubicBezTo>
                  <a:pt x="648030" y="179757"/>
                  <a:pt x="652525" y="177197"/>
                  <a:pt x="657447" y="176213"/>
                </a:cubicBezTo>
                <a:cubicBezTo>
                  <a:pt x="668455" y="174011"/>
                  <a:pt x="679712" y="173295"/>
                  <a:pt x="690785" y="171450"/>
                </a:cubicBezTo>
                <a:cubicBezTo>
                  <a:pt x="698769" y="170119"/>
                  <a:pt x="706695" y="168444"/>
                  <a:pt x="714597" y="166688"/>
                </a:cubicBezTo>
                <a:cubicBezTo>
                  <a:pt x="720987" y="165268"/>
                  <a:pt x="727152" y="162737"/>
                  <a:pt x="733647" y="161925"/>
                </a:cubicBezTo>
                <a:cubicBezTo>
                  <a:pt x="752615" y="159554"/>
                  <a:pt x="771747" y="158750"/>
                  <a:pt x="790797" y="157163"/>
                </a:cubicBezTo>
                <a:cubicBezTo>
                  <a:pt x="798735" y="155575"/>
                  <a:pt x="806757" y="154363"/>
                  <a:pt x="814610" y="152400"/>
                </a:cubicBezTo>
                <a:cubicBezTo>
                  <a:pt x="819480" y="151182"/>
                  <a:pt x="823997" y="148727"/>
                  <a:pt x="828897" y="147638"/>
                </a:cubicBezTo>
                <a:cubicBezTo>
                  <a:pt x="838323" y="145543"/>
                  <a:pt x="848104" y="145217"/>
                  <a:pt x="857472" y="142875"/>
                </a:cubicBezTo>
                <a:cubicBezTo>
                  <a:pt x="927194" y="125444"/>
                  <a:pt x="842010" y="139640"/>
                  <a:pt x="919385" y="128588"/>
                </a:cubicBezTo>
                <a:cubicBezTo>
                  <a:pt x="976614" y="109512"/>
                  <a:pt x="937934" y="119591"/>
                  <a:pt x="1038447" y="114300"/>
                </a:cubicBezTo>
                <a:cubicBezTo>
                  <a:pt x="1065435" y="115888"/>
                  <a:pt x="1092510" y="116373"/>
                  <a:pt x="1119410" y="119063"/>
                </a:cubicBezTo>
                <a:cubicBezTo>
                  <a:pt x="1124405" y="119562"/>
                  <a:pt x="1128739" y="123042"/>
                  <a:pt x="1133697" y="123825"/>
                </a:cubicBezTo>
                <a:cubicBezTo>
                  <a:pt x="1158981" y="127817"/>
                  <a:pt x="1209897" y="133350"/>
                  <a:pt x="1209897" y="133350"/>
                </a:cubicBezTo>
                <a:cubicBezTo>
                  <a:pt x="1251144" y="143663"/>
                  <a:pt x="1206487" y="131034"/>
                  <a:pt x="1247997" y="147638"/>
                </a:cubicBezTo>
                <a:cubicBezTo>
                  <a:pt x="1257319" y="151367"/>
                  <a:pt x="1267047" y="153988"/>
                  <a:pt x="1276572" y="157163"/>
                </a:cubicBezTo>
                <a:lnTo>
                  <a:pt x="1290860" y="161925"/>
                </a:lnTo>
                <a:cubicBezTo>
                  <a:pt x="1319660" y="181126"/>
                  <a:pt x="1290828" y="164980"/>
                  <a:pt x="1343247" y="176213"/>
                </a:cubicBezTo>
                <a:cubicBezTo>
                  <a:pt x="1353064" y="178317"/>
                  <a:pt x="1362297" y="182563"/>
                  <a:pt x="1371822" y="185738"/>
                </a:cubicBezTo>
                <a:lnTo>
                  <a:pt x="1400397" y="195263"/>
                </a:lnTo>
                <a:cubicBezTo>
                  <a:pt x="1405160" y="196851"/>
                  <a:pt x="1409733" y="199200"/>
                  <a:pt x="1414685" y="200025"/>
                </a:cubicBezTo>
                <a:lnTo>
                  <a:pt x="1443260" y="204788"/>
                </a:lnTo>
                <a:cubicBezTo>
                  <a:pt x="1473190" y="224742"/>
                  <a:pt x="1442611" y="207516"/>
                  <a:pt x="1500410" y="219075"/>
                </a:cubicBezTo>
                <a:cubicBezTo>
                  <a:pt x="1510255" y="221044"/>
                  <a:pt x="1519460" y="225425"/>
                  <a:pt x="1528985" y="228600"/>
                </a:cubicBezTo>
                <a:lnTo>
                  <a:pt x="1543272" y="233363"/>
                </a:lnTo>
                <a:cubicBezTo>
                  <a:pt x="1553804" y="243894"/>
                  <a:pt x="1558588" y="250545"/>
                  <a:pt x="1571847" y="257175"/>
                </a:cubicBezTo>
                <a:cubicBezTo>
                  <a:pt x="1576337" y="259420"/>
                  <a:pt x="1581746" y="259500"/>
                  <a:pt x="1586135" y="261938"/>
                </a:cubicBezTo>
                <a:cubicBezTo>
                  <a:pt x="1596142" y="267497"/>
                  <a:pt x="1605185" y="274638"/>
                  <a:pt x="1614710" y="280988"/>
                </a:cubicBezTo>
                <a:cubicBezTo>
                  <a:pt x="1619472" y="284163"/>
                  <a:pt x="1623567" y="288703"/>
                  <a:pt x="1628997" y="290513"/>
                </a:cubicBezTo>
                <a:lnTo>
                  <a:pt x="1643285" y="295275"/>
                </a:lnTo>
                <a:cubicBezTo>
                  <a:pt x="1648047" y="298450"/>
                  <a:pt x="1652453" y="302240"/>
                  <a:pt x="1657572" y="304800"/>
                </a:cubicBezTo>
                <a:cubicBezTo>
                  <a:pt x="1662062" y="307045"/>
                  <a:pt x="1667683" y="306778"/>
                  <a:pt x="1671860" y="309563"/>
                </a:cubicBezTo>
                <a:cubicBezTo>
                  <a:pt x="1677464" y="313299"/>
                  <a:pt x="1680831" y="319715"/>
                  <a:pt x="1686147" y="323850"/>
                </a:cubicBezTo>
                <a:cubicBezTo>
                  <a:pt x="1695183" y="330878"/>
                  <a:pt x="1705197" y="336550"/>
                  <a:pt x="1714722" y="342900"/>
                </a:cubicBezTo>
                <a:lnTo>
                  <a:pt x="1729010" y="352425"/>
                </a:lnTo>
                <a:cubicBezTo>
                  <a:pt x="1732185" y="357188"/>
                  <a:pt x="1734488" y="362665"/>
                  <a:pt x="1738535" y="366713"/>
                </a:cubicBezTo>
                <a:cubicBezTo>
                  <a:pt x="1757982" y="386160"/>
                  <a:pt x="1758378" y="364331"/>
                  <a:pt x="1771872" y="404813"/>
                </a:cubicBezTo>
                <a:cubicBezTo>
                  <a:pt x="1782985" y="438151"/>
                  <a:pt x="1771872" y="430213"/>
                  <a:pt x="1795685" y="438150"/>
                </a:cubicBezTo>
                <a:cubicBezTo>
                  <a:pt x="1805844" y="468631"/>
                  <a:pt x="1791875" y="439420"/>
                  <a:pt x="1814735" y="457200"/>
                </a:cubicBezTo>
                <a:cubicBezTo>
                  <a:pt x="1825368" y="465470"/>
                  <a:pt x="1833785" y="476250"/>
                  <a:pt x="1843310" y="485775"/>
                </a:cubicBezTo>
                <a:cubicBezTo>
                  <a:pt x="1848072" y="490538"/>
                  <a:pt x="1851207" y="497933"/>
                  <a:pt x="1857597" y="500063"/>
                </a:cubicBezTo>
                <a:lnTo>
                  <a:pt x="1871885" y="504825"/>
                </a:lnTo>
                <a:cubicBezTo>
                  <a:pt x="1876647" y="509588"/>
                  <a:pt x="1881860" y="513939"/>
                  <a:pt x="1886172" y="519113"/>
                </a:cubicBezTo>
                <a:cubicBezTo>
                  <a:pt x="1889836" y="523510"/>
                  <a:pt x="1890843" y="530367"/>
                  <a:pt x="1895697" y="533400"/>
                </a:cubicBezTo>
                <a:cubicBezTo>
                  <a:pt x="1904211" y="538721"/>
                  <a:pt x="1935385" y="533400"/>
                  <a:pt x="1943322" y="533400"/>
                </a:cubicBezTo>
                <a:close/>
              </a:path>
            </a:pathLst>
          </a:custGeom>
          <a:solidFill>
            <a:srgbClr val="CC00FF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4517" name="矩形 5"/>
          <p:cNvSpPr>
            <a:spLocks noChangeArrowheads="1"/>
          </p:cNvSpPr>
          <p:nvPr/>
        </p:nvSpPr>
        <p:spPr bwMode="auto">
          <a:xfrm>
            <a:off x="1069975" y="366713"/>
            <a:ext cx="197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巩膜  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sclera</a:t>
            </a:r>
          </a:p>
        </p:txBody>
      </p:sp>
      <p:pic>
        <p:nvPicPr>
          <p:cNvPr id="64518" name="Picture 2" descr="p193- 拷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31900"/>
            <a:ext cx="37973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31" descr="眼球切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3194050"/>
            <a:ext cx="3890963" cy="334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1" name="直接连接符 10"/>
          <p:cNvCxnSpPr/>
          <p:nvPr/>
        </p:nvCxnSpPr>
        <p:spPr>
          <a:xfrm flipV="1">
            <a:off x="6629400" y="2078038"/>
            <a:ext cx="2571750" cy="13033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683375" y="3657600"/>
            <a:ext cx="1497013" cy="40798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2" name="矩形 1"/>
          <p:cNvSpPr>
            <a:spLocks noChangeArrowheads="1"/>
          </p:cNvSpPr>
          <p:nvPr/>
        </p:nvSpPr>
        <p:spPr bwMode="auto">
          <a:xfrm>
            <a:off x="1249363" y="762000"/>
            <a:ext cx="9266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乳白色，厚而坚韧，后方被视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穿过，有支持和保护作用</a:t>
            </a:r>
          </a:p>
        </p:txBody>
      </p:sp>
      <p:sp>
        <p:nvSpPr>
          <p:cNvPr id="15" name="矩形 14"/>
          <p:cNvSpPr/>
          <p:nvPr/>
        </p:nvSpPr>
        <p:spPr>
          <a:xfrm>
            <a:off x="4410075" y="3181350"/>
            <a:ext cx="2338388" cy="954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spc="50" dirty="0">
                <a:ln w="11430"/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巩膜静脉窦</a:t>
            </a:r>
            <a:endParaRPr lang="en-US" altLang="zh-CN" sz="2800" b="1" spc="50" dirty="0">
              <a:ln w="11430"/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房水流出通道</a:t>
            </a:r>
          </a:p>
        </p:txBody>
      </p:sp>
      <p:cxnSp>
        <p:nvCxnSpPr>
          <p:cNvPr id="21" name="直接连接符 20"/>
          <p:cNvCxnSpPr/>
          <p:nvPr/>
        </p:nvCxnSpPr>
        <p:spPr>
          <a:xfrm flipH="1" flipV="1">
            <a:off x="3343275" y="2449513"/>
            <a:ext cx="1966913" cy="72548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A717FE-2AF1-45C7-A0CA-8578A3364B79}" type="slidenum">
              <a:rPr lang="zh-CN" altLang="en-US"/>
              <a:pPr>
                <a:defRPr/>
              </a:pPr>
              <a:t>15</a:t>
            </a:fld>
            <a:endParaRPr lang="zh-CN" altLang="en-US"/>
          </a:p>
        </p:txBody>
      </p:sp>
      <p:pic>
        <p:nvPicPr>
          <p:cNvPr id="65539" name="Picture 15" descr="C:\Documents and Settings\Bluewater\桌面\未命名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1376363"/>
            <a:ext cx="5029200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7"/>
          <p:cNvSpPr>
            <a:spLocks noChangeArrowheads="1"/>
          </p:cNvSpPr>
          <p:nvPr/>
        </p:nvSpPr>
        <p:spPr bwMode="auto">
          <a:xfrm>
            <a:off x="1889125" y="1643063"/>
            <a:ext cx="495458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虹膜  </a:t>
            </a:r>
            <a:r>
              <a:rPr kumimoji="1" lang="zh-CN" altLang="en-US" sz="2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呈冠状位，是血管膜最前部的圆盘形的。虹膜中央有圆形的</a:t>
            </a:r>
            <a:r>
              <a:rPr kumimoji="1" lang="zh-CN" altLang="en-US" sz="2000" b="1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瞳孔</a:t>
            </a:r>
            <a:r>
              <a:rPr kumimoji="1" lang="zh-CN" altLang="en-US" sz="2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。角膜与晶状体之间的间隙称为</a:t>
            </a:r>
            <a:r>
              <a:rPr kumimoji="1" lang="zh-CN" altLang="en-US" sz="200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眼房</a:t>
            </a:r>
            <a:endParaRPr kumimoji="1" lang="en-US" altLang="zh-CN" sz="200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5541" name="Group 29"/>
          <p:cNvGrpSpPr>
            <a:grpSpLocks/>
          </p:cNvGrpSpPr>
          <p:nvPr/>
        </p:nvGrpSpPr>
        <p:grpSpPr bwMode="auto">
          <a:xfrm>
            <a:off x="9839325" y="2174875"/>
            <a:ext cx="1970088" cy="461963"/>
            <a:chOff x="4272" y="1200"/>
            <a:chExt cx="1241" cy="291"/>
          </a:xfrm>
        </p:grpSpPr>
        <p:sp>
          <p:nvSpPr>
            <p:cNvPr id="52" name="Rectangle 21"/>
            <p:cNvSpPr>
              <a:spLocks noChangeArrowheads="1"/>
            </p:cNvSpPr>
            <p:nvPr/>
          </p:nvSpPr>
          <p:spPr bwMode="auto">
            <a:xfrm>
              <a:off x="4800" y="1200"/>
              <a:ext cx="713" cy="29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sz="2400" b="1" spc="50" dirty="0">
                  <a:ln w="11430"/>
                  <a:solidFill>
                    <a:srgbClr val="0000FF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睫状体</a:t>
              </a:r>
            </a:p>
          </p:txBody>
        </p:sp>
        <p:sp>
          <p:nvSpPr>
            <p:cNvPr id="53" name="Line 23"/>
            <p:cNvSpPr>
              <a:spLocks noChangeShapeType="1"/>
            </p:cNvSpPr>
            <p:nvPr/>
          </p:nvSpPr>
          <p:spPr bwMode="auto">
            <a:xfrm>
              <a:off x="4272" y="1344"/>
              <a:ext cx="57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b="1" spc="50">
                <a:ln w="1143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542" name="Group 28"/>
          <p:cNvGrpSpPr>
            <a:grpSpLocks/>
          </p:cNvGrpSpPr>
          <p:nvPr/>
        </p:nvGrpSpPr>
        <p:grpSpPr bwMode="auto">
          <a:xfrm>
            <a:off x="9458325" y="1793875"/>
            <a:ext cx="1577975" cy="461963"/>
            <a:chOff x="4032" y="960"/>
            <a:chExt cx="994" cy="291"/>
          </a:xfrm>
        </p:grpSpPr>
        <p:sp>
          <p:nvSpPr>
            <p:cNvPr id="55" name="Rectangle 20"/>
            <p:cNvSpPr>
              <a:spLocks noChangeArrowheads="1"/>
            </p:cNvSpPr>
            <p:nvPr/>
          </p:nvSpPr>
          <p:spPr bwMode="auto">
            <a:xfrm>
              <a:off x="4512" y="960"/>
              <a:ext cx="5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sz="2400" b="1" spc="50" dirty="0">
                  <a:ln w="11430"/>
                  <a:solidFill>
                    <a:srgbClr val="0000FF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虹膜</a:t>
              </a:r>
            </a:p>
          </p:txBody>
        </p:sp>
        <p:sp>
          <p:nvSpPr>
            <p:cNvPr id="56" name="Line 24"/>
            <p:cNvSpPr>
              <a:spLocks noChangeShapeType="1"/>
            </p:cNvSpPr>
            <p:nvPr/>
          </p:nvSpPr>
          <p:spPr bwMode="auto">
            <a:xfrm flipV="1">
              <a:off x="4032" y="1104"/>
              <a:ext cx="480" cy="9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b="1" spc="50">
                <a:ln w="1143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543" name="Group 30"/>
          <p:cNvGrpSpPr>
            <a:grpSpLocks/>
          </p:cNvGrpSpPr>
          <p:nvPr/>
        </p:nvGrpSpPr>
        <p:grpSpPr bwMode="auto">
          <a:xfrm>
            <a:off x="10499725" y="4079875"/>
            <a:ext cx="1425575" cy="461963"/>
            <a:chOff x="4688" y="2400"/>
            <a:chExt cx="898" cy="291"/>
          </a:xfrm>
        </p:grpSpPr>
        <p:sp>
          <p:nvSpPr>
            <p:cNvPr id="58" name="Rectangle 22"/>
            <p:cNvSpPr>
              <a:spLocks noChangeArrowheads="1"/>
            </p:cNvSpPr>
            <p:nvPr/>
          </p:nvSpPr>
          <p:spPr bwMode="auto">
            <a:xfrm>
              <a:off x="4873" y="2400"/>
              <a:ext cx="71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sz="2400" b="1" spc="50" dirty="0">
                  <a:ln w="11430"/>
                  <a:solidFill>
                    <a:srgbClr val="0000FF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脉络膜</a:t>
              </a:r>
            </a:p>
          </p:txBody>
        </p:sp>
        <p:sp>
          <p:nvSpPr>
            <p:cNvPr id="59" name="Line 25"/>
            <p:cNvSpPr>
              <a:spLocks noChangeShapeType="1"/>
            </p:cNvSpPr>
            <p:nvPr/>
          </p:nvSpPr>
          <p:spPr bwMode="auto">
            <a:xfrm>
              <a:off x="4688" y="2544"/>
              <a:ext cx="24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5544" name="Rectangle 39"/>
          <p:cNvSpPr>
            <a:spLocks noChangeArrowheads="1"/>
          </p:cNvSpPr>
          <p:nvPr/>
        </p:nvSpPr>
        <p:spPr bwMode="auto">
          <a:xfrm>
            <a:off x="125413" y="3236913"/>
            <a:ext cx="1687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血管膜</a:t>
            </a:r>
            <a:r>
              <a:rPr kumimoji="1" lang="zh-CN" altLang="en-US" sz="2400">
                <a:solidFill>
                  <a:srgbClr val="0019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（中膜）</a:t>
            </a:r>
            <a:r>
              <a:rPr kumimoji="1" lang="zh-CN" altLang="en-US" sz="2400" b="1">
                <a:solidFill>
                  <a:srgbClr val="0019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5545" name="矩形 32"/>
          <p:cNvSpPr>
            <a:spLocks noChangeArrowheads="1"/>
          </p:cNvSpPr>
          <p:nvPr/>
        </p:nvSpPr>
        <p:spPr bwMode="auto">
          <a:xfrm>
            <a:off x="676275" y="739775"/>
            <a:ext cx="9620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眼球血管膜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富有血管、神经和色素。具有营养眼球内组织及遮光作用</a:t>
            </a:r>
          </a:p>
        </p:txBody>
      </p:sp>
      <p:sp>
        <p:nvSpPr>
          <p:cNvPr id="34" name="AutoShape 9"/>
          <p:cNvSpPr>
            <a:spLocks/>
          </p:cNvSpPr>
          <p:nvPr/>
        </p:nvSpPr>
        <p:spPr bwMode="auto">
          <a:xfrm>
            <a:off x="1660525" y="1901825"/>
            <a:ext cx="76200" cy="3932238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192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547" name="矩形 2"/>
          <p:cNvSpPr>
            <a:spLocks noChangeArrowheads="1"/>
          </p:cNvSpPr>
          <p:nvPr/>
        </p:nvSpPr>
        <p:spPr bwMode="auto">
          <a:xfrm>
            <a:off x="1889125" y="4919663"/>
            <a:ext cx="55816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脉络膜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  富含血管，内外与巩膜和视网膜相连，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	 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营养视网膜，吸收眼内分散光线</a:t>
            </a:r>
          </a:p>
        </p:txBody>
      </p:sp>
      <p:sp>
        <p:nvSpPr>
          <p:cNvPr id="65548" name="矩形 5"/>
          <p:cNvSpPr>
            <a:spLocks noChangeArrowheads="1"/>
          </p:cNvSpPr>
          <p:nvPr/>
        </p:nvSpPr>
        <p:spPr bwMode="auto">
          <a:xfrm>
            <a:off x="1889125" y="3233738"/>
            <a:ext cx="48307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睫状体 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位于巩膜与角膜移行处的内面，内部的平滑肌称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睫状肌，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并发出的睫状小带与晶状体相连，可调节曲度和产生房水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F5399-9B8F-4C3F-9497-2F1F30EB12C8}" type="slidenum">
              <a:rPr lang="zh-CN" altLang="en-US"/>
              <a:pPr>
                <a:defRPr/>
              </a:pPr>
              <a:t>16</a:t>
            </a:fld>
            <a:endParaRPr lang="zh-CN" altLang="en-US"/>
          </a:p>
        </p:txBody>
      </p:sp>
      <p:pic>
        <p:nvPicPr>
          <p:cNvPr id="5" name="Picture 4" descr="虹膜1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1697038"/>
            <a:ext cx="4343400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1" y="792606"/>
            <a:ext cx="2809056" cy="707886"/>
          </a:xfrm>
          <a:ln w="38100">
            <a:miter lim="800000"/>
            <a:headEnd/>
            <a:tailEnd/>
          </a:ln>
          <a:extLst/>
        </p:spPr>
        <p:txBody>
          <a:bodyPr rtlCol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zh-CN" alt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虹膜  </a:t>
            </a:r>
            <a:r>
              <a:rPr kumimoji="1" lang="en-US" altLang="zh-CN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iris</a:t>
            </a:r>
            <a:endParaRPr kumimoji="1" lang="zh-CN" alt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229606" y="1440678"/>
            <a:ext cx="8162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4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/>
              <a:t>角膜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5184775" y="1712913"/>
            <a:ext cx="144463" cy="1889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n w="28575">
                <a:solidFill>
                  <a:schemeClr val="tx1"/>
                </a:solidFill>
              </a:ln>
              <a:latin typeface="+mn-lt"/>
              <a:ea typeface="+mn-ea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27170" y="1680162"/>
            <a:ext cx="8162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4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/>
              <a:t>虹膜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6121400" y="2141538"/>
            <a:ext cx="377825" cy="6667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n w="28575">
                <a:solidFill>
                  <a:schemeClr val="tx1"/>
                </a:solidFill>
              </a:ln>
              <a:latin typeface="+mn-lt"/>
              <a:ea typeface="+mn-ea"/>
            </a:endParaRPr>
          </a:p>
        </p:txBody>
      </p:sp>
      <p:pic>
        <p:nvPicPr>
          <p:cNvPr id="11" name="Picture 6" descr="不同虹膜颜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51"/>
          <a:stretch>
            <a:fillRect/>
          </a:stretch>
        </p:blipFill>
        <p:spPr bwMode="auto">
          <a:xfrm>
            <a:off x="2159000" y="1855788"/>
            <a:ext cx="78232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29238" y="4879975"/>
            <a:ext cx="1655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瞳   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E6A21-17BD-4633-9740-A5F97A863213}" type="slidenum">
              <a:rPr lang="zh-CN" altLang="en-US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68611" name="矩形 2"/>
          <p:cNvSpPr>
            <a:spLocks noChangeArrowheads="1"/>
          </p:cNvSpPr>
          <p:nvPr/>
        </p:nvSpPr>
        <p:spPr bwMode="auto">
          <a:xfrm>
            <a:off x="2230438" y="469900"/>
            <a:ext cx="66484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虹膜颜色是因人种或所含色素量而决定的</a:t>
            </a:r>
          </a:p>
        </p:txBody>
      </p:sp>
      <p:pic>
        <p:nvPicPr>
          <p:cNvPr id="5" name="Picture 4" descr="http://wenwen.soso.com/p/20110829/20110829093606-2089617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4"/>
          <a:stretch>
            <a:fillRect/>
          </a:stretch>
        </p:blipFill>
        <p:spPr bwMode="auto">
          <a:xfrm>
            <a:off x="2476500" y="1209675"/>
            <a:ext cx="69088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BB95F-D568-45E3-880A-1BCADF907511}" type="slidenum">
              <a:rPr lang="zh-CN" altLang="en-US"/>
              <a:pPr>
                <a:defRPr/>
              </a:pPr>
              <a:t>18</a:t>
            </a:fld>
            <a:endParaRPr lang="zh-CN" altLang="en-US"/>
          </a:p>
        </p:txBody>
      </p:sp>
      <p:graphicFrame>
        <p:nvGraphicFramePr>
          <p:cNvPr id="67587" name="Object 2"/>
          <p:cNvGraphicFramePr>
            <a:graphicFrameLocks noChangeAspect="1"/>
          </p:cNvGraphicFramePr>
          <p:nvPr/>
        </p:nvGraphicFramePr>
        <p:xfrm>
          <a:off x="1662113" y="1539875"/>
          <a:ext cx="9129712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5" name="Image" r:id="rId3" imgW="9130159" imgH="3517460" progId="Photoshop.Image.8">
                  <p:embed/>
                </p:oleObj>
              </mc:Choice>
              <mc:Fallback>
                <p:oleObj name="Image" r:id="rId3" imgW="9130159" imgH="3517460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113" y="1539875"/>
                        <a:ext cx="9129712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1662113" y="1539875"/>
          <a:ext cx="9129712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6" name="Image" r:id="rId5" imgW="9130159" imgH="3517460" progId="Photoshop.Image.8">
                  <p:embed/>
                </p:oleObj>
              </mc:Choice>
              <mc:Fallback>
                <p:oleObj name="Image" r:id="rId5" imgW="9130159" imgH="3517460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113" y="1539875"/>
                        <a:ext cx="9129712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1662113" y="1539875"/>
          <a:ext cx="9129712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7" name="Image" r:id="rId7" imgW="9130159" imgH="3517460" progId="Photoshop.Image.8">
                  <p:embed/>
                </p:oleObj>
              </mc:Choice>
              <mc:Fallback>
                <p:oleObj name="Image" r:id="rId7" imgW="9130159" imgH="3517460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113" y="1539875"/>
                        <a:ext cx="9129712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13">
            <a:hlinkClick r:id="rId9" action="ppaction://hlinkfile"/>
          </p:cNvPr>
          <p:cNvSpPr txBox="1">
            <a:spLocks noChangeArrowheads="1"/>
          </p:cNvSpPr>
          <p:nvPr/>
        </p:nvSpPr>
        <p:spPr bwMode="auto">
          <a:xfrm>
            <a:off x="2654300" y="5600700"/>
            <a:ext cx="27003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19125" indent="-531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直接对光反射</a:t>
            </a:r>
          </a:p>
        </p:txBody>
      </p:sp>
      <p:sp>
        <p:nvSpPr>
          <p:cNvPr id="67591" name="Text Box 14"/>
          <p:cNvSpPr txBox="1">
            <a:spLocks noChangeArrowheads="1"/>
          </p:cNvSpPr>
          <p:nvPr/>
        </p:nvSpPr>
        <p:spPr bwMode="auto">
          <a:xfrm>
            <a:off x="4464050" y="471488"/>
            <a:ext cx="3954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CC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瞳孔对光反射通路</a:t>
            </a:r>
          </a:p>
        </p:txBody>
      </p:sp>
      <p:graphicFrame>
        <p:nvGraphicFramePr>
          <p:cNvPr id="25" name="Object 4"/>
          <p:cNvGraphicFramePr>
            <a:graphicFrameLocks noChangeAspect="1"/>
          </p:cNvGraphicFramePr>
          <p:nvPr/>
        </p:nvGraphicFramePr>
        <p:xfrm>
          <a:off x="1662113" y="1539875"/>
          <a:ext cx="9129712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8" name="Image" r:id="rId10" imgW="9130159" imgH="3517460" progId="Photoshop.Image.8">
                  <p:embed/>
                </p:oleObj>
              </mc:Choice>
              <mc:Fallback>
                <p:oleObj name="Image" r:id="rId10" imgW="9130159" imgH="3517460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113" y="1539875"/>
                        <a:ext cx="9129712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3">
            <a:hlinkClick r:id="rId9" action="ppaction://hlinkfile"/>
          </p:cNvPr>
          <p:cNvSpPr txBox="1">
            <a:spLocks noChangeArrowheads="1"/>
          </p:cNvSpPr>
          <p:nvPr/>
        </p:nvSpPr>
        <p:spPr bwMode="auto">
          <a:xfrm>
            <a:off x="7645400" y="5610225"/>
            <a:ext cx="2573338" cy="566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19125" indent="-531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间接对光反射</a:t>
            </a:r>
          </a:p>
        </p:txBody>
      </p:sp>
      <p:grpSp>
        <p:nvGrpSpPr>
          <p:cNvPr id="16" name="Group 6"/>
          <p:cNvGrpSpPr>
            <a:grpSpLocks/>
          </p:cNvGrpSpPr>
          <p:nvPr/>
        </p:nvGrpSpPr>
        <p:grpSpPr bwMode="auto">
          <a:xfrm>
            <a:off x="1760538" y="3973513"/>
            <a:ext cx="1441450" cy="2133600"/>
            <a:chOff x="113" y="2813"/>
            <a:chExt cx="896" cy="1516"/>
          </a:xfrm>
        </p:grpSpPr>
        <p:grpSp>
          <p:nvGrpSpPr>
            <p:cNvPr id="67595" name="Group 7"/>
            <p:cNvGrpSpPr>
              <a:grpSpLocks/>
            </p:cNvGrpSpPr>
            <p:nvPr/>
          </p:nvGrpSpPr>
          <p:grpSpPr bwMode="auto">
            <a:xfrm rot="2440402">
              <a:off x="465" y="2813"/>
              <a:ext cx="544" cy="1516"/>
              <a:chOff x="975" y="3566"/>
              <a:chExt cx="272" cy="408"/>
            </a:xfrm>
          </p:grpSpPr>
          <p:sp>
            <p:nvSpPr>
              <p:cNvPr id="67597" name="Rectangle 8"/>
              <p:cNvSpPr>
                <a:spLocks noChangeArrowheads="1"/>
              </p:cNvSpPr>
              <p:nvPr/>
            </p:nvSpPr>
            <p:spPr bwMode="auto">
              <a:xfrm>
                <a:off x="1020" y="3748"/>
                <a:ext cx="182" cy="226"/>
              </a:xfrm>
              <a:prstGeom prst="rect">
                <a:avLst/>
              </a:prstGeom>
              <a:solidFill>
                <a:srgbClr val="0000FF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kumimoji="1" lang="zh-CN" altLang="en-US" sz="3600">
                  <a:latin typeface="Times New Roman" panose="02020603050405020304" pitchFamily="18" charset="0"/>
                  <a:ea typeface="华文行楷" panose="02010800040101010101" pitchFamily="2" charset="-122"/>
                </a:endParaRPr>
              </a:p>
            </p:txBody>
          </p:sp>
          <p:sp>
            <p:nvSpPr>
              <p:cNvPr id="67598" name="AutoShape 9"/>
              <p:cNvSpPr>
                <a:spLocks noChangeArrowheads="1"/>
              </p:cNvSpPr>
              <p:nvPr/>
            </p:nvSpPr>
            <p:spPr bwMode="auto">
              <a:xfrm>
                <a:off x="975" y="3566"/>
                <a:ext cx="272" cy="18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26 w 21600"/>
                  <a:gd name="T13" fmla="*/ 4510 h 21600"/>
                  <a:gd name="T14" fmla="*/ 17074 w 21600"/>
                  <a:gd name="T15" fmla="*/ 1709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7599" name="Freeform 10"/>
              <p:cNvSpPr>
                <a:spLocks/>
              </p:cNvSpPr>
              <p:nvPr/>
            </p:nvSpPr>
            <p:spPr bwMode="auto">
              <a:xfrm>
                <a:off x="975" y="3566"/>
                <a:ext cx="91" cy="408"/>
              </a:xfrm>
              <a:custGeom>
                <a:avLst/>
                <a:gdLst>
                  <a:gd name="T0" fmla="*/ 45 w 91"/>
                  <a:gd name="T1" fmla="*/ 408 h 408"/>
                  <a:gd name="T2" fmla="*/ 45 w 91"/>
                  <a:gd name="T3" fmla="*/ 182 h 408"/>
                  <a:gd name="T4" fmla="*/ 91 w 91"/>
                  <a:gd name="T5" fmla="*/ 182 h 408"/>
                  <a:gd name="T6" fmla="*/ 0 w 91"/>
                  <a:gd name="T7" fmla="*/ 0 h 408"/>
                  <a:gd name="T8" fmla="*/ 91 w 91"/>
                  <a:gd name="T9" fmla="*/ 182 h 4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408">
                    <a:moveTo>
                      <a:pt x="45" y="408"/>
                    </a:moveTo>
                    <a:lnTo>
                      <a:pt x="45" y="182"/>
                    </a:lnTo>
                    <a:lnTo>
                      <a:pt x="91" y="182"/>
                    </a:lnTo>
                    <a:lnTo>
                      <a:pt x="0" y="0"/>
                    </a:lnTo>
                    <a:lnTo>
                      <a:pt x="91" y="18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00" name="Freeform 11"/>
              <p:cNvSpPr>
                <a:spLocks/>
              </p:cNvSpPr>
              <p:nvPr/>
            </p:nvSpPr>
            <p:spPr bwMode="auto">
              <a:xfrm>
                <a:off x="1020" y="3566"/>
                <a:ext cx="227" cy="408"/>
              </a:xfrm>
              <a:custGeom>
                <a:avLst/>
                <a:gdLst>
                  <a:gd name="T0" fmla="*/ 0 w 227"/>
                  <a:gd name="T1" fmla="*/ 408 h 408"/>
                  <a:gd name="T2" fmla="*/ 182 w 227"/>
                  <a:gd name="T3" fmla="*/ 408 h 408"/>
                  <a:gd name="T4" fmla="*/ 182 w 227"/>
                  <a:gd name="T5" fmla="*/ 182 h 408"/>
                  <a:gd name="T6" fmla="*/ 136 w 227"/>
                  <a:gd name="T7" fmla="*/ 182 h 408"/>
                  <a:gd name="T8" fmla="*/ 227 w 227"/>
                  <a:gd name="T9" fmla="*/ 0 h 4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7" h="408">
                    <a:moveTo>
                      <a:pt x="0" y="408"/>
                    </a:moveTo>
                    <a:lnTo>
                      <a:pt x="182" y="408"/>
                    </a:lnTo>
                    <a:lnTo>
                      <a:pt x="182" y="182"/>
                    </a:lnTo>
                    <a:lnTo>
                      <a:pt x="136" y="182"/>
                    </a:lnTo>
                    <a:lnTo>
                      <a:pt x="22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7596" name="Rectangle 12"/>
            <p:cNvSpPr>
              <a:spLocks noChangeArrowheads="1"/>
            </p:cNvSpPr>
            <p:nvPr/>
          </p:nvSpPr>
          <p:spPr bwMode="auto">
            <a:xfrm rot="-2976212">
              <a:off x="158" y="3748"/>
              <a:ext cx="409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kumimoji="1" lang="zh-CN" altLang="en-US" sz="3600">
                <a:latin typeface="Times New Roman" panose="02020603050405020304" pitchFamily="18" charset="0"/>
                <a:ea typeface="华文行楷" panose="020108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8BF63-E910-4E06-8AA2-34553FE06448}" type="slidenum">
              <a:rPr lang="zh-CN" altLang="en-US"/>
              <a:pPr>
                <a:defRPr/>
              </a:pPr>
              <a:t>19</a:t>
            </a:fld>
            <a:endParaRPr lang="zh-CN" altLang="en-US"/>
          </a:p>
        </p:txBody>
      </p:sp>
      <p:pic>
        <p:nvPicPr>
          <p:cNvPr id="6963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1360488"/>
            <a:ext cx="62230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14"/>
          <p:cNvSpPr txBox="1">
            <a:spLocks noChangeArrowheads="1"/>
          </p:cNvSpPr>
          <p:nvPr/>
        </p:nvSpPr>
        <p:spPr bwMode="auto">
          <a:xfrm>
            <a:off x="4683125" y="439738"/>
            <a:ext cx="1922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CC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角膜穿孔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A57E6-3598-4086-AAC3-59E4B85330D4}" type="slidenum">
              <a:rPr lang="zh-CN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84625" y="739775"/>
            <a:ext cx="2236788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SzPct val="150000"/>
              <a:defRPr/>
            </a:pPr>
            <a:r>
              <a:rPr lang="zh-CN" altLang="en-US" sz="4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授课内容</a:t>
            </a:r>
            <a:endParaRPr lang="en-US" altLang="zh-CN" sz="40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11563" y="1971675"/>
            <a:ext cx="3700462" cy="2584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zh-CN" altLang="en-US" sz="3600" spc="50" dirty="0">
                <a:ln w="11430"/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感觉器官概述</a:t>
            </a:r>
            <a:endParaRPr lang="en-US" altLang="zh-CN" sz="3600" spc="50" dirty="0">
              <a:ln w="11430"/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zh-CN" altLang="en-US" sz="3600" spc="50" dirty="0">
                <a:ln w="11430"/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视器</a:t>
            </a:r>
            <a:endParaRPr lang="en-US" altLang="zh-CN" sz="3600" spc="50" dirty="0">
              <a:ln w="11430"/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u"/>
              <a:defRPr/>
            </a:pPr>
            <a:r>
              <a:rPr lang="zh-CN" altLang="en-US" sz="3600" spc="50" dirty="0">
                <a:ln w="11430"/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前庭蜗器</a:t>
            </a:r>
            <a:endParaRPr lang="en-US" altLang="zh-CN" sz="3600" spc="50" dirty="0">
              <a:ln w="11430"/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819E9-AEE7-4117-8EB2-14EBD9498073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pic>
        <p:nvPicPr>
          <p:cNvPr id="5" name="pk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2483" y="1046341"/>
            <a:ext cx="6691205" cy="5474622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652485" y="340994"/>
            <a:ext cx="1922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CC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角膜移植</a:t>
            </a:r>
          </a:p>
        </p:txBody>
      </p:sp>
    </p:spTree>
    <p:extLst>
      <p:ext uri="{BB962C8B-B14F-4D97-AF65-F5344CB8AC3E}">
        <p14:creationId xmlns:p14="http://schemas.microsoft.com/office/powerpoint/2010/main" val="113585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D3DAE1-FB62-4C64-BE37-BE002F9CAB58}" type="slidenum">
              <a:rPr lang="zh-CN" altLang="en-US"/>
              <a:pPr>
                <a:defRPr/>
              </a:pPr>
              <a:t>21</a:t>
            </a:fld>
            <a:endParaRPr lang="zh-CN" altLang="en-US"/>
          </a:p>
        </p:txBody>
      </p:sp>
      <p:pic>
        <p:nvPicPr>
          <p:cNvPr id="70659" name="Picture 1031" descr="睫状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2416175"/>
            <a:ext cx="50038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Line 1032"/>
          <p:cNvSpPr>
            <a:spLocks noChangeShapeType="1"/>
          </p:cNvSpPr>
          <p:nvPr/>
        </p:nvSpPr>
        <p:spPr bwMode="auto">
          <a:xfrm>
            <a:off x="4524375" y="5224463"/>
            <a:ext cx="0" cy="6477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3" name="Line 1033"/>
          <p:cNvSpPr>
            <a:spLocks noChangeShapeType="1"/>
          </p:cNvSpPr>
          <p:nvPr/>
        </p:nvSpPr>
        <p:spPr bwMode="auto">
          <a:xfrm flipH="1">
            <a:off x="3444875" y="5160963"/>
            <a:ext cx="9525" cy="7112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" name="Line 1034"/>
          <p:cNvSpPr>
            <a:spLocks noChangeShapeType="1"/>
          </p:cNvSpPr>
          <p:nvPr/>
        </p:nvSpPr>
        <p:spPr bwMode="auto">
          <a:xfrm>
            <a:off x="2724150" y="5367338"/>
            <a:ext cx="0" cy="50482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" name="Line 1035"/>
          <p:cNvSpPr>
            <a:spLocks noChangeShapeType="1"/>
          </p:cNvSpPr>
          <p:nvPr/>
        </p:nvSpPr>
        <p:spPr bwMode="auto">
          <a:xfrm flipV="1">
            <a:off x="3373438" y="3208338"/>
            <a:ext cx="0" cy="1223962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" name="Rectangle 1036"/>
          <p:cNvSpPr>
            <a:spLocks noChangeArrowheads="1"/>
          </p:cNvSpPr>
          <p:nvPr/>
        </p:nvSpPr>
        <p:spPr bwMode="auto">
          <a:xfrm>
            <a:off x="3967163" y="5906357"/>
            <a:ext cx="1447832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睫状小带</a:t>
            </a:r>
          </a:p>
        </p:txBody>
      </p:sp>
      <p:sp>
        <p:nvSpPr>
          <p:cNvPr id="57" name="Rectangle 1037"/>
          <p:cNvSpPr>
            <a:spLocks noChangeArrowheads="1"/>
          </p:cNvSpPr>
          <p:nvPr/>
        </p:nvSpPr>
        <p:spPr bwMode="auto">
          <a:xfrm>
            <a:off x="2940050" y="5906357"/>
            <a:ext cx="1132041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睫状突</a:t>
            </a:r>
          </a:p>
        </p:txBody>
      </p:sp>
      <p:sp>
        <p:nvSpPr>
          <p:cNvPr id="58" name="Rectangle 1038"/>
          <p:cNvSpPr>
            <a:spLocks noChangeArrowheads="1"/>
          </p:cNvSpPr>
          <p:nvPr/>
        </p:nvSpPr>
        <p:spPr bwMode="auto">
          <a:xfrm>
            <a:off x="2005013" y="5871432"/>
            <a:ext cx="1132041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睫状环</a:t>
            </a:r>
          </a:p>
        </p:txBody>
      </p:sp>
      <p:sp>
        <p:nvSpPr>
          <p:cNvPr id="59" name="Rectangle 1039"/>
          <p:cNvSpPr>
            <a:spLocks noChangeArrowheads="1"/>
          </p:cNvSpPr>
          <p:nvPr/>
        </p:nvSpPr>
        <p:spPr bwMode="auto">
          <a:xfrm>
            <a:off x="2786063" y="2748820"/>
            <a:ext cx="1132041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睫状肌</a:t>
            </a:r>
          </a:p>
        </p:txBody>
      </p:sp>
      <p:sp>
        <p:nvSpPr>
          <p:cNvPr id="60" name="Rectangle 1042"/>
          <p:cNvSpPr>
            <a:spLocks noChangeArrowheads="1"/>
          </p:cNvSpPr>
          <p:nvPr/>
        </p:nvSpPr>
        <p:spPr bwMode="auto">
          <a:xfrm>
            <a:off x="5646738" y="2378075"/>
            <a:ext cx="1577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zh-CN" sz="2000" b="1" kern="0">
              <a:solidFill>
                <a:prstClr val="black"/>
              </a:solidFill>
            </a:endParaRPr>
          </a:p>
        </p:txBody>
      </p:sp>
      <p:pic>
        <p:nvPicPr>
          <p:cNvPr id="61" name="Picture 1029" descr="郭P194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3038475"/>
            <a:ext cx="29908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AutoShape 1047"/>
          <p:cNvSpPr>
            <a:spLocks noChangeArrowheads="1"/>
          </p:cNvSpPr>
          <p:nvPr/>
        </p:nvSpPr>
        <p:spPr bwMode="auto">
          <a:xfrm>
            <a:off x="8145463" y="3492500"/>
            <a:ext cx="1828800" cy="1828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006" y="10800"/>
                </a:moveTo>
                <a:cubicBezTo>
                  <a:pt x="2006" y="15657"/>
                  <a:pt x="5943" y="19594"/>
                  <a:pt x="10800" y="19594"/>
                </a:cubicBezTo>
                <a:cubicBezTo>
                  <a:pt x="15657" y="19594"/>
                  <a:pt x="19594" y="15657"/>
                  <a:pt x="19594" y="10800"/>
                </a:cubicBezTo>
                <a:cubicBezTo>
                  <a:pt x="19594" y="5943"/>
                  <a:pt x="15657" y="2006"/>
                  <a:pt x="10800" y="2006"/>
                </a:cubicBezTo>
                <a:cubicBezTo>
                  <a:pt x="5943" y="2006"/>
                  <a:pt x="2006" y="5943"/>
                  <a:pt x="2006" y="10800"/>
                </a:cubicBezTo>
                <a:close/>
              </a:path>
            </a:pathLst>
          </a:custGeom>
          <a:solidFill>
            <a:srgbClr val="99CCFF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kumimoji="1" lang="zh-CN" altLang="en-US" sz="3600" kern="0">
              <a:solidFill>
                <a:prstClr val="black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grpSp>
        <p:nvGrpSpPr>
          <p:cNvPr id="63" name="Group 1126"/>
          <p:cNvGrpSpPr>
            <a:grpSpLocks/>
          </p:cNvGrpSpPr>
          <p:nvPr/>
        </p:nvGrpSpPr>
        <p:grpSpPr bwMode="auto">
          <a:xfrm>
            <a:off x="8294688" y="3700463"/>
            <a:ext cx="1506537" cy="1473200"/>
            <a:chOff x="4227" y="880"/>
            <a:chExt cx="949" cy="928"/>
          </a:xfrm>
        </p:grpSpPr>
        <p:sp>
          <p:nvSpPr>
            <p:cNvPr id="70679" name="Line 1063"/>
            <p:cNvSpPr>
              <a:spLocks noChangeShapeType="1"/>
            </p:cNvSpPr>
            <p:nvPr/>
          </p:nvSpPr>
          <p:spPr bwMode="auto">
            <a:xfrm>
              <a:off x="4368" y="1008"/>
              <a:ext cx="48" cy="9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80" name="Line 1088"/>
            <p:cNvSpPr>
              <a:spLocks noChangeShapeType="1"/>
            </p:cNvSpPr>
            <p:nvPr/>
          </p:nvSpPr>
          <p:spPr bwMode="auto">
            <a:xfrm rot="180000">
              <a:off x="4464" y="960"/>
              <a:ext cx="48" cy="9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81" name="Line 1089"/>
            <p:cNvSpPr>
              <a:spLocks noChangeShapeType="1"/>
            </p:cNvSpPr>
            <p:nvPr/>
          </p:nvSpPr>
          <p:spPr bwMode="auto">
            <a:xfrm rot="600000">
              <a:off x="4560" y="912"/>
              <a:ext cx="48" cy="9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82" name="Line 1090"/>
            <p:cNvSpPr>
              <a:spLocks noChangeShapeType="1"/>
            </p:cNvSpPr>
            <p:nvPr/>
          </p:nvSpPr>
          <p:spPr bwMode="auto">
            <a:xfrm rot="900000">
              <a:off x="4656" y="888"/>
              <a:ext cx="48" cy="12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83" name="Line 1091"/>
            <p:cNvSpPr>
              <a:spLocks noChangeShapeType="1"/>
            </p:cNvSpPr>
            <p:nvPr/>
          </p:nvSpPr>
          <p:spPr bwMode="auto">
            <a:xfrm rot="1260000">
              <a:off x="4752" y="880"/>
              <a:ext cx="48" cy="11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84" name="Line 1092"/>
            <p:cNvSpPr>
              <a:spLocks noChangeShapeType="1"/>
            </p:cNvSpPr>
            <p:nvPr/>
          </p:nvSpPr>
          <p:spPr bwMode="auto">
            <a:xfrm rot="1800000">
              <a:off x="4848" y="896"/>
              <a:ext cx="48" cy="9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85" name="Line 1093"/>
            <p:cNvSpPr>
              <a:spLocks noChangeShapeType="1"/>
            </p:cNvSpPr>
            <p:nvPr/>
          </p:nvSpPr>
          <p:spPr bwMode="auto">
            <a:xfrm rot="180000">
              <a:off x="4320" y="1072"/>
              <a:ext cx="48" cy="8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86" name="Line 1094"/>
            <p:cNvSpPr>
              <a:spLocks noChangeShapeType="1"/>
            </p:cNvSpPr>
            <p:nvPr/>
          </p:nvSpPr>
          <p:spPr bwMode="auto">
            <a:xfrm rot="-2040000">
              <a:off x="4287" y="1141"/>
              <a:ext cx="33" cy="10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87" name="Line 1095"/>
            <p:cNvSpPr>
              <a:spLocks noChangeShapeType="1"/>
            </p:cNvSpPr>
            <p:nvPr/>
          </p:nvSpPr>
          <p:spPr bwMode="auto">
            <a:xfrm rot="5880000">
              <a:off x="4262" y="1261"/>
              <a:ext cx="23" cy="9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88" name="Line 1105"/>
            <p:cNvSpPr>
              <a:spLocks noChangeShapeType="1"/>
            </p:cNvSpPr>
            <p:nvPr/>
          </p:nvSpPr>
          <p:spPr bwMode="auto">
            <a:xfrm rot="5880000">
              <a:off x="5110" y="1318"/>
              <a:ext cx="23" cy="9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89" name="Line 1106"/>
            <p:cNvSpPr>
              <a:spLocks noChangeShapeType="1"/>
            </p:cNvSpPr>
            <p:nvPr/>
          </p:nvSpPr>
          <p:spPr bwMode="auto">
            <a:xfrm rot="900000">
              <a:off x="4704" y="1688"/>
              <a:ext cx="48" cy="12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90" name="Line 1107"/>
            <p:cNvSpPr>
              <a:spLocks noChangeShapeType="1"/>
            </p:cNvSpPr>
            <p:nvPr/>
          </p:nvSpPr>
          <p:spPr bwMode="auto">
            <a:xfrm rot="180000">
              <a:off x="4880" y="1656"/>
              <a:ext cx="48" cy="8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91" name="Line 1108"/>
            <p:cNvSpPr>
              <a:spLocks noChangeShapeType="1"/>
            </p:cNvSpPr>
            <p:nvPr/>
          </p:nvSpPr>
          <p:spPr bwMode="auto">
            <a:xfrm>
              <a:off x="4800" y="1680"/>
              <a:ext cx="48" cy="9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92" name="Line 1109"/>
            <p:cNvSpPr>
              <a:spLocks noChangeShapeType="1"/>
            </p:cNvSpPr>
            <p:nvPr/>
          </p:nvSpPr>
          <p:spPr bwMode="auto">
            <a:xfrm rot="180000">
              <a:off x="4960" y="1608"/>
              <a:ext cx="48" cy="9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93" name="Line 1111"/>
            <p:cNvSpPr>
              <a:spLocks noChangeShapeType="1"/>
            </p:cNvSpPr>
            <p:nvPr/>
          </p:nvSpPr>
          <p:spPr bwMode="auto">
            <a:xfrm rot="180000">
              <a:off x="5016" y="1552"/>
              <a:ext cx="48" cy="8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94" name="Line 1112"/>
            <p:cNvSpPr>
              <a:spLocks noChangeShapeType="1"/>
            </p:cNvSpPr>
            <p:nvPr/>
          </p:nvSpPr>
          <p:spPr bwMode="auto">
            <a:xfrm rot="-2040000">
              <a:off x="5071" y="1470"/>
              <a:ext cx="33" cy="10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95" name="Line 1113"/>
            <p:cNvSpPr>
              <a:spLocks noChangeShapeType="1"/>
            </p:cNvSpPr>
            <p:nvPr/>
          </p:nvSpPr>
          <p:spPr bwMode="auto">
            <a:xfrm rot="5880000">
              <a:off x="5086" y="1397"/>
              <a:ext cx="23" cy="9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96" name="Line 1114"/>
            <p:cNvSpPr>
              <a:spLocks noChangeShapeType="1"/>
            </p:cNvSpPr>
            <p:nvPr/>
          </p:nvSpPr>
          <p:spPr bwMode="auto">
            <a:xfrm rot="3660000">
              <a:off x="4923" y="956"/>
              <a:ext cx="62" cy="69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97" name="Line 1115"/>
            <p:cNvSpPr>
              <a:spLocks noChangeShapeType="1"/>
            </p:cNvSpPr>
            <p:nvPr/>
          </p:nvSpPr>
          <p:spPr bwMode="auto">
            <a:xfrm rot="4020000">
              <a:off x="4996" y="1007"/>
              <a:ext cx="48" cy="9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98" name="Line 1116"/>
            <p:cNvSpPr>
              <a:spLocks noChangeShapeType="1"/>
            </p:cNvSpPr>
            <p:nvPr/>
          </p:nvSpPr>
          <p:spPr bwMode="auto">
            <a:xfrm rot="5400000">
              <a:off x="5007" y="1090"/>
              <a:ext cx="96" cy="7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99" name="Line 1117"/>
            <p:cNvSpPr>
              <a:spLocks noChangeShapeType="1"/>
            </p:cNvSpPr>
            <p:nvPr/>
          </p:nvSpPr>
          <p:spPr bwMode="auto">
            <a:xfrm rot="6120000">
              <a:off x="5053" y="1163"/>
              <a:ext cx="96" cy="7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700" name="Line 1118"/>
            <p:cNvSpPr>
              <a:spLocks noChangeShapeType="1"/>
            </p:cNvSpPr>
            <p:nvPr/>
          </p:nvSpPr>
          <p:spPr bwMode="auto">
            <a:xfrm rot="5880000">
              <a:off x="5118" y="1237"/>
              <a:ext cx="23" cy="9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701" name="Line 1119"/>
            <p:cNvSpPr>
              <a:spLocks noChangeShapeType="1"/>
            </p:cNvSpPr>
            <p:nvPr/>
          </p:nvSpPr>
          <p:spPr bwMode="auto">
            <a:xfrm rot="7380000">
              <a:off x="4250" y="1364"/>
              <a:ext cx="94" cy="5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702" name="Line 1120"/>
            <p:cNvSpPr>
              <a:spLocks noChangeShapeType="1"/>
            </p:cNvSpPr>
            <p:nvPr/>
          </p:nvSpPr>
          <p:spPr bwMode="auto">
            <a:xfrm rot="6360000">
              <a:off x="4261" y="1451"/>
              <a:ext cx="96" cy="7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703" name="Line 1121"/>
            <p:cNvSpPr>
              <a:spLocks noChangeShapeType="1"/>
            </p:cNvSpPr>
            <p:nvPr/>
          </p:nvSpPr>
          <p:spPr bwMode="auto">
            <a:xfrm rot="6120000">
              <a:off x="4299" y="1523"/>
              <a:ext cx="96" cy="7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704" name="Line 1122"/>
            <p:cNvSpPr>
              <a:spLocks noChangeShapeType="1"/>
            </p:cNvSpPr>
            <p:nvPr/>
          </p:nvSpPr>
          <p:spPr bwMode="auto">
            <a:xfrm rot="4020000">
              <a:off x="4382" y="1586"/>
              <a:ext cx="48" cy="9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705" name="Line 1123"/>
            <p:cNvSpPr>
              <a:spLocks noChangeShapeType="1"/>
            </p:cNvSpPr>
            <p:nvPr/>
          </p:nvSpPr>
          <p:spPr bwMode="auto">
            <a:xfrm rot="1560000">
              <a:off x="4608" y="1688"/>
              <a:ext cx="48" cy="12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706" name="Line 1124"/>
            <p:cNvSpPr>
              <a:spLocks noChangeShapeType="1"/>
            </p:cNvSpPr>
            <p:nvPr/>
          </p:nvSpPr>
          <p:spPr bwMode="auto">
            <a:xfrm rot="3180000">
              <a:off x="4526" y="1674"/>
              <a:ext cx="48" cy="9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707" name="Line 1125"/>
            <p:cNvSpPr>
              <a:spLocks noChangeShapeType="1"/>
            </p:cNvSpPr>
            <p:nvPr/>
          </p:nvSpPr>
          <p:spPr bwMode="auto">
            <a:xfrm rot="5400000">
              <a:off x="4429" y="1643"/>
              <a:ext cx="96" cy="7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70672" name="Picture 1129" descr="眼球水平切面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r="7040" b="7040"/>
          <a:stretch>
            <a:fillRect/>
          </a:stretch>
        </p:blipFill>
        <p:spPr bwMode="auto">
          <a:xfrm>
            <a:off x="7443788" y="306388"/>
            <a:ext cx="2362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Rectangle 1036"/>
          <p:cNvSpPr>
            <a:spLocks noChangeArrowheads="1"/>
          </p:cNvSpPr>
          <p:nvPr/>
        </p:nvSpPr>
        <p:spPr bwMode="auto">
          <a:xfrm>
            <a:off x="5120799" y="5041641"/>
            <a:ext cx="1132041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晶状体</a:t>
            </a:r>
          </a:p>
        </p:txBody>
      </p:sp>
      <p:sp>
        <p:nvSpPr>
          <p:cNvPr id="96" name="Rectangle 1028"/>
          <p:cNvSpPr>
            <a:spLocks noChangeArrowheads="1"/>
          </p:cNvSpPr>
          <p:nvPr/>
        </p:nvSpPr>
        <p:spPr bwMode="auto">
          <a:xfrm>
            <a:off x="7294334" y="4162962"/>
            <a:ext cx="346570" cy="101566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spcBef>
                <a:spcPct val="50000"/>
              </a:spcBef>
              <a:defRPr/>
            </a:pPr>
            <a:endParaRPr kumimoji="1" lang="zh-CN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 </a:t>
            </a:r>
            <a:endParaRPr kumimoji="1"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grpSp>
        <p:nvGrpSpPr>
          <p:cNvPr id="97" name="Group 1130"/>
          <p:cNvGrpSpPr>
            <a:grpSpLocks/>
          </p:cNvGrpSpPr>
          <p:nvPr/>
        </p:nvGrpSpPr>
        <p:grpSpPr bwMode="auto">
          <a:xfrm>
            <a:off x="7832725" y="266700"/>
            <a:ext cx="855663" cy="635000"/>
            <a:chOff x="703" y="1616"/>
            <a:chExt cx="732" cy="544"/>
          </a:xfrm>
        </p:grpSpPr>
        <p:sp>
          <p:nvSpPr>
            <p:cNvPr id="70677" name="Freeform 1131"/>
            <p:cNvSpPr>
              <a:spLocks/>
            </p:cNvSpPr>
            <p:nvPr/>
          </p:nvSpPr>
          <p:spPr bwMode="auto">
            <a:xfrm>
              <a:off x="703" y="1616"/>
              <a:ext cx="732" cy="544"/>
            </a:xfrm>
            <a:custGeom>
              <a:avLst/>
              <a:gdLst>
                <a:gd name="T0" fmla="*/ 0 w 732"/>
                <a:gd name="T1" fmla="*/ 660 h 530"/>
                <a:gd name="T2" fmla="*/ 722 w 732"/>
                <a:gd name="T3" fmla="*/ 670 h 530"/>
                <a:gd name="T4" fmla="*/ 732 w 732"/>
                <a:gd name="T5" fmla="*/ 0 h 5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32" h="530">
                  <a:moveTo>
                    <a:pt x="0" y="521"/>
                  </a:moveTo>
                  <a:lnTo>
                    <a:pt x="722" y="530"/>
                  </a:lnTo>
                  <a:lnTo>
                    <a:pt x="732" y="0"/>
                  </a:ln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678" name="Line 1132"/>
            <p:cNvSpPr>
              <a:spLocks noChangeShapeType="1"/>
            </p:cNvSpPr>
            <p:nvPr/>
          </p:nvSpPr>
          <p:spPr bwMode="auto">
            <a:xfrm flipH="1">
              <a:off x="703" y="1616"/>
              <a:ext cx="732" cy="53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1" name="矩形 100"/>
          <p:cNvSpPr/>
          <p:nvPr/>
        </p:nvSpPr>
        <p:spPr>
          <a:xfrm>
            <a:off x="2081213" y="838200"/>
            <a:ext cx="5641975" cy="1416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睫状体</a:t>
            </a:r>
            <a:endParaRPr lang="en-US" altLang="zh-CN" sz="32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 spc="50" dirty="0">
                <a:ln w="11430"/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调节晶状体的曲度，产生房水</a:t>
            </a:r>
            <a:endParaRPr kumimoji="1" lang="zh-CN" altLang="en-US" b="1" spc="50" dirty="0">
              <a:ln w="11430"/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84E40-46C7-4B97-B746-945AAB09A2B6}" type="slidenum">
              <a:rPr lang="zh-CN" altLang="en-US"/>
              <a:pPr>
                <a:defRPr/>
              </a:pPr>
              <a:t>22</a:t>
            </a:fld>
            <a:endParaRPr lang="zh-CN" altLang="en-US"/>
          </a:p>
        </p:txBody>
      </p:sp>
      <p:sp>
        <p:nvSpPr>
          <p:cNvPr id="71684" name="矩形 6"/>
          <p:cNvSpPr>
            <a:spLocks noChangeArrowheads="1"/>
          </p:cNvSpPr>
          <p:nvPr/>
        </p:nvSpPr>
        <p:spPr bwMode="auto">
          <a:xfrm>
            <a:off x="3683000" y="395288"/>
            <a:ext cx="4289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CC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睫状肌调节晶状体曲度</a:t>
            </a:r>
            <a:endParaRPr lang="en-US" altLang="zh-CN" sz="3200" b="1">
              <a:solidFill>
                <a:srgbClr val="CC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睫状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9889" y="1372234"/>
            <a:ext cx="6091698" cy="4984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5118D2-75C0-4A0D-902B-91F12AE34B5F}" type="slidenum">
              <a:rPr lang="zh-CN" altLang="en-US"/>
              <a:pPr>
                <a:defRPr/>
              </a:pPr>
              <a:t>23</a:t>
            </a:fld>
            <a:endParaRPr lang="zh-CN" altLang="en-US"/>
          </a:p>
        </p:txBody>
      </p:sp>
      <p:pic>
        <p:nvPicPr>
          <p:cNvPr id="72707" name="Picture 4" descr="眼的血管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695325"/>
            <a:ext cx="4365625" cy="500538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8" name="矩形 5"/>
          <p:cNvSpPr>
            <a:spLocks noChangeArrowheads="1"/>
          </p:cNvSpPr>
          <p:nvPr/>
        </p:nvSpPr>
        <p:spPr bwMode="auto">
          <a:xfrm>
            <a:off x="1017588" y="963613"/>
            <a:ext cx="5586412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脉络膜 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choroid</a:t>
            </a:r>
            <a:endParaRPr lang="en-US" altLang="zh-CN" sz="2800" b="1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富有血管的薄膜，占血管膜的后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2/3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，外面与巩膜疏松相连，内面紧贴视网膜的色素层，后方有视神经穿过。作用是</a:t>
            </a: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供应营养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吸收分散光线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以免扰乱视觉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2B206-8053-499A-AFC9-9EA6FFBA2DBD}" type="slidenum">
              <a:rPr lang="zh-CN" altLang="en-US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73731" name="矩形 31"/>
          <p:cNvSpPr>
            <a:spLocks noChangeArrowheads="1"/>
          </p:cNvSpPr>
          <p:nvPr/>
        </p:nvSpPr>
        <p:spPr bwMode="auto">
          <a:xfrm>
            <a:off x="676275" y="739775"/>
            <a:ext cx="9620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视网膜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（内膜）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5475" y="1444625"/>
            <a:ext cx="5948363" cy="39687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由外到内分为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三部分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贴附在虹膜内侧的视网膜</a:t>
            </a:r>
            <a:r>
              <a:rPr lang="zh-CN" altLang="en-US" sz="2400" b="1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虹膜部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，和贴附在睫状体内侧的视网膜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睫状体部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，这两部分没有感光功能，因此成为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视网膜盲部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，而视网膜贴附在脉络膜内侧的一层，称</a:t>
            </a:r>
            <a:r>
              <a:rPr kumimoji="1" lang="zh-CN" altLang="en-US" sz="24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脉络膜部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是视器接受光波刺激并转化为神经冲动的部分，为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视网膜视部</a:t>
            </a:r>
          </a:p>
        </p:txBody>
      </p:sp>
      <p:pic>
        <p:nvPicPr>
          <p:cNvPr id="73733" name="Picture 3" descr="1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1139825"/>
            <a:ext cx="534035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直接连接符 71"/>
          <p:cNvCxnSpPr>
            <a:cxnSpLocks noChangeShapeType="1"/>
            <a:endCxn id="73" idx="1"/>
          </p:cNvCxnSpPr>
          <p:nvPr/>
        </p:nvCxnSpPr>
        <p:spPr bwMode="auto">
          <a:xfrm flipV="1">
            <a:off x="7092950" y="2846388"/>
            <a:ext cx="936625" cy="261937"/>
          </a:xfrm>
          <a:prstGeom prst="line">
            <a:avLst/>
          </a:prstGeom>
          <a:noFill/>
          <a:ln w="38100" algn="ctr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" name="TextBox 4"/>
          <p:cNvSpPr txBox="1">
            <a:spLocks noChangeArrowheads="1"/>
          </p:cNvSpPr>
          <p:nvPr/>
        </p:nvSpPr>
        <p:spPr bwMode="auto">
          <a:xfrm>
            <a:off x="8029575" y="2616200"/>
            <a:ext cx="1238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marL="0" lvl="1" eaLnBrk="1" hangingPunct="1">
              <a:spcBef>
                <a:spcPct val="50000"/>
              </a:spcBef>
              <a:defRPr/>
            </a:pP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虹膜部</a:t>
            </a:r>
            <a:endParaRPr lang="zh-CN" altLang="en-US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4" name="直接连接符 73"/>
          <p:cNvCxnSpPr>
            <a:cxnSpLocks noChangeShapeType="1"/>
          </p:cNvCxnSpPr>
          <p:nvPr/>
        </p:nvCxnSpPr>
        <p:spPr bwMode="auto">
          <a:xfrm flipV="1">
            <a:off x="7350125" y="4473575"/>
            <a:ext cx="647700" cy="301625"/>
          </a:xfrm>
          <a:prstGeom prst="line">
            <a:avLst/>
          </a:prstGeom>
          <a:noFill/>
          <a:ln w="38100" algn="ctr">
            <a:solidFill>
              <a:srgbClr val="F796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" name="TextBox 14"/>
          <p:cNvSpPr txBox="1">
            <a:spLocks noChangeArrowheads="1"/>
          </p:cNvSpPr>
          <p:nvPr/>
        </p:nvSpPr>
        <p:spPr bwMode="auto">
          <a:xfrm>
            <a:off x="7997825" y="4140200"/>
            <a:ext cx="151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marL="0" lvl="1" eaLnBrk="1" hangingPunct="1">
              <a:spcBef>
                <a:spcPct val="50000"/>
              </a:spcBef>
              <a:defRPr/>
            </a:pP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睫状体部</a:t>
            </a:r>
          </a:p>
        </p:txBody>
      </p:sp>
      <p:cxnSp>
        <p:nvCxnSpPr>
          <p:cNvPr id="76" name="直接连接符 75"/>
          <p:cNvCxnSpPr>
            <a:cxnSpLocks noChangeShapeType="1"/>
          </p:cNvCxnSpPr>
          <p:nvPr/>
        </p:nvCxnSpPr>
        <p:spPr bwMode="auto">
          <a:xfrm>
            <a:off x="10156825" y="2520950"/>
            <a:ext cx="1158875" cy="2386013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直接连接符 76"/>
          <p:cNvCxnSpPr>
            <a:cxnSpLocks noChangeShapeType="1"/>
          </p:cNvCxnSpPr>
          <p:nvPr/>
        </p:nvCxnSpPr>
        <p:spPr bwMode="auto">
          <a:xfrm>
            <a:off x="10156825" y="4371975"/>
            <a:ext cx="1158875" cy="534988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" name="TextBox 19"/>
          <p:cNvSpPr txBox="1">
            <a:spLocks noChangeArrowheads="1"/>
          </p:cNvSpPr>
          <p:nvPr/>
        </p:nvSpPr>
        <p:spPr bwMode="auto">
          <a:xfrm>
            <a:off x="10663238" y="4906963"/>
            <a:ext cx="180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marL="0" lvl="1" eaLnBrk="1" hangingPunct="1">
              <a:spcBef>
                <a:spcPct val="50000"/>
              </a:spcBef>
              <a:defRPr/>
            </a:pPr>
            <a:r>
              <a:rPr lang="zh-CN" altLang="en-US" sz="24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脉络膜部</a:t>
            </a:r>
            <a:endParaRPr lang="zh-CN" altLang="en-US" kern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5" grpId="0"/>
      <p:bldP spid="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37560-FBEB-4B25-8789-F129A1A6B216}" type="slidenum">
              <a:rPr lang="zh-CN" altLang="en-US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74755" name="矩形 2"/>
          <p:cNvSpPr>
            <a:spLocks noChangeArrowheads="1"/>
          </p:cNvSpPr>
          <p:nvPr/>
        </p:nvSpPr>
        <p:spPr bwMode="auto">
          <a:xfrm>
            <a:off x="1341438" y="376238"/>
            <a:ext cx="2411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视网膜  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Retina</a:t>
            </a:r>
          </a:p>
        </p:txBody>
      </p:sp>
      <p:pic>
        <p:nvPicPr>
          <p:cNvPr id="74756" name="Picture 5" descr="retina2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2190750"/>
            <a:ext cx="5145087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7" name="Text Box 29"/>
          <p:cNvSpPr txBox="1">
            <a:spLocks noChangeArrowheads="1"/>
          </p:cNvSpPr>
          <p:nvPr/>
        </p:nvSpPr>
        <p:spPr bwMode="auto">
          <a:xfrm>
            <a:off x="1341438" y="1003300"/>
            <a:ext cx="71818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视网膜可将光学信号转变为神经电信号又可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分两层</a:t>
            </a:r>
          </a:p>
        </p:txBody>
      </p:sp>
      <p:sp>
        <p:nvSpPr>
          <p:cNvPr id="74758" name="矩形 8"/>
          <p:cNvSpPr>
            <a:spLocks noChangeArrowheads="1"/>
          </p:cNvSpPr>
          <p:nvPr/>
        </p:nvSpPr>
        <p:spPr bwMode="auto">
          <a:xfrm>
            <a:off x="1047750" y="1452563"/>
            <a:ext cx="6135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最外层为</a:t>
            </a: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色素上皮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层，为单层细胞所构成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内层为</a:t>
            </a: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神经层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，富含感光细胞</a:t>
            </a:r>
          </a:p>
        </p:txBody>
      </p:sp>
      <p:pic>
        <p:nvPicPr>
          <p:cNvPr id="74759" name="Picture 2" descr="Retina_vertikal_smaller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2882900"/>
            <a:ext cx="553402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352B8-B593-4A63-B46C-29FB839AC197}" type="slidenum">
              <a:rPr lang="zh-CN" altLang="en-US"/>
              <a:pPr>
                <a:defRPr/>
              </a:pPr>
              <a:t>26</a:t>
            </a:fld>
            <a:endParaRPr lang="zh-CN" altLang="en-US"/>
          </a:p>
        </p:txBody>
      </p:sp>
      <p:pic>
        <p:nvPicPr>
          <p:cNvPr id="22" name="Picture 10" descr="retina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341313"/>
            <a:ext cx="4943475" cy="601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735138" y="2979738"/>
            <a:ext cx="1609725" cy="400050"/>
          </a:xfrm>
          <a:prstGeom prst="rect">
            <a:avLst/>
          </a:prstGeom>
          <a:solidFill>
            <a:srgbClr val="C00000"/>
          </a:solidFill>
          <a:ln w="38100" cmpd="dbl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双极细胞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735138" y="4429125"/>
            <a:ext cx="1646237" cy="400050"/>
          </a:xfrm>
          <a:prstGeom prst="rect">
            <a:avLst/>
          </a:prstGeom>
          <a:solidFill>
            <a:srgbClr val="CEE7FE"/>
          </a:solidFill>
          <a:ln w="38100" cmpd="dbl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感光细胞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735138" y="1408113"/>
            <a:ext cx="1609725" cy="400050"/>
          </a:xfrm>
          <a:prstGeom prst="rect">
            <a:avLst/>
          </a:prstGeom>
          <a:solidFill>
            <a:srgbClr val="FFFF66"/>
          </a:solidFill>
          <a:ln w="38100" cmpd="dbl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000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节细胞</a:t>
            </a: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7712075" y="109538"/>
            <a:ext cx="0" cy="5472112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新月形 26"/>
          <p:cNvSpPr/>
          <p:nvPr/>
        </p:nvSpPr>
        <p:spPr>
          <a:xfrm rot="16200000">
            <a:off x="4364832" y="1764506"/>
            <a:ext cx="3448050" cy="5849937"/>
          </a:xfrm>
          <a:prstGeom prst="moon">
            <a:avLst>
              <a:gd name="adj" fmla="val 6874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kumimoji="1" lang="zh-CN" altLang="en-US" sz="3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7827963" y="1806575"/>
            <a:ext cx="67627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光线路径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5119688" y="573246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视网膜色素层</a:t>
            </a:r>
          </a:p>
        </p:txBody>
      </p:sp>
      <p:sp>
        <p:nvSpPr>
          <p:cNvPr id="30" name="矩形 29"/>
          <p:cNvSpPr/>
          <p:nvPr/>
        </p:nvSpPr>
        <p:spPr>
          <a:xfrm>
            <a:off x="5119688" y="1408113"/>
            <a:ext cx="2232025" cy="4173537"/>
          </a:xfrm>
          <a:prstGeom prst="rect">
            <a:avLst/>
          </a:prstGeom>
          <a:solidFill>
            <a:srgbClr val="4F81BD">
              <a:alpha val="50196"/>
            </a:srgbClr>
          </a:solidFill>
          <a:ln w="25400" cap="flat" cmpd="sng" algn="ctr">
            <a:solidFill>
              <a:srgbClr val="385D8A">
                <a:alpha val="6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kumimoji="1" lang="zh-CN" altLang="en-US" sz="3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5119688" y="2486025"/>
            <a:ext cx="2376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视网膜神经层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5011738" y="420688"/>
            <a:ext cx="1609725" cy="400050"/>
          </a:xfrm>
          <a:prstGeom prst="rect">
            <a:avLst/>
          </a:prstGeom>
          <a:solidFill>
            <a:srgbClr val="0000FF"/>
          </a:solidFill>
          <a:ln w="38100" cmpd="dbl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视神经</a:t>
            </a:r>
          </a:p>
        </p:txBody>
      </p:sp>
      <p:cxnSp>
        <p:nvCxnSpPr>
          <p:cNvPr id="33" name="直接连接符 32"/>
          <p:cNvCxnSpPr>
            <a:cxnSpLocks noChangeShapeType="1"/>
          </p:cNvCxnSpPr>
          <p:nvPr/>
        </p:nvCxnSpPr>
        <p:spPr bwMode="auto">
          <a:xfrm flipH="1" flipV="1">
            <a:off x="5695950" y="820738"/>
            <a:ext cx="120650" cy="296862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直接箭头连接符 33"/>
          <p:cNvCxnSpPr>
            <a:cxnSpLocks noChangeShapeType="1"/>
          </p:cNvCxnSpPr>
          <p:nvPr/>
        </p:nvCxnSpPr>
        <p:spPr bwMode="auto">
          <a:xfrm flipH="1" flipV="1">
            <a:off x="4471988" y="266700"/>
            <a:ext cx="71437" cy="5314950"/>
          </a:xfrm>
          <a:prstGeom prst="straightConnector1">
            <a:avLst/>
          </a:prstGeom>
          <a:noFill/>
          <a:ln w="762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20"/>
          <p:cNvSpPr txBox="1">
            <a:spLocks noChangeArrowheads="1"/>
          </p:cNvSpPr>
          <p:nvPr/>
        </p:nvSpPr>
        <p:spPr bwMode="auto">
          <a:xfrm>
            <a:off x="3525838" y="1814513"/>
            <a:ext cx="67627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视觉通路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29" grpId="1"/>
      <p:bldP spid="30" grpId="0" animBg="1"/>
      <p:bldP spid="30" grpId="1" animBg="1"/>
      <p:bldP spid="31" grpId="0"/>
      <p:bldP spid="31" grpId="1"/>
      <p:bldP spid="32" grpId="0" animBg="1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BF88E-6B81-4D38-BA88-0A333CCE5FF6}" type="slidenum">
              <a:rPr lang="zh-CN" altLang="en-US"/>
              <a:pPr>
                <a:defRPr/>
              </a:pPr>
              <a:t>27</a:t>
            </a:fld>
            <a:endParaRPr lang="zh-CN" altLang="en-US"/>
          </a:p>
        </p:txBody>
      </p:sp>
      <p:pic>
        <p:nvPicPr>
          <p:cNvPr id="77827" name="Picture 80" descr="retina1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1635125"/>
            <a:ext cx="3536950" cy="4303713"/>
          </a:xfrm>
          <a:prstGeom prst="rect">
            <a:avLst/>
          </a:prstGeom>
          <a:noFill/>
          <a:ln w="12700" algn="ctr">
            <a:solidFill>
              <a:srgbClr val="000066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8" name="Text Box 82"/>
          <p:cNvSpPr txBox="1">
            <a:spLocks noChangeArrowheads="1"/>
          </p:cNvSpPr>
          <p:nvPr/>
        </p:nvSpPr>
        <p:spPr bwMode="auto">
          <a:xfrm>
            <a:off x="323850" y="3463925"/>
            <a:ext cx="1352550" cy="338138"/>
          </a:xfrm>
          <a:prstGeom prst="rect">
            <a:avLst/>
          </a:prstGeom>
          <a:solidFill>
            <a:srgbClr val="C0C0C0"/>
          </a:solidFill>
          <a:ln w="38100" cmpd="dbl" algn="ctr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600" b="1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双极细胞</a:t>
            </a:r>
          </a:p>
        </p:txBody>
      </p:sp>
      <p:sp>
        <p:nvSpPr>
          <p:cNvPr id="6" name="Text Box 83"/>
          <p:cNvSpPr txBox="1">
            <a:spLocks noChangeArrowheads="1"/>
          </p:cNvSpPr>
          <p:nvPr/>
        </p:nvSpPr>
        <p:spPr bwMode="auto">
          <a:xfrm>
            <a:off x="250825" y="4637088"/>
            <a:ext cx="1425575" cy="338137"/>
          </a:xfrm>
          <a:prstGeom prst="rect">
            <a:avLst/>
          </a:prstGeom>
          <a:solidFill>
            <a:srgbClr val="CEE7FE"/>
          </a:solidFill>
          <a:ln w="38100" cmpd="dbl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600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感光细胞</a:t>
            </a:r>
          </a:p>
        </p:txBody>
      </p:sp>
      <p:sp>
        <p:nvSpPr>
          <p:cNvPr id="77830" name="Text Box 84"/>
          <p:cNvSpPr txBox="1">
            <a:spLocks noChangeArrowheads="1"/>
          </p:cNvSpPr>
          <p:nvPr/>
        </p:nvSpPr>
        <p:spPr bwMode="auto">
          <a:xfrm>
            <a:off x="322263" y="2189163"/>
            <a:ext cx="1354137" cy="338137"/>
          </a:xfrm>
          <a:prstGeom prst="rect">
            <a:avLst/>
          </a:prstGeom>
          <a:solidFill>
            <a:srgbClr val="C0C0C0"/>
          </a:solidFill>
          <a:ln w="38100" cmpd="dbl" algn="ctr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600" b="1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节细胞</a:t>
            </a:r>
          </a:p>
        </p:txBody>
      </p:sp>
      <p:sp>
        <p:nvSpPr>
          <p:cNvPr id="8" name="Text Box 89">
            <a:hlinkClick r:id="rId3"/>
          </p:cNvPr>
          <p:cNvSpPr txBox="1">
            <a:spLocks noChangeArrowheads="1"/>
          </p:cNvSpPr>
          <p:nvPr/>
        </p:nvSpPr>
        <p:spPr bwMode="auto">
          <a:xfrm>
            <a:off x="6069013" y="998538"/>
            <a:ext cx="20161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视杆细胞</a:t>
            </a:r>
            <a:r>
              <a:rPr kumimoji="1" lang="zh-CN" altLang="en-US" sz="2000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1" lang="en-US" altLang="zh-CN" sz="2000" b="1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91" descr="rodcone"/>
          <p:cNvPicPr>
            <a:picLocks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1635125"/>
            <a:ext cx="2865438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9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7602538" y="998538"/>
            <a:ext cx="20161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视锥细胞</a:t>
            </a:r>
            <a:endParaRPr kumimoji="1" lang="en-US" altLang="zh-CN" sz="2400" b="1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350853-85D9-4D9B-99B9-67AD91F6F650}" type="slidenum">
              <a:rPr lang="zh-CN" altLang="en-US"/>
              <a:pPr>
                <a:defRPr/>
              </a:pPr>
              <a:t>28</a:t>
            </a:fld>
            <a:endParaRPr lang="zh-CN" altLang="en-US"/>
          </a:p>
        </p:txBody>
      </p:sp>
      <p:sp>
        <p:nvSpPr>
          <p:cNvPr id="8" name="Text Box 89">
            <a:hlinkClick r:id="rId2"/>
          </p:cNvPr>
          <p:cNvSpPr txBox="1">
            <a:spLocks noChangeArrowheads="1"/>
          </p:cNvSpPr>
          <p:nvPr/>
        </p:nvSpPr>
        <p:spPr bwMode="auto">
          <a:xfrm>
            <a:off x="1574800" y="814388"/>
            <a:ext cx="2668588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视杆细胞</a:t>
            </a: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（暗视力） </a:t>
            </a:r>
            <a:endParaRPr kumimoji="1"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91" descr="rodcone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3" y="1692275"/>
            <a:ext cx="2865437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9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4629150" y="814388"/>
            <a:ext cx="27749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视锥细胞</a:t>
            </a: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（明视力）</a:t>
            </a:r>
            <a:endParaRPr kumimoji="1"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17" descr="actionp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3856038"/>
            <a:ext cx="63373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矩形 11"/>
          <p:cNvSpPr>
            <a:spLocks noChangeArrowheads="1"/>
          </p:cNvSpPr>
          <p:nvPr/>
        </p:nvSpPr>
        <p:spPr bwMode="auto">
          <a:xfrm>
            <a:off x="1389063" y="6078537"/>
            <a:ext cx="6954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kumimoji="1"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两者在接受了外界光刺激后将光信号转化为电信号</a:t>
            </a:r>
            <a:endParaRPr kumimoji="1" lang="zh-CN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11">
            <a:hlinkClick r:id="rId2"/>
          </p:cNvPr>
          <p:cNvSpPr txBox="1">
            <a:spLocks noChangeArrowheads="1"/>
          </p:cNvSpPr>
          <p:nvPr/>
        </p:nvSpPr>
        <p:spPr bwMode="auto">
          <a:xfrm>
            <a:off x="1444625" y="1541463"/>
            <a:ext cx="2314575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对颜色不敏感</a:t>
            </a:r>
          </a:p>
        </p:txBody>
      </p:sp>
      <p:sp>
        <p:nvSpPr>
          <p:cNvPr id="20" name="Text Box 1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4629150" y="1517650"/>
            <a:ext cx="2954338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极</a:t>
            </a: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佳</a:t>
            </a:r>
            <a:r>
              <a:rPr kumimoji="1" lang="zh-CN" altLang="en-US" sz="24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kumimoji="1" lang="zh-CN" altLang="en-US" sz="2400" b="1" dirty="0">
                <a:solidFill>
                  <a:srgbClr val="CC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</a:t>
            </a:r>
            <a:r>
              <a:rPr kumimoji="1" lang="zh-CN" altLang="en-US" sz="2400" b="1" dirty="0">
                <a:solidFill>
                  <a:srgbClr val="1D2B5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彩</a:t>
            </a: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</a:t>
            </a: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觉</a:t>
            </a:r>
          </a:p>
        </p:txBody>
      </p:sp>
      <p:sp>
        <p:nvSpPr>
          <p:cNvPr id="21" name="Text Box 13">
            <a:hlinkClick r:id="rId2"/>
          </p:cNvPr>
          <p:cNvSpPr txBox="1">
            <a:spLocks noChangeArrowheads="1"/>
          </p:cNvSpPr>
          <p:nvPr/>
        </p:nvSpPr>
        <p:spPr bwMode="auto">
          <a:xfrm>
            <a:off x="1444625" y="2262188"/>
            <a:ext cx="2087563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对强光不敏感</a:t>
            </a:r>
          </a:p>
        </p:txBody>
      </p:sp>
      <p:sp>
        <p:nvSpPr>
          <p:cNvPr id="22" name="Text Box 14">
            <a:hlinkClick r:id="rId2"/>
          </p:cNvPr>
          <p:cNvSpPr txBox="1">
            <a:spLocks noChangeArrowheads="1"/>
          </p:cNvSpPr>
          <p:nvPr/>
        </p:nvSpPr>
        <p:spPr bwMode="auto">
          <a:xfrm>
            <a:off x="1444626" y="2978218"/>
            <a:ext cx="2677432" cy="4062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对微弱的光线敏感</a:t>
            </a:r>
          </a:p>
        </p:txBody>
      </p:sp>
      <p:sp>
        <p:nvSpPr>
          <p:cNvPr id="23" name="Text Box 15">
            <a:hlinkClick r:id="rId2"/>
          </p:cNvPr>
          <p:cNvSpPr txBox="1">
            <a:spLocks noChangeArrowheads="1"/>
          </p:cNvSpPr>
          <p:nvPr/>
        </p:nvSpPr>
        <p:spPr bwMode="auto">
          <a:xfrm>
            <a:off x="4594224" y="2252663"/>
            <a:ext cx="3620861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 b="1" dirty="0">
                <a:solidFill>
                  <a:srgbClr val="98480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对白天强光反应范围广泛</a:t>
            </a:r>
          </a:p>
        </p:txBody>
      </p:sp>
      <p:sp>
        <p:nvSpPr>
          <p:cNvPr id="24" name="Text Box 16">
            <a:hlinkClick r:id="rId2"/>
          </p:cNvPr>
          <p:cNvSpPr txBox="1">
            <a:spLocks noChangeArrowheads="1"/>
          </p:cNvSpPr>
          <p:nvPr/>
        </p:nvSpPr>
        <p:spPr bwMode="auto">
          <a:xfrm>
            <a:off x="4451350" y="3006725"/>
            <a:ext cx="3546022" cy="4062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对黑夜微弱光线不反应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3852863"/>
            <a:ext cx="633412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9" grpId="0"/>
      <p:bldP spid="20" grpId="0"/>
      <p:bldP spid="21" grpId="0"/>
      <p:bldP spid="22" grpId="0" animBg="1"/>
      <p:bldP spid="23" grpId="0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FA977-9F14-4200-913C-B28751BAC72C}" type="slidenum">
              <a:rPr lang="zh-CN" altLang="en-US"/>
              <a:pPr>
                <a:defRPr/>
              </a:pPr>
              <a:t>29</a:t>
            </a:fld>
            <a:endParaRPr lang="zh-CN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33475" y="2941638"/>
            <a:ext cx="280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视紫红质</a:t>
            </a:r>
          </a:p>
        </p:txBody>
      </p:sp>
      <p:cxnSp>
        <p:nvCxnSpPr>
          <p:cNvPr id="6" name="直接箭头连接符 5"/>
          <p:cNvCxnSpPr/>
          <p:nvPr/>
        </p:nvCxnSpPr>
        <p:spPr>
          <a:xfrm>
            <a:off x="2624138" y="2971800"/>
            <a:ext cx="935037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2624138" y="3330575"/>
            <a:ext cx="935037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776663" y="2870200"/>
            <a:ext cx="32400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视蛋白</a:t>
            </a:r>
            <a:r>
              <a:rPr kumimoji="1" lang="en-US" alt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kumimoji="1"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视黄醛</a:t>
            </a:r>
          </a:p>
        </p:txBody>
      </p:sp>
      <p:cxnSp>
        <p:nvCxnSpPr>
          <p:cNvPr id="9" name="直接箭头连接符 8"/>
          <p:cNvCxnSpPr>
            <a:endCxn id="8" idx="2"/>
          </p:cNvCxnSpPr>
          <p:nvPr/>
        </p:nvCxnSpPr>
        <p:spPr>
          <a:xfrm flipV="1">
            <a:off x="5395913" y="3330575"/>
            <a:ext cx="0" cy="61912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4662488" y="4021138"/>
            <a:ext cx="280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维生素</a:t>
            </a:r>
            <a:r>
              <a:rPr kumimoji="1" lang="en-US" alt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kumimoji="1" lang="zh-CN" altLang="en-US" sz="24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6008688" y="4230688"/>
            <a:ext cx="935037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7197725" y="3640138"/>
            <a:ext cx="17272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暗适应延长</a:t>
            </a:r>
            <a:endParaRPr kumimoji="1"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夜盲症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2574925" y="3640138"/>
            <a:ext cx="1366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暗光下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2408238" y="2408238"/>
            <a:ext cx="1368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明光下</a:t>
            </a: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5957888" y="3646488"/>
            <a:ext cx="1368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缺乏</a:t>
            </a:r>
          </a:p>
        </p:txBody>
      </p:sp>
      <p:pic>
        <p:nvPicPr>
          <p:cNvPr id="79886" name="Picture 5" descr="rodcone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1740" r="50000" b="3442"/>
          <a:stretch>
            <a:fillRect/>
          </a:stretch>
        </p:blipFill>
        <p:spPr bwMode="auto">
          <a:xfrm>
            <a:off x="9702800" y="1503363"/>
            <a:ext cx="16510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87" name="矩形 17"/>
          <p:cNvSpPr>
            <a:spLocks noChangeArrowheads="1"/>
          </p:cNvSpPr>
          <p:nvPr/>
        </p:nvSpPr>
        <p:spPr bwMode="auto">
          <a:xfrm>
            <a:off x="1311275" y="914400"/>
            <a:ext cx="7570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视杆细胞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富含视紫红质，对弱光敏感，在暗处逐渐合成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E1A45-501A-4BBB-BEC3-1CB201F8F4FE}" type="slidenum">
              <a:rPr lang="zh-CN" altLang="en-US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12825" y="571500"/>
            <a:ext cx="33639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感觉器官</a:t>
            </a:r>
          </a:p>
        </p:txBody>
      </p:sp>
      <p:sp>
        <p:nvSpPr>
          <p:cNvPr id="53252" name="矩形 6"/>
          <p:cNvSpPr>
            <a:spLocks noChangeArrowheads="1"/>
          </p:cNvSpPr>
          <p:nvPr/>
        </p:nvSpPr>
        <p:spPr bwMode="auto">
          <a:xfrm>
            <a:off x="1012825" y="1279525"/>
            <a:ext cx="10572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感受器或感觉器官</a:t>
            </a:r>
            <a:r>
              <a:rPr lang="en-US" altLang="zh-CN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可感受人类生活的内、外环境变化的刺激，并将其转换为相应的神经冲动的结构或器官，神经冲动再沿一定的神经传导通路到达中枢的特定区域，产生相应的感觉</a:t>
            </a:r>
          </a:p>
        </p:txBody>
      </p:sp>
      <p:sp>
        <p:nvSpPr>
          <p:cNvPr id="53253" name="矩形 8"/>
          <p:cNvSpPr>
            <a:spLocks noChangeArrowheads="1"/>
          </p:cNvSpPr>
          <p:nvPr/>
        </p:nvSpPr>
        <p:spPr bwMode="auto">
          <a:xfrm>
            <a:off x="1068388" y="3403600"/>
            <a:ext cx="9150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感受器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：指分布在体表或组织内的一些专门感受刺激的结构或装置，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	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如感觉神经末梢、视网膜的感光细胞、内耳的毛细胞等</a:t>
            </a:r>
          </a:p>
        </p:txBody>
      </p:sp>
      <p:sp>
        <p:nvSpPr>
          <p:cNvPr id="53254" name="矩形 10"/>
          <p:cNvSpPr>
            <a:spLocks noChangeArrowheads="1"/>
          </p:cNvSpPr>
          <p:nvPr/>
        </p:nvSpPr>
        <p:spPr bwMode="auto">
          <a:xfrm>
            <a:off x="1068388" y="4975225"/>
            <a:ext cx="10517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感觉器官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：感受细胞连同其附属结构组成了感觉器官，如眼、耳、鼻等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86F953-52E6-4A3E-81C5-276EB3F9F6AF}" type="slidenum">
              <a:rPr lang="zh-CN" altLang="en-US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80899" name="矩形 2"/>
          <p:cNvSpPr>
            <a:spLocks noChangeArrowheads="1"/>
          </p:cNvSpPr>
          <p:nvPr/>
        </p:nvSpPr>
        <p:spPr bwMode="auto">
          <a:xfrm>
            <a:off x="739775" y="381000"/>
            <a:ext cx="11363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视锥细胞</a:t>
            </a:r>
            <a:endParaRPr lang="en-US" altLang="zh-CN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含有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</a:t>
            </a:r>
            <a:r>
              <a:rPr lang="zh-CN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三种视色素，以一定比例使三种视锥细胞兴奋，产生不同色觉</a:t>
            </a:r>
          </a:p>
        </p:txBody>
      </p:sp>
      <p:pic>
        <p:nvPicPr>
          <p:cNvPr id="80900" name="Picture 12" descr="9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3789363"/>
            <a:ext cx="4224337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10" descr="rodcone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4" b="11279"/>
          <a:stretch>
            <a:fillRect/>
          </a:stretch>
        </p:blipFill>
        <p:spPr bwMode="auto">
          <a:xfrm>
            <a:off x="9536113" y="2084388"/>
            <a:ext cx="1119187" cy="427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3630613"/>
            <a:ext cx="39624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236663" y="1751013"/>
            <a:ext cx="580548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缺乏某种视锥细胞 </a:t>
            </a:r>
            <a:r>
              <a:rPr kumimoji="1" lang="en-US" alt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kumimoji="1"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色盲  </a:t>
            </a:r>
            <a:r>
              <a:rPr kumimoji="1" lang="zh-CN" altLang="en-US" sz="24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多为先天因素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视锥细胞功能减弱 </a:t>
            </a:r>
            <a:r>
              <a:rPr kumimoji="1" lang="en-US" alt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kumimoji="1"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色弱  </a:t>
            </a:r>
            <a:r>
              <a:rPr kumimoji="1" lang="zh-CN" altLang="en-US" sz="24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多为后天因素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C22B9-BDDA-4C63-9F01-EFD487CC0ECA}" type="slidenum">
              <a:rPr lang="zh-CN" altLang="en-US"/>
              <a:pPr>
                <a:defRPr/>
              </a:pPr>
              <a:t>31</a:t>
            </a:fld>
            <a:endParaRPr lang="zh-CN" altLang="en-US"/>
          </a:p>
        </p:txBody>
      </p:sp>
      <p:pic>
        <p:nvPicPr>
          <p:cNvPr id="819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403225"/>
            <a:ext cx="6137275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3146425" y="5832475"/>
            <a:ext cx="4968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光波的感受和传递途径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14F3E-78ED-4DA6-BB33-F36363889A9B}" type="slidenum">
              <a:rPr lang="zh-CN" altLang="en-US"/>
              <a:pPr>
                <a:defRPr/>
              </a:pPr>
              <a:t>32</a:t>
            </a:fld>
            <a:endParaRPr lang="zh-CN" altLang="en-US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146425" y="5832475"/>
            <a:ext cx="4968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光波的感受和传递途径</a:t>
            </a:r>
          </a:p>
        </p:txBody>
      </p:sp>
      <p:pic>
        <p:nvPicPr>
          <p:cNvPr id="829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403225"/>
            <a:ext cx="61372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B5EF9-C6E0-4FDD-BCD9-2E1D5B00CC0F}" type="slidenum">
              <a:rPr lang="zh-CN" altLang="en-US"/>
              <a:pPr>
                <a:defRPr/>
              </a:pPr>
              <a:t>33</a:t>
            </a:fld>
            <a:endParaRPr lang="zh-CN" altLang="en-US"/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146425" y="5832475"/>
            <a:ext cx="4968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光波的感受和传递途径</a:t>
            </a: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403225"/>
            <a:ext cx="61372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1E370-436B-4C26-B2D5-5D34C5167C57}" type="slidenum">
              <a:rPr lang="zh-CN" altLang="en-US"/>
              <a:pPr>
                <a:defRPr/>
              </a:pPr>
              <a:t>34</a:t>
            </a:fld>
            <a:endParaRPr lang="zh-CN" altLang="en-US"/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3146425" y="5832475"/>
            <a:ext cx="4968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光波的感受和传递途径</a:t>
            </a:r>
          </a:p>
        </p:txBody>
      </p:sp>
      <p:pic>
        <p:nvPicPr>
          <p:cNvPr id="849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403225"/>
            <a:ext cx="61372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0E7ED-793C-4A2E-8C0A-FDDCB6EFE5F0}" type="slidenum">
              <a:rPr lang="zh-CN" altLang="en-US"/>
              <a:pPr>
                <a:defRPr/>
              </a:pPr>
              <a:t>35</a:t>
            </a:fld>
            <a:endParaRPr lang="zh-CN" altLang="en-US"/>
          </a:p>
        </p:txBody>
      </p:sp>
      <p:sp>
        <p:nvSpPr>
          <p:cNvPr id="86019" name="矩形 2"/>
          <p:cNvSpPr>
            <a:spLocks noChangeArrowheads="1"/>
          </p:cNvSpPr>
          <p:nvPr/>
        </p:nvSpPr>
        <p:spPr bwMode="auto">
          <a:xfrm>
            <a:off x="1384300" y="476250"/>
            <a:ext cx="3990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视神经盘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（生理盲点）</a:t>
            </a:r>
          </a:p>
        </p:txBody>
      </p:sp>
      <p:pic>
        <p:nvPicPr>
          <p:cNvPr id="86020" name="Picture 4" descr="眼底"/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3268663"/>
            <a:ext cx="2808287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1" name="Text Box 9"/>
          <p:cNvSpPr txBox="1">
            <a:spLocks noChangeArrowheads="1"/>
          </p:cNvSpPr>
          <p:nvPr/>
        </p:nvSpPr>
        <p:spPr bwMode="auto">
          <a:xfrm>
            <a:off x="7794625" y="6310313"/>
            <a:ext cx="1211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黄斑</a:t>
            </a:r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 flipH="1">
            <a:off x="8310563" y="4848225"/>
            <a:ext cx="355600" cy="1381125"/>
          </a:xfrm>
          <a:custGeom>
            <a:avLst/>
            <a:gdLst>
              <a:gd name="T0" fmla="*/ 2147483647 w 8"/>
              <a:gd name="T1" fmla="*/ 1467312512 h 1300"/>
              <a:gd name="T2" fmla="*/ 0 w 8"/>
              <a:gd name="T3" fmla="*/ 0 h 13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" h="1300">
                <a:moveTo>
                  <a:pt x="8" y="1300"/>
                </a:moveTo>
                <a:lnTo>
                  <a:pt x="0" y="0"/>
                </a:lnTo>
              </a:path>
            </a:pathLst>
          </a:custGeom>
          <a:solidFill>
            <a:sysClr val="windowText" lastClr="000000"/>
          </a:solidFill>
          <a:ln w="2857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86023" name="Text Box 12"/>
          <p:cNvSpPr txBox="1">
            <a:spLocks noChangeArrowheads="1"/>
          </p:cNvSpPr>
          <p:nvPr/>
        </p:nvSpPr>
        <p:spPr bwMode="auto">
          <a:xfrm>
            <a:off x="9982200" y="2805113"/>
            <a:ext cx="1570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视神经盘</a:t>
            </a: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 flipV="1">
            <a:off x="10069513" y="3225800"/>
            <a:ext cx="592137" cy="1495425"/>
          </a:xfrm>
          <a:custGeom>
            <a:avLst/>
            <a:gdLst>
              <a:gd name="T0" fmla="*/ 2147483647 w 7"/>
              <a:gd name="T1" fmla="*/ 1685945508 h 1318"/>
              <a:gd name="T2" fmla="*/ 0 w 7"/>
              <a:gd name="T3" fmla="*/ 0 h 131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" h="1318">
                <a:moveTo>
                  <a:pt x="7" y="1318"/>
                </a:moveTo>
                <a:lnTo>
                  <a:pt x="0" y="0"/>
                </a:lnTo>
              </a:path>
            </a:pathLst>
          </a:custGeom>
          <a:solidFill>
            <a:sysClr val="windowText" lastClr="000000"/>
          </a:solidFill>
          <a:ln w="2857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86025" name="Text Box 15"/>
          <p:cNvSpPr txBox="1">
            <a:spLocks noChangeArrowheads="1"/>
          </p:cNvSpPr>
          <p:nvPr/>
        </p:nvSpPr>
        <p:spPr bwMode="auto">
          <a:xfrm>
            <a:off x="8850313" y="6302375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中央凹</a:t>
            </a:r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8789988" y="4802188"/>
            <a:ext cx="525462" cy="1485900"/>
          </a:xfrm>
          <a:custGeom>
            <a:avLst/>
            <a:gdLst>
              <a:gd name="T0" fmla="*/ 541392771 w 510"/>
              <a:gd name="T1" fmla="*/ 1675188778 h 1318"/>
              <a:gd name="T2" fmla="*/ 0 w 510"/>
              <a:gd name="T3" fmla="*/ 0 h 131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10" h="1318">
                <a:moveTo>
                  <a:pt x="510" y="1318"/>
                </a:moveTo>
                <a:lnTo>
                  <a:pt x="0" y="0"/>
                </a:lnTo>
              </a:path>
            </a:pathLst>
          </a:custGeom>
          <a:solidFill>
            <a:sysClr val="windowText" lastClr="000000"/>
          </a:solidFill>
          <a:ln w="2857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86027" name="矩形 18"/>
          <p:cNvSpPr>
            <a:spLocks noChangeArrowheads="1"/>
          </p:cNvSpPr>
          <p:nvPr/>
        </p:nvSpPr>
        <p:spPr bwMode="auto">
          <a:xfrm>
            <a:off x="995363" y="1255713"/>
            <a:ext cx="6784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是视神经和视网膜血管出入口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视觉的盲点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视网膜中央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是人体唯一可以直接看到的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  <p:sp>
        <p:nvSpPr>
          <p:cNvPr id="86028" name="矩形 20"/>
          <p:cNvSpPr>
            <a:spLocks noChangeArrowheads="1"/>
          </p:cNvSpPr>
          <p:nvPr/>
        </p:nvSpPr>
        <p:spPr bwMode="auto">
          <a:xfrm>
            <a:off x="1420813" y="3490913"/>
            <a:ext cx="31638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 斑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（感光敏锐）</a:t>
            </a:r>
          </a:p>
        </p:txBody>
      </p:sp>
      <p:sp>
        <p:nvSpPr>
          <p:cNvPr id="86029" name="矩形 22"/>
          <p:cNvSpPr>
            <a:spLocks noChangeArrowheads="1"/>
          </p:cNvSpPr>
          <p:nvPr/>
        </p:nvSpPr>
        <p:spPr bwMode="auto">
          <a:xfrm>
            <a:off x="995363" y="4098925"/>
            <a:ext cx="6096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位于视神经盘的颞下方约 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 mm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又称</a:t>
            </a: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中央凹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无血管，视锥细胞多，无视杆细胞，故感光最敏锐</a:t>
            </a:r>
          </a:p>
        </p:txBody>
      </p:sp>
      <p:pic>
        <p:nvPicPr>
          <p:cNvPr id="86030" name="Picture 43" descr="眼球水平切面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614363"/>
            <a:ext cx="29178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13"/>
          <p:cNvSpPr>
            <a:spLocks/>
          </p:cNvSpPr>
          <p:nvPr/>
        </p:nvSpPr>
        <p:spPr bwMode="auto">
          <a:xfrm>
            <a:off x="8582025" y="2790825"/>
            <a:ext cx="1639888" cy="209550"/>
          </a:xfrm>
          <a:custGeom>
            <a:avLst/>
            <a:gdLst>
              <a:gd name="T0" fmla="*/ 2147483647 w 7"/>
              <a:gd name="T1" fmla="*/ 1685945508 h 1318"/>
              <a:gd name="T2" fmla="*/ 0 w 7"/>
              <a:gd name="T3" fmla="*/ 0 h 131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" h="1318">
                <a:moveTo>
                  <a:pt x="7" y="1318"/>
                </a:moveTo>
                <a:lnTo>
                  <a:pt x="0" y="0"/>
                </a:lnTo>
              </a:path>
            </a:pathLst>
          </a:custGeom>
          <a:solidFill>
            <a:sysClr val="windowText" lastClr="000000"/>
          </a:solidFill>
          <a:ln w="2857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C12FF-8E22-497D-8445-63027EFF3513}" type="slidenum">
              <a:rPr lang="zh-CN" altLang="en-US"/>
              <a:pPr>
                <a:defRPr/>
              </a:pPr>
              <a:t>36</a:t>
            </a:fld>
            <a:endParaRPr lang="zh-CN" altLang="en-US"/>
          </a:p>
        </p:txBody>
      </p:sp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1260475" y="569913"/>
            <a:ext cx="34718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眼球的内容物</a:t>
            </a:r>
            <a:endParaRPr lang="zh-CN" altLang="en-US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044" name="矩形 7"/>
          <p:cNvSpPr>
            <a:spLocks noChangeArrowheads="1"/>
          </p:cNvSpPr>
          <p:nvPr/>
        </p:nvSpPr>
        <p:spPr bwMode="auto">
          <a:xfrm>
            <a:off x="1260475" y="1154113"/>
            <a:ext cx="10086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包括</a:t>
            </a: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房水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晶状体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玻璃体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，这些结构透明而无血管，具有屈光作用，使物体反射出来的光线进入眼球后，在视网膜上形成清晰的物象，称为</a:t>
            </a:r>
            <a:r>
              <a:rPr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正视</a:t>
            </a:r>
          </a:p>
        </p:txBody>
      </p:sp>
      <p:pic>
        <p:nvPicPr>
          <p:cNvPr id="87045" name="Picture 2" descr="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2749550"/>
            <a:ext cx="3641725" cy="2949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9"/>
          <p:cNvSpPr txBox="1">
            <a:spLocks noChangeArrowheads="1"/>
          </p:cNvSpPr>
          <p:nvPr/>
        </p:nvSpPr>
        <p:spPr bwMode="auto">
          <a:xfrm>
            <a:off x="7475538" y="4224338"/>
            <a:ext cx="715962" cy="369887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C0C0C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角膜</a:t>
            </a:r>
            <a:endParaRPr lang="en-US" altLang="zh-CN" sz="1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047" name="Text Box 10"/>
          <p:cNvSpPr txBox="1">
            <a:spLocks noChangeArrowheads="1"/>
          </p:cNvSpPr>
          <p:nvPr/>
        </p:nvSpPr>
        <p:spPr bwMode="auto">
          <a:xfrm>
            <a:off x="7502525" y="3100388"/>
            <a:ext cx="679450" cy="3683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C0C0C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虹膜</a:t>
            </a:r>
            <a:endParaRPr lang="en-US" altLang="zh-CN" sz="1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048" name="Text Box 15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0172700" y="5408613"/>
            <a:ext cx="723900" cy="369887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C0C0C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巩膜</a:t>
            </a:r>
            <a:endParaRPr lang="en-US" altLang="zh-CN" sz="1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049" name="Text Box 16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0610850" y="2730500"/>
            <a:ext cx="908050" cy="369888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C0C0C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视网膜</a:t>
            </a:r>
            <a:endParaRPr lang="en-US" altLang="zh-CN" sz="1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050" name="Text Box 1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0610850" y="4824413"/>
            <a:ext cx="950913" cy="369887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C0C0C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视神经</a:t>
            </a:r>
            <a:endParaRPr lang="en-US" altLang="zh-CN" sz="1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051" name="Text Box 18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0939463" y="3503613"/>
            <a:ext cx="927100" cy="3683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C0C0C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脉络膜</a:t>
            </a:r>
            <a:endParaRPr lang="en-US" altLang="zh-CN" sz="1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reeform 26"/>
          <p:cNvSpPr>
            <a:spLocks/>
          </p:cNvSpPr>
          <p:nvPr/>
        </p:nvSpPr>
        <p:spPr bwMode="auto">
          <a:xfrm>
            <a:off x="8361363" y="3505200"/>
            <a:ext cx="342900" cy="1016000"/>
          </a:xfrm>
          <a:custGeom>
            <a:avLst/>
            <a:gdLst>
              <a:gd name="T0" fmla="*/ 2147483646 w 341"/>
              <a:gd name="T1" fmla="*/ 2147483646 h 1096"/>
              <a:gd name="T2" fmla="*/ 2147483646 w 341"/>
              <a:gd name="T3" fmla="*/ 2147483646 h 1096"/>
              <a:gd name="T4" fmla="*/ 2147483646 w 341"/>
              <a:gd name="T5" fmla="*/ 2147483646 h 1096"/>
              <a:gd name="T6" fmla="*/ 2147483646 w 341"/>
              <a:gd name="T7" fmla="*/ 2147483646 h 1096"/>
              <a:gd name="T8" fmla="*/ 2147483646 w 341"/>
              <a:gd name="T9" fmla="*/ 2147483646 h 1096"/>
              <a:gd name="T10" fmla="*/ 0 w 341"/>
              <a:gd name="T11" fmla="*/ 2147483646 h 1096"/>
              <a:gd name="T12" fmla="*/ 2147483646 w 341"/>
              <a:gd name="T13" fmla="*/ 2147483646 h 1096"/>
              <a:gd name="T14" fmla="*/ 2147483646 w 341"/>
              <a:gd name="T15" fmla="*/ 2147483646 h 1096"/>
              <a:gd name="T16" fmla="*/ 2147483646 w 341"/>
              <a:gd name="T17" fmla="*/ 2147483646 h 1096"/>
              <a:gd name="T18" fmla="*/ 2147483646 w 341"/>
              <a:gd name="T19" fmla="*/ 2147483646 h 1096"/>
              <a:gd name="T20" fmla="*/ 2147483646 w 341"/>
              <a:gd name="T21" fmla="*/ 2147483646 h 1096"/>
              <a:gd name="T22" fmla="*/ 2147483646 w 341"/>
              <a:gd name="T23" fmla="*/ 2147483646 h 1096"/>
              <a:gd name="T24" fmla="*/ 2147483646 w 341"/>
              <a:gd name="T25" fmla="*/ 2147483646 h 10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41" h="1096">
                <a:moveTo>
                  <a:pt x="318" y="363"/>
                </a:moveTo>
                <a:cubicBezTo>
                  <a:pt x="333" y="325"/>
                  <a:pt x="318" y="234"/>
                  <a:pt x="318" y="181"/>
                </a:cubicBezTo>
                <a:cubicBezTo>
                  <a:pt x="318" y="128"/>
                  <a:pt x="341" y="68"/>
                  <a:pt x="318" y="45"/>
                </a:cubicBezTo>
                <a:cubicBezTo>
                  <a:pt x="295" y="22"/>
                  <a:pt x="227" y="0"/>
                  <a:pt x="182" y="45"/>
                </a:cubicBezTo>
                <a:cubicBezTo>
                  <a:pt x="137" y="90"/>
                  <a:pt x="76" y="241"/>
                  <a:pt x="46" y="317"/>
                </a:cubicBezTo>
                <a:cubicBezTo>
                  <a:pt x="16" y="393"/>
                  <a:pt x="0" y="408"/>
                  <a:pt x="0" y="499"/>
                </a:cubicBezTo>
                <a:cubicBezTo>
                  <a:pt x="0" y="590"/>
                  <a:pt x="1" y="764"/>
                  <a:pt x="46" y="862"/>
                </a:cubicBezTo>
                <a:cubicBezTo>
                  <a:pt x="91" y="960"/>
                  <a:pt x="234" y="1080"/>
                  <a:pt x="272" y="1088"/>
                </a:cubicBezTo>
                <a:cubicBezTo>
                  <a:pt x="310" y="1096"/>
                  <a:pt x="272" y="975"/>
                  <a:pt x="272" y="907"/>
                </a:cubicBezTo>
                <a:cubicBezTo>
                  <a:pt x="272" y="839"/>
                  <a:pt x="279" y="740"/>
                  <a:pt x="272" y="680"/>
                </a:cubicBezTo>
                <a:cubicBezTo>
                  <a:pt x="265" y="620"/>
                  <a:pt x="234" y="589"/>
                  <a:pt x="227" y="544"/>
                </a:cubicBezTo>
                <a:cubicBezTo>
                  <a:pt x="220" y="499"/>
                  <a:pt x="212" y="438"/>
                  <a:pt x="227" y="408"/>
                </a:cubicBezTo>
                <a:cubicBezTo>
                  <a:pt x="242" y="378"/>
                  <a:pt x="303" y="401"/>
                  <a:pt x="318" y="363"/>
                </a:cubicBezTo>
                <a:close/>
              </a:path>
            </a:pathLst>
          </a:custGeom>
          <a:solidFill>
            <a:srgbClr val="66CCFF">
              <a:alpha val="7882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Oval 28"/>
          <p:cNvSpPr>
            <a:spLocks noChangeArrowheads="1"/>
          </p:cNvSpPr>
          <p:nvPr/>
        </p:nvSpPr>
        <p:spPr bwMode="auto">
          <a:xfrm>
            <a:off x="8704263" y="3636963"/>
            <a:ext cx="363537" cy="768350"/>
          </a:xfrm>
          <a:prstGeom prst="ellipse">
            <a:avLst/>
          </a:prstGeom>
          <a:solidFill>
            <a:srgbClr val="FFFFFF">
              <a:alpha val="39999"/>
            </a:srgbClr>
          </a:solidFill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4" name="Freeform 31"/>
          <p:cNvSpPr>
            <a:spLocks/>
          </p:cNvSpPr>
          <p:nvPr/>
        </p:nvSpPr>
        <p:spPr bwMode="auto">
          <a:xfrm>
            <a:off x="8828088" y="2946400"/>
            <a:ext cx="1782762" cy="2192338"/>
          </a:xfrm>
          <a:custGeom>
            <a:avLst/>
            <a:gdLst>
              <a:gd name="T0" fmla="*/ 2147483646 w 1739"/>
              <a:gd name="T1" fmla="*/ 2147483646 h 2237"/>
              <a:gd name="T2" fmla="*/ 2147483646 w 1739"/>
              <a:gd name="T3" fmla="*/ 2147483646 h 2237"/>
              <a:gd name="T4" fmla="*/ 2147483646 w 1739"/>
              <a:gd name="T5" fmla="*/ 2147483646 h 2237"/>
              <a:gd name="T6" fmla="*/ 2147483646 w 1739"/>
              <a:gd name="T7" fmla="*/ 2147483646 h 2237"/>
              <a:gd name="T8" fmla="*/ 2147483646 w 1739"/>
              <a:gd name="T9" fmla="*/ 2147483646 h 2237"/>
              <a:gd name="T10" fmla="*/ 2147483646 w 1739"/>
              <a:gd name="T11" fmla="*/ 2147483646 h 2237"/>
              <a:gd name="T12" fmla="*/ 2147483646 w 1739"/>
              <a:gd name="T13" fmla="*/ 2147483646 h 2237"/>
              <a:gd name="T14" fmla="*/ 2147483646 w 1739"/>
              <a:gd name="T15" fmla="*/ 2147483646 h 2237"/>
              <a:gd name="T16" fmla="*/ 2147483646 w 1739"/>
              <a:gd name="T17" fmla="*/ 2147483646 h 2237"/>
              <a:gd name="T18" fmla="*/ 2147483646 w 1739"/>
              <a:gd name="T19" fmla="*/ 2147483646 h 2237"/>
              <a:gd name="T20" fmla="*/ 2147483646 w 1739"/>
              <a:gd name="T21" fmla="*/ 2147483646 h 2237"/>
              <a:gd name="T22" fmla="*/ 2147483646 w 1739"/>
              <a:gd name="T23" fmla="*/ 2147483646 h 2237"/>
              <a:gd name="T24" fmla="*/ 2147483646 w 1739"/>
              <a:gd name="T25" fmla="*/ 2147483646 h 2237"/>
              <a:gd name="T26" fmla="*/ 2147483646 w 1739"/>
              <a:gd name="T27" fmla="*/ 2147483646 h 2237"/>
              <a:gd name="T28" fmla="*/ 2147483646 w 1739"/>
              <a:gd name="T29" fmla="*/ 2147483646 h 2237"/>
              <a:gd name="T30" fmla="*/ 2147483646 w 1739"/>
              <a:gd name="T31" fmla="*/ 2147483646 h 2237"/>
              <a:gd name="T32" fmla="*/ 2147483646 w 1739"/>
              <a:gd name="T33" fmla="*/ 2147483646 h 223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739" h="2237">
                <a:moveTo>
                  <a:pt x="1739" y="1209"/>
                </a:moveTo>
                <a:cubicBezTo>
                  <a:pt x="1723" y="1349"/>
                  <a:pt x="1708" y="1489"/>
                  <a:pt x="1648" y="1617"/>
                </a:cubicBezTo>
                <a:cubicBezTo>
                  <a:pt x="1588" y="1745"/>
                  <a:pt x="1497" y="1882"/>
                  <a:pt x="1376" y="1980"/>
                </a:cubicBezTo>
                <a:cubicBezTo>
                  <a:pt x="1255" y="2078"/>
                  <a:pt x="1081" y="2177"/>
                  <a:pt x="922" y="2207"/>
                </a:cubicBezTo>
                <a:cubicBezTo>
                  <a:pt x="763" y="2237"/>
                  <a:pt x="559" y="2207"/>
                  <a:pt x="423" y="2162"/>
                </a:cubicBezTo>
                <a:cubicBezTo>
                  <a:pt x="287" y="2117"/>
                  <a:pt x="174" y="2033"/>
                  <a:pt x="106" y="1935"/>
                </a:cubicBezTo>
                <a:cubicBezTo>
                  <a:pt x="38" y="1837"/>
                  <a:pt x="0" y="1678"/>
                  <a:pt x="15" y="1572"/>
                </a:cubicBezTo>
                <a:cubicBezTo>
                  <a:pt x="30" y="1466"/>
                  <a:pt x="159" y="1398"/>
                  <a:pt x="197" y="1300"/>
                </a:cubicBezTo>
                <a:cubicBezTo>
                  <a:pt x="235" y="1202"/>
                  <a:pt x="257" y="1088"/>
                  <a:pt x="242" y="982"/>
                </a:cubicBezTo>
                <a:cubicBezTo>
                  <a:pt x="227" y="876"/>
                  <a:pt x="136" y="756"/>
                  <a:pt x="106" y="665"/>
                </a:cubicBezTo>
                <a:cubicBezTo>
                  <a:pt x="76" y="574"/>
                  <a:pt x="38" y="514"/>
                  <a:pt x="61" y="438"/>
                </a:cubicBezTo>
                <a:cubicBezTo>
                  <a:pt x="84" y="362"/>
                  <a:pt x="151" y="279"/>
                  <a:pt x="242" y="211"/>
                </a:cubicBezTo>
                <a:cubicBezTo>
                  <a:pt x="333" y="143"/>
                  <a:pt x="469" y="60"/>
                  <a:pt x="605" y="30"/>
                </a:cubicBezTo>
                <a:cubicBezTo>
                  <a:pt x="741" y="0"/>
                  <a:pt x="931" y="0"/>
                  <a:pt x="1059" y="30"/>
                </a:cubicBezTo>
                <a:cubicBezTo>
                  <a:pt x="1187" y="60"/>
                  <a:pt x="1278" y="113"/>
                  <a:pt x="1376" y="211"/>
                </a:cubicBezTo>
                <a:cubicBezTo>
                  <a:pt x="1474" y="309"/>
                  <a:pt x="1588" y="445"/>
                  <a:pt x="1648" y="619"/>
                </a:cubicBezTo>
                <a:cubicBezTo>
                  <a:pt x="1708" y="793"/>
                  <a:pt x="1723" y="1024"/>
                  <a:pt x="1739" y="1255"/>
                </a:cubicBezTo>
              </a:path>
            </a:pathLst>
          </a:custGeom>
          <a:solidFill>
            <a:srgbClr val="FF6600">
              <a:alpha val="59999"/>
            </a:srgbClr>
          </a:solidFill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Text Box 3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7602538" y="4651375"/>
            <a:ext cx="758825" cy="400050"/>
          </a:xfrm>
          <a:prstGeom prst="rect">
            <a:avLst/>
          </a:prstGeom>
          <a:solidFill>
            <a:srgbClr val="CEE7FE"/>
          </a:solidFill>
          <a:ln w="19050" algn="ctr">
            <a:solidFill>
              <a:srgbClr val="000066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房水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7270750" y="3449638"/>
            <a:ext cx="1044575" cy="400050"/>
          </a:xfrm>
          <a:prstGeom prst="rect">
            <a:avLst/>
          </a:prstGeom>
          <a:solidFill>
            <a:srgbClr val="CEE7FE"/>
          </a:solidFill>
          <a:ln w="19050" algn="ctr">
            <a:solidFill>
              <a:srgbClr val="000066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晶状体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 Box 3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521700" y="5395913"/>
            <a:ext cx="1092200" cy="400050"/>
          </a:xfrm>
          <a:prstGeom prst="rect">
            <a:avLst/>
          </a:prstGeom>
          <a:solidFill>
            <a:srgbClr val="CEE7FE"/>
          </a:solidFill>
          <a:ln w="19050" algn="ctr">
            <a:solidFill>
              <a:srgbClr val="000066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玻璃体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1430338" y="2676525"/>
            <a:ext cx="5588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95300" indent="-495300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眼房</a:t>
            </a:r>
            <a:r>
              <a:rPr lang="en-US" altLang="zh-CN" sz="2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位于角膜、睫状体和晶状体之间</a:t>
            </a:r>
            <a:r>
              <a:rPr lang="en-US" altLang="zh-CN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虹膜</a:t>
            </a: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分为</a:t>
            </a:r>
            <a:r>
              <a:rPr lang="zh-CN" altLang="en-US" sz="2400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前房</a:t>
            </a: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后房</a:t>
            </a:r>
          </a:p>
          <a:p>
            <a:pPr marL="495300" indent="-495300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房水</a:t>
            </a:r>
            <a:r>
              <a:rPr lang="en-US" altLang="zh-CN" sz="2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无色透明液体</a:t>
            </a:r>
          </a:p>
          <a:p>
            <a:pPr marL="495300" indent="-495300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	</a:t>
            </a: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睫状体的血管和上皮细胞分泌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A3D812-AFCA-4715-91E7-465A83B9CFD2}" type="slidenum">
              <a:rPr lang="zh-CN" altLang="en-US"/>
              <a:pPr>
                <a:defRPr/>
              </a:pPr>
              <a:t>37</a:t>
            </a:fld>
            <a:endParaRPr lang="zh-CN" altLang="en-US"/>
          </a:p>
        </p:txBody>
      </p:sp>
      <p:pic>
        <p:nvPicPr>
          <p:cNvPr id="88067" name="Picture 2" descr="睫状体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2298700"/>
            <a:ext cx="6707188" cy="4559300"/>
          </a:xfrm>
          <a:prstGeom prst="rect">
            <a:avLst/>
          </a:prstGeom>
          <a:solidFill>
            <a:srgbClr val="2ECE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2689225" y="4813300"/>
            <a:ext cx="742950" cy="187325"/>
          </a:xfrm>
          <a:prstGeom prst="rightArrow">
            <a:avLst>
              <a:gd name="adj1" fmla="val 50000"/>
              <a:gd name="adj2" fmla="val 198801"/>
            </a:avLst>
          </a:prstGeom>
          <a:solidFill>
            <a:srgbClr val="0000FF"/>
          </a:solidFill>
          <a:ln w="9525">
            <a:solidFill>
              <a:srgbClr val="9900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b="1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4441825" y="48133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34" name="AutoShape 11"/>
          <p:cNvSpPr>
            <a:spLocks noChangeArrowheads="1"/>
          </p:cNvSpPr>
          <p:nvPr/>
        </p:nvSpPr>
        <p:spPr bwMode="auto">
          <a:xfrm>
            <a:off x="4422775" y="4051300"/>
            <a:ext cx="990600" cy="228600"/>
          </a:xfrm>
          <a:prstGeom prst="leftArrow">
            <a:avLst>
              <a:gd name="adj1" fmla="val 50000"/>
              <a:gd name="adj2" fmla="val 108333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35" name="AutoShape 12"/>
          <p:cNvSpPr>
            <a:spLocks noChangeArrowheads="1"/>
          </p:cNvSpPr>
          <p:nvPr/>
        </p:nvSpPr>
        <p:spPr bwMode="auto">
          <a:xfrm>
            <a:off x="3432175" y="38989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b="1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>
            <a:off x="2232025" y="3746500"/>
            <a:ext cx="914400" cy="22860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b="1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1317625" y="3517900"/>
            <a:ext cx="762000" cy="457200"/>
          </a:xfrm>
          <a:prstGeom prst="line">
            <a:avLst/>
          </a:prstGeom>
          <a:noFill/>
          <a:ln w="38100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22111" y="2947169"/>
            <a:ext cx="1653017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>
                <a:solidFill>
                  <a:srgbClr val="99009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睫前静脉</a:t>
            </a:r>
          </a:p>
        </p:txBody>
      </p:sp>
      <p:sp>
        <p:nvSpPr>
          <p:cNvPr id="39" name="Line 17"/>
          <p:cNvSpPr>
            <a:spLocks noChangeShapeType="1"/>
          </p:cNvSpPr>
          <p:nvPr/>
        </p:nvSpPr>
        <p:spPr bwMode="auto">
          <a:xfrm>
            <a:off x="3298825" y="2984500"/>
            <a:ext cx="0" cy="914400"/>
          </a:xfrm>
          <a:prstGeom prst="line">
            <a:avLst/>
          </a:prstGeom>
          <a:noFill/>
          <a:ln w="38100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2079511" y="2527697"/>
            <a:ext cx="2020105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800" b="1" spc="50">
                <a:ln w="11430"/>
                <a:solidFill>
                  <a:srgbClr val="99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巩膜静脉窦</a:t>
            </a:r>
          </a:p>
        </p:txBody>
      </p:sp>
      <p:sp>
        <p:nvSpPr>
          <p:cNvPr id="41" name="AutoShape 19"/>
          <p:cNvSpPr>
            <a:spLocks noChangeArrowheads="1"/>
          </p:cNvSpPr>
          <p:nvPr/>
        </p:nvSpPr>
        <p:spPr bwMode="auto">
          <a:xfrm rot="17378039">
            <a:off x="5737225" y="4356100"/>
            <a:ext cx="609600" cy="533400"/>
          </a:xfrm>
          <a:prstGeom prst="curvedUpArrow">
            <a:avLst>
              <a:gd name="adj1" fmla="val 22857"/>
              <a:gd name="adj2" fmla="val 45714"/>
              <a:gd name="adj3" fmla="val 33333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zh-CN" kern="0">
              <a:solidFill>
                <a:prstClr val="black"/>
              </a:solidFill>
            </a:endParaRPr>
          </a:p>
        </p:txBody>
      </p:sp>
      <p:sp>
        <p:nvSpPr>
          <p:cNvPr id="42" name="AutoShape 4"/>
          <p:cNvSpPr>
            <a:spLocks noChangeArrowheads="1"/>
          </p:cNvSpPr>
          <p:nvPr/>
        </p:nvSpPr>
        <p:spPr bwMode="auto">
          <a:xfrm>
            <a:off x="3602038" y="4819650"/>
            <a:ext cx="742950" cy="185738"/>
          </a:xfrm>
          <a:prstGeom prst="rightArrow">
            <a:avLst>
              <a:gd name="adj1" fmla="val 50000"/>
              <a:gd name="adj2" fmla="val 200499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b="1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Line 17"/>
          <p:cNvSpPr>
            <a:spLocks noChangeShapeType="1"/>
          </p:cNvSpPr>
          <p:nvPr/>
        </p:nvSpPr>
        <p:spPr bwMode="auto">
          <a:xfrm>
            <a:off x="2232025" y="5000625"/>
            <a:ext cx="0" cy="914400"/>
          </a:xfrm>
          <a:prstGeom prst="line">
            <a:avLst/>
          </a:prstGeom>
          <a:noFill/>
          <a:ln w="38100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1602456" y="5914290"/>
            <a:ext cx="1285929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800" b="1" spc="50">
                <a:ln w="11430"/>
                <a:solidFill>
                  <a:srgbClr val="99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睫状体</a:t>
            </a: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251520" y="601524"/>
            <a:ext cx="1285929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睫状体</a:t>
            </a:r>
          </a:p>
        </p:txBody>
      </p:sp>
      <p:cxnSp>
        <p:nvCxnSpPr>
          <p:cNvPr id="46" name="直接箭头连接符 45"/>
          <p:cNvCxnSpPr>
            <a:cxnSpLocks noChangeShapeType="1"/>
            <a:stCxn id="45" idx="3"/>
          </p:cNvCxnSpPr>
          <p:nvPr/>
        </p:nvCxnSpPr>
        <p:spPr bwMode="auto">
          <a:xfrm>
            <a:off x="1536700" y="863600"/>
            <a:ext cx="517525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Text Box 18"/>
          <p:cNvSpPr txBox="1">
            <a:spLocks noChangeArrowheads="1"/>
          </p:cNvSpPr>
          <p:nvPr/>
        </p:nvSpPr>
        <p:spPr bwMode="auto">
          <a:xfrm>
            <a:off x="2063895" y="601524"/>
            <a:ext cx="918841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后房</a:t>
            </a:r>
          </a:p>
        </p:txBody>
      </p:sp>
      <p:cxnSp>
        <p:nvCxnSpPr>
          <p:cNvPr id="48" name="直接箭头连接符 47"/>
          <p:cNvCxnSpPr>
            <a:cxnSpLocks noChangeShapeType="1"/>
          </p:cNvCxnSpPr>
          <p:nvPr/>
        </p:nvCxnSpPr>
        <p:spPr bwMode="auto">
          <a:xfrm>
            <a:off x="3049588" y="889000"/>
            <a:ext cx="1163637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Text Box 18"/>
          <p:cNvSpPr txBox="1">
            <a:spLocks noChangeArrowheads="1"/>
          </p:cNvSpPr>
          <p:nvPr/>
        </p:nvSpPr>
        <p:spPr bwMode="auto">
          <a:xfrm>
            <a:off x="3079055" y="313492"/>
            <a:ext cx="816249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kern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瞳孔</a:t>
            </a: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4375199" y="601524"/>
            <a:ext cx="918841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前房</a:t>
            </a:r>
          </a:p>
        </p:txBody>
      </p:sp>
      <p:cxnSp>
        <p:nvCxnSpPr>
          <p:cNvPr id="51" name="直接箭头连接符 50"/>
          <p:cNvCxnSpPr>
            <a:cxnSpLocks noChangeShapeType="1"/>
          </p:cNvCxnSpPr>
          <p:nvPr/>
        </p:nvCxnSpPr>
        <p:spPr bwMode="auto">
          <a:xfrm>
            <a:off x="5426075" y="889000"/>
            <a:ext cx="1163638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 Box 18"/>
          <p:cNvSpPr txBox="1">
            <a:spLocks noChangeArrowheads="1"/>
          </p:cNvSpPr>
          <p:nvPr/>
        </p:nvSpPr>
        <p:spPr bwMode="auto">
          <a:xfrm>
            <a:off x="5167287" y="313492"/>
            <a:ext cx="1763624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kern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虹膜角膜角</a:t>
            </a:r>
          </a:p>
        </p:txBody>
      </p:sp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6967487" y="601524"/>
            <a:ext cx="2020105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巩膜静脉窦</a:t>
            </a:r>
          </a:p>
        </p:txBody>
      </p:sp>
      <p:cxnSp>
        <p:nvCxnSpPr>
          <p:cNvPr id="54" name="直接箭头连接符 53"/>
          <p:cNvCxnSpPr>
            <a:cxnSpLocks noChangeShapeType="1"/>
          </p:cNvCxnSpPr>
          <p:nvPr/>
        </p:nvCxnSpPr>
        <p:spPr bwMode="auto">
          <a:xfrm>
            <a:off x="7740650" y="1196975"/>
            <a:ext cx="0" cy="503238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6983010" y="1628800"/>
            <a:ext cx="1653017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睫前静脉</a:t>
            </a:r>
          </a:p>
        </p:txBody>
      </p:sp>
      <p:cxnSp>
        <p:nvCxnSpPr>
          <p:cNvPr id="56" name="直接箭头连接符 55"/>
          <p:cNvCxnSpPr>
            <a:cxnSpLocks noChangeShapeType="1"/>
            <a:stCxn id="55" idx="1"/>
          </p:cNvCxnSpPr>
          <p:nvPr/>
        </p:nvCxnSpPr>
        <p:spPr bwMode="auto">
          <a:xfrm flipH="1">
            <a:off x="6589713" y="1890713"/>
            <a:ext cx="393700" cy="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5004048" y="1628800"/>
            <a:ext cx="1285929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眼静脉</a:t>
            </a:r>
          </a:p>
        </p:txBody>
      </p:sp>
      <p:sp>
        <p:nvSpPr>
          <p:cNvPr id="88095" name="文本框 57"/>
          <p:cNvSpPr txBox="1">
            <a:spLocks noChangeArrowheads="1"/>
          </p:cNvSpPr>
          <p:nvPr/>
        </p:nvSpPr>
        <p:spPr bwMode="auto">
          <a:xfrm>
            <a:off x="8788400" y="5659438"/>
            <a:ext cx="269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房水的循环途径</a:t>
            </a:r>
          </a:p>
        </p:txBody>
      </p:sp>
      <p:pic>
        <p:nvPicPr>
          <p:cNvPr id="3" name="396212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752" r="28519"/>
          <a:stretch>
            <a:fillRect/>
          </a:stretch>
        </p:blipFill>
        <p:spPr>
          <a:xfrm>
            <a:off x="8546217" y="1448594"/>
            <a:ext cx="348166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9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1" grpId="0" animBg="1" autoUpdateAnimBg="0"/>
      <p:bldP spid="42" grpId="0" animBg="1"/>
      <p:bldP spid="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4053B-E7D2-4DBF-9F19-AB30976FABF6}" type="slidenum">
              <a:rPr lang="zh-CN" altLang="en-US"/>
              <a:pPr>
                <a:defRPr/>
              </a:pPr>
              <a:t>38</a:t>
            </a:fld>
            <a:endParaRPr lang="zh-CN" altLang="en-US"/>
          </a:p>
        </p:txBody>
      </p:sp>
      <p:sp>
        <p:nvSpPr>
          <p:cNvPr id="89091" name="矩形 2"/>
          <p:cNvSpPr>
            <a:spLocks noChangeArrowheads="1"/>
          </p:cNvSpPr>
          <p:nvPr/>
        </p:nvSpPr>
        <p:spPr bwMode="auto">
          <a:xfrm>
            <a:off x="825500" y="225425"/>
            <a:ext cx="9410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1"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房水的生理功能是为角膜和晶状体提供营养并维持正常的眼内压</a:t>
            </a:r>
            <a:endParaRPr kumimoji="1"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kumimoji="1"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如果房水循环障碍或代谢紊乱，导致眼内压增高，称为继发性青光眼 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3197225"/>
            <a:ext cx="4537075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533775"/>
            <a:ext cx="4767263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矩形 7"/>
          <p:cNvSpPr>
            <a:spLocks noChangeArrowheads="1"/>
          </p:cNvSpPr>
          <p:nvPr/>
        </p:nvSpPr>
        <p:spPr bwMode="auto">
          <a:xfrm>
            <a:off x="3124200" y="1619250"/>
            <a:ext cx="6096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青光眼是全球第</a:t>
            </a:r>
            <a:r>
              <a:rPr lang="en-US" altLang="zh-CN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致盲眼病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特征是：视神经萎缩和视野缺损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D8E7A-C1AF-4A9B-B4C3-F42CB2217791}" type="slidenum">
              <a:rPr lang="zh-CN" altLang="en-US"/>
              <a:pPr>
                <a:defRPr/>
              </a:pPr>
              <a:t>39</a:t>
            </a:fld>
            <a:endParaRPr lang="zh-CN" altLang="en-US"/>
          </a:p>
        </p:txBody>
      </p:sp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260475" y="569913"/>
            <a:ext cx="24860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晶状体  </a:t>
            </a:r>
            <a:r>
              <a:rPr kumimoji="1" lang="en-US" altLang="zh-CN" sz="3200">
                <a:latin typeface="Times New Roman" panose="02020603050405020304" pitchFamily="18" charset="0"/>
                <a:ea typeface="华文行楷" panose="02010800040101010101" pitchFamily="2" charset="-122"/>
              </a:rPr>
              <a:t>lens</a:t>
            </a:r>
            <a:endParaRPr lang="zh-CN" altLang="en-US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116" name="Rectangle 9"/>
          <p:cNvSpPr>
            <a:spLocks noChangeArrowheads="1"/>
          </p:cNvSpPr>
          <p:nvPr/>
        </p:nvSpPr>
        <p:spPr bwMode="auto">
          <a:xfrm>
            <a:off x="1260475" y="2395538"/>
            <a:ext cx="4346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晶状体是屈光系统的主要装置</a:t>
            </a:r>
          </a:p>
        </p:txBody>
      </p:sp>
      <p:pic>
        <p:nvPicPr>
          <p:cNvPr id="90117" name="Picture 43" descr="眼球水平切面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1020763"/>
            <a:ext cx="3100387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任意多边形 14"/>
          <p:cNvSpPr/>
          <p:nvPr/>
        </p:nvSpPr>
        <p:spPr>
          <a:xfrm>
            <a:off x="7886700" y="1417638"/>
            <a:ext cx="906463" cy="400050"/>
          </a:xfrm>
          <a:custGeom>
            <a:avLst/>
            <a:gdLst>
              <a:gd name="connsiteX0" fmla="*/ 914400 w 1149350"/>
              <a:gd name="connsiteY0" fmla="*/ 38100 h 460375"/>
              <a:gd name="connsiteX1" fmla="*/ 914400 w 1149350"/>
              <a:gd name="connsiteY1" fmla="*/ 38100 h 460375"/>
              <a:gd name="connsiteX2" fmla="*/ 958850 w 1149350"/>
              <a:gd name="connsiteY2" fmla="*/ 34925 h 460375"/>
              <a:gd name="connsiteX3" fmla="*/ 1003300 w 1149350"/>
              <a:gd name="connsiteY3" fmla="*/ 41275 h 460375"/>
              <a:gd name="connsiteX4" fmla="*/ 1009650 w 1149350"/>
              <a:gd name="connsiteY4" fmla="*/ 50800 h 460375"/>
              <a:gd name="connsiteX5" fmla="*/ 1022350 w 1149350"/>
              <a:gd name="connsiteY5" fmla="*/ 53975 h 460375"/>
              <a:gd name="connsiteX6" fmla="*/ 1041400 w 1149350"/>
              <a:gd name="connsiteY6" fmla="*/ 60325 h 460375"/>
              <a:gd name="connsiteX7" fmla="*/ 1060450 w 1149350"/>
              <a:gd name="connsiteY7" fmla="*/ 73025 h 460375"/>
              <a:gd name="connsiteX8" fmla="*/ 1069975 w 1149350"/>
              <a:gd name="connsiteY8" fmla="*/ 76200 h 460375"/>
              <a:gd name="connsiteX9" fmla="*/ 1079500 w 1149350"/>
              <a:gd name="connsiteY9" fmla="*/ 82550 h 460375"/>
              <a:gd name="connsiteX10" fmla="*/ 1089025 w 1149350"/>
              <a:gd name="connsiteY10" fmla="*/ 85725 h 460375"/>
              <a:gd name="connsiteX11" fmla="*/ 1117600 w 1149350"/>
              <a:gd name="connsiteY11" fmla="*/ 107950 h 460375"/>
              <a:gd name="connsiteX12" fmla="*/ 1136650 w 1149350"/>
              <a:gd name="connsiteY12" fmla="*/ 123825 h 460375"/>
              <a:gd name="connsiteX13" fmla="*/ 1139825 w 1149350"/>
              <a:gd name="connsiteY13" fmla="*/ 133350 h 460375"/>
              <a:gd name="connsiteX14" fmla="*/ 1149350 w 1149350"/>
              <a:gd name="connsiteY14" fmla="*/ 152400 h 460375"/>
              <a:gd name="connsiteX15" fmla="*/ 1146175 w 1149350"/>
              <a:gd name="connsiteY15" fmla="*/ 212725 h 460375"/>
              <a:gd name="connsiteX16" fmla="*/ 1143000 w 1149350"/>
              <a:gd name="connsiteY16" fmla="*/ 222250 h 460375"/>
              <a:gd name="connsiteX17" fmla="*/ 1136650 w 1149350"/>
              <a:gd name="connsiteY17" fmla="*/ 231775 h 460375"/>
              <a:gd name="connsiteX18" fmla="*/ 1127125 w 1149350"/>
              <a:gd name="connsiteY18" fmla="*/ 250825 h 460375"/>
              <a:gd name="connsiteX19" fmla="*/ 1117600 w 1149350"/>
              <a:gd name="connsiteY19" fmla="*/ 257175 h 460375"/>
              <a:gd name="connsiteX20" fmla="*/ 1111250 w 1149350"/>
              <a:gd name="connsiteY20" fmla="*/ 276225 h 460375"/>
              <a:gd name="connsiteX21" fmla="*/ 1101725 w 1149350"/>
              <a:gd name="connsiteY21" fmla="*/ 285750 h 460375"/>
              <a:gd name="connsiteX22" fmla="*/ 1095375 w 1149350"/>
              <a:gd name="connsiteY22" fmla="*/ 295275 h 460375"/>
              <a:gd name="connsiteX23" fmla="*/ 1076325 w 1149350"/>
              <a:gd name="connsiteY23" fmla="*/ 307975 h 460375"/>
              <a:gd name="connsiteX24" fmla="*/ 1066800 w 1149350"/>
              <a:gd name="connsiteY24" fmla="*/ 314325 h 460375"/>
              <a:gd name="connsiteX25" fmla="*/ 1057275 w 1149350"/>
              <a:gd name="connsiteY25" fmla="*/ 320675 h 460375"/>
              <a:gd name="connsiteX26" fmla="*/ 1038225 w 1149350"/>
              <a:gd name="connsiteY26" fmla="*/ 327025 h 460375"/>
              <a:gd name="connsiteX27" fmla="*/ 1028700 w 1149350"/>
              <a:gd name="connsiteY27" fmla="*/ 333375 h 460375"/>
              <a:gd name="connsiteX28" fmla="*/ 1003300 w 1149350"/>
              <a:gd name="connsiteY28" fmla="*/ 339725 h 460375"/>
              <a:gd name="connsiteX29" fmla="*/ 993775 w 1149350"/>
              <a:gd name="connsiteY29" fmla="*/ 342900 h 460375"/>
              <a:gd name="connsiteX30" fmla="*/ 965200 w 1149350"/>
              <a:gd name="connsiteY30" fmla="*/ 358775 h 460375"/>
              <a:gd name="connsiteX31" fmla="*/ 949325 w 1149350"/>
              <a:gd name="connsiteY31" fmla="*/ 371475 h 460375"/>
              <a:gd name="connsiteX32" fmla="*/ 939800 w 1149350"/>
              <a:gd name="connsiteY32" fmla="*/ 377825 h 460375"/>
              <a:gd name="connsiteX33" fmla="*/ 920750 w 1149350"/>
              <a:gd name="connsiteY33" fmla="*/ 384175 h 460375"/>
              <a:gd name="connsiteX34" fmla="*/ 901700 w 1149350"/>
              <a:gd name="connsiteY34" fmla="*/ 393700 h 460375"/>
              <a:gd name="connsiteX35" fmla="*/ 892175 w 1149350"/>
              <a:gd name="connsiteY35" fmla="*/ 400050 h 460375"/>
              <a:gd name="connsiteX36" fmla="*/ 869950 w 1149350"/>
              <a:gd name="connsiteY36" fmla="*/ 406400 h 460375"/>
              <a:gd name="connsiteX37" fmla="*/ 860425 w 1149350"/>
              <a:gd name="connsiteY37" fmla="*/ 412750 h 460375"/>
              <a:gd name="connsiteX38" fmla="*/ 828675 w 1149350"/>
              <a:gd name="connsiteY38" fmla="*/ 422275 h 460375"/>
              <a:gd name="connsiteX39" fmla="*/ 809625 w 1149350"/>
              <a:gd name="connsiteY39" fmla="*/ 425450 h 460375"/>
              <a:gd name="connsiteX40" fmla="*/ 777875 w 1149350"/>
              <a:gd name="connsiteY40" fmla="*/ 434975 h 460375"/>
              <a:gd name="connsiteX41" fmla="*/ 727075 w 1149350"/>
              <a:gd name="connsiteY41" fmla="*/ 438150 h 460375"/>
              <a:gd name="connsiteX42" fmla="*/ 654050 w 1149350"/>
              <a:gd name="connsiteY42" fmla="*/ 447675 h 460375"/>
              <a:gd name="connsiteX43" fmla="*/ 625475 w 1149350"/>
              <a:gd name="connsiteY43" fmla="*/ 450850 h 460375"/>
              <a:gd name="connsiteX44" fmla="*/ 603250 w 1149350"/>
              <a:gd name="connsiteY44" fmla="*/ 454025 h 460375"/>
              <a:gd name="connsiteX45" fmla="*/ 482600 w 1149350"/>
              <a:gd name="connsiteY45" fmla="*/ 460375 h 460375"/>
              <a:gd name="connsiteX46" fmla="*/ 415925 w 1149350"/>
              <a:gd name="connsiteY46" fmla="*/ 457200 h 460375"/>
              <a:gd name="connsiteX47" fmla="*/ 406400 w 1149350"/>
              <a:gd name="connsiteY47" fmla="*/ 454025 h 460375"/>
              <a:gd name="connsiteX48" fmla="*/ 374650 w 1149350"/>
              <a:gd name="connsiteY48" fmla="*/ 447675 h 460375"/>
              <a:gd name="connsiteX49" fmla="*/ 365125 w 1149350"/>
              <a:gd name="connsiteY49" fmla="*/ 444500 h 460375"/>
              <a:gd name="connsiteX50" fmla="*/ 304800 w 1149350"/>
              <a:gd name="connsiteY50" fmla="*/ 438150 h 460375"/>
              <a:gd name="connsiteX51" fmla="*/ 285750 w 1149350"/>
              <a:gd name="connsiteY51" fmla="*/ 431800 h 460375"/>
              <a:gd name="connsiteX52" fmla="*/ 273050 w 1149350"/>
              <a:gd name="connsiteY52" fmla="*/ 428625 h 460375"/>
              <a:gd name="connsiteX53" fmla="*/ 254000 w 1149350"/>
              <a:gd name="connsiteY53" fmla="*/ 422275 h 460375"/>
              <a:gd name="connsiteX54" fmla="*/ 234950 w 1149350"/>
              <a:gd name="connsiteY54" fmla="*/ 415925 h 460375"/>
              <a:gd name="connsiteX55" fmla="*/ 225425 w 1149350"/>
              <a:gd name="connsiteY55" fmla="*/ 412750 h 460375"/>
              <a:gd name="connsiteX56" fmla="*/ 203200 w 1149350"/>
              <a:gd name="connsiteY56" fmla="*/ 406400 h 460375"/>
              <a:gd name="connsiteX57" fmla="*/ 177800 w 1149350"/>
              <a:gd name="connsiteY57" fmla="*/ 390525 h 460375"/>
              <a:gd name="connsiteX58" fmla="*/ 168275 w 1149350"/>
              <a:gd name="connsiteY58" fmla="*/ 387350 h 460375"/>
              <a:gd name="connsiteX59" fmla="*/ 161925 w 1149350"/>
              <a:gd name="connsiteY59" fmla="*/ 377825 h 460375"/>
              <a:gd name="connsiteX60" fmla="*/ 142875 w 1149350"/>
              <a:gd name="connsiteY60" fmla="*/ 371475 h 460375"/>
              <a:gd name="connsiteX61" fmla="*/ 127000 w 1149350"/>
              <a:gd name="connsiteY61" fmla="*/ 355600 h 460375"/>
              <a:gd name="connsiteX62" fmla="*/ 120650 w 1149350"/>
              <a:gd name="connsiteY62" fmla="*/ 346075 h 460375"/>
              <a:gd name="connsiteX63" fmla="*/ 111125 w 1149350"/>
              <a:gd name="connsiteY63" fmla="*/ 342900 h 460375"/>
              <a:gd name="connsiteX64" fmla="*/ 92075 w 1149350"/>
              <a:gd name="connsiteY64" fmla="*/ 330200 h 460375"/>
              <a:gd name="connsiteX65" fmla="*/ 85725 w 1149350"/>
              <a:gd name="connsiteY65" fmla="*/ 320675 h 460375"/>
              <a:gd name="connsiteX66" fmla="*/ 76200 w 1149350"/>
              <a:gd name="connsiteY66" fmla="*/ 317500 h 460375"/>
              <a:gd name="connsiteX67" fmla="*/ 66675 w 1149350"/>
              <a:gd name="connsiteY67" fmla="*/ 311150 h 460375"/>
              <a:gd name="connsiteX68" fmla="*/ 57150 w 1149350"/>
              <a:gd name="connsiteY68" fmla="*/ 301625 h 460375"/>
              <a:gd name="connsiteX69" fmla="*/ 44450 w 1149350"/>
              <a:gd name="connsiteY69" fmla="*/ 292100 h 460375"/>
              <a:gd name="connsiteX70" fmla="*/ 28575 w 1149350"/>
              <a:gd name="connsiteY70" fmla="*/ 276225 h 460375"/>
              <a:gd name="connsiteX71" fmla="*/ 22225 w 1149350"/>
              <a:gd name="connsiteY71" fmla="*/ 266700 h 460375"/>
              <a:gd name="connsiteX72" fmla="*/ 12700 w 1149350"/>
              <a:gd name="connsiteY72" fmla="*/ 260350 h 460375"/>
              <a:gd name="connsiteX73" fmla="*/ 6350 w 1149350"/>
              <a:gd name="connsiteY73" fmla="*/ 241300 h 460375"/>
              <a:gd name="connsiteX74" fmla="*/ 0 w 1149350"/>
              <a:gd name="connsiteY74" fmla="*/ 219075 h 460375"/>
              <a:gd name="connsiteX75" fmla="*/ 3175 w 1149350"/>
              <a:gd name="connsiteY75" fmla="*/ 187325 h 460375"/>
              <a:gd name="connsiteX76" fmla="*/ 15875 w 1149350"/>
              <a:gd name="connsiteY76" fmla="*/ 168275 h 460375"/>
              <a:gd name="connsiteX77" fmla="*/ 31750 w 1149350"/>
              <a:gd name="connsiteY77" fmla="*/ 152400 h 460375"/>
              <a:gd name="connsiteX78" fmla="*/ 38100 w 1149350"/>
              <a:gd name="connsiteY78" fmla="*/ 142875 h 460375"/>
              <a:gd name="connsiteX79" fmla="*/ 50800 w 1149350"/>
              <a:gd name="connsiteY79" fmla="*/ 139700 h 460375"/>
              <a:gd name="connsiteX80" fmla="*/ 69850 w 1149350"/>
              <a:gd name="connsiteY80" fmla="*/ 133350 h 460375"/>
              <a:gd name="connsiteX81" fmla="*/ 79375 w 1149350"/>
              <a:gd name="connsiteY81" fmla="*/ 130175 h 460375"/>
              <a:gd name="connsiteX82" fmla="*/ 88900 w 1149350"/>
              <a:gd name="connsiteY82" fmla="*/ 127000 h 460375"/>
              <a:gd name="connsiteX83" fmla="*/ 101600 w 1149350"/>
              <a:gd name="connsiteY83" fmla="*/ 117475 h 460375"/>
              <a:gd name="connsiteX84" fmla="*/ 114300 w 1149350"/>
              <a:gd name="connsiteY84" fmla="*/ 114300 h 460375"/>
              <a:gd name="connsiteX85" fmla="*/ 133350 w 1149350"/>
              <a:gd name="connsiteY85" fmla="*/ 107950 h 460375"/>
              <a:gd name="connsiteX86" fmla="*/ 177800 w 1149350"/>
              <a:gd name="connsiteY86" fmla="*/ 101600 h 460375"/>
              <a:gd name="connsiteX87" fmla="*/ 209550 w 1149350"/>
              <a:gd name="connsiteY87" fmla="*/ 92075 h 460375"/>
              <a:gd name="connsiteX88" fmla="*/ 219075 w 1149350"/>
              <a:gd name="connsiteY88" fmla="*/ 88900 h 460375"/>
              <a:gd name="connsiteX89" fmla="*/ 244475 w 1149350"/>
              <a:gd name="connsiteY89" fmla="*/ 73025 h 460375"/>
              <a:gd name="connsiteX90" fmla="*/ 254000 w 1149350"/>
              <a:gd name="connsiteY90" fmla="*/ 66675 h 460375"/>
              <a:gd name="connsiteX91" fmla="*/ 273050 w 1149350"/>
              <a:gd name="connsiteY91" fmla="*/ 60325 h 460375"/>
              <a:gd name="connsiteX92" fmla="*/ 282575 w 1149350"/>
              <a:gd name="connsiteY92" fmla="*/ 53975 h 460375"/>
              <a:gd name="connsiteX93" fmla="*/ 304800 w 1149350"/>
              <a:gd name="connsiteY93" fmla="*/ 47625 h 460375"/>
              <a:gd name="connsiteX94" fmla="*/ 314325 w 1149350"/>
              <a:gd name="connsiteY94" fmla="*/ 41275 h 460375"/>
              <a:gd name="connsiteX95" fmla="*/ 349250 w 1149350"/>
              <a:gd name="connsiteY95" fmla="*/ 31750 h 460375"/>
              <a:gd name="connsiteX96" fmla="*/ 368300 w 1149350"/>
              <a:gd name="connsiteY96" fmla="*/ 25400 h 460375"/>
              <a:gd name="connsiteX97" fmla="*/ 390525 w 1149350"/>
              <a:gd name="connsiteY97" fmla="*/ 15875 h 460375"/>
              <a:gd name="connsiteX98" fmla="*/ 434975 w 1149350"/>
              <a:gd name="connsiteY98" fmla="*/ 19050 h 460375"/>
              <a:gd name="connsiteX99" fmla="*/ 444500 w 1149350"/>
              <a:gd name="connsiteY99" fmla="*/ 22225 h 460375"/>
              <a:gd name="connsiteX100" fmla="*/ 568325 w 1149350"/>
              <a:gd name="connsiteY100" fmla="*/ 19050 h 460375"/>
              <a:gd name="connsiteX101" fmla="*/ 584200 w 1149350"/>
              <a:gd name="connsiteY101" fmla="*/ 15875 h 460375"/>
              <a:gd name="connsiteX102" fmla="*/ 593725 w 1149350"/>
              <a:gd name="connsiteY102" fmla="*/ 12700 h 460375"/>
              <a:gd name="connsiteX103" fmla="*/ 606425 w 1149350"/>
              <a:gd name="connsiteY103" fmla="*/ 9525 h 460375"/>
              <a:gd name="connsiteX104" fmla="*/ 622300 w 1149350"/>
              <a:gd name="connsiteY104" fmla="*/ 6350 h 460375"/>
              <a:gd name="connsiteX105" fmla="*/ 631825 w 1149350"/>
              <a:gd name="connsiteY105" fmla="*/ 3175 h 460375"/>
              <a:gd name="connsiteX106" fmla="*/ 654050 w 1149350"/>
              <a:gd name="connsiteY106" fmla="*/ 0 h 460375"/>
              <a:gd name="connsiteX107" fmla="*/ 809625 w 1149350"/>
              <a:gd name="connsiteY107" fmla="*/ 3175 h 460375"/>
              <a:gd name="connsiteX108" fmla="*/ 828675 w 1149350"/>
              <a:gd name="connsiteY108" fmla="*/ 9525 h 460375"/>
              <a:gd name="connsiteX109" fmla="*/ 854075 w 1149350"/>
              <a:gd name="connsiteY109" fmla="*/ 15875 h 460375"/>
              <a:gd name="connsiteX110" fmla="*/ 873125 w 1149350"/>
              <a:gd name="connsiteY110" fmla="*/ 22225 h 460375"/>
              <a:gd name="connsiteX111" fmla="*/ 914400 w 1149350"/>
              <a:gd name="connsiteY111" fmla="*/ 38100 h 46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149350" h="460375">
                <a:moveTo>
                  <a:pt x="914400" y="38100"/>
                </a:moveTo>
                <a:lnTo>
                  <a:pt x="914400" y="38100"/>
                </a:lnTo>
                <a:cubicBezTo>
                  <a:pt x="929217" y="37042"/>
                  <a:pt x="943996" y="34925"/>
                  <a:pt x="958850" y="34925"/>
                </a:cubicBezTo>
                <a:cubicBezTo>
                  <a:pt x="966797" y="34925"/>
                  <a:pt x="993821" y="39695"/>
                  <a:pt x="1003300" y="41275"/>
                </a:cubicBezTo>
                <a:cubicBezTo>
                  <a:pt x="1005417" y="44450"/>
                  <a:pt x="1006475" y="48683"/>
                  <a:pt x="1009650" y="50800"/>
                </a:cubicBezTo>
                <a:cubicBezTo>
                  <a:pt x="1013281" y="53221"/>
                  <a:pt x="1018170" y="52721"/>
                  <a:pt x="1022350" y="53975"/>
                </a:cubicBezTo>
                <a:cubicBezTo>
                  <a:pt x="1028761" y="55898"/>
                  <a:pt x="1035831" y="56612"/>
                  <a:pt x="1041400" y="60325"/>
                </a:cubicBezTo>
                <a:cubicBezTo>
                  <a:pt x="1047750" y="64558"/>
                  <a:pt x="1053210" y="70612"/>
                  <a:pt x="1060450" y="73025"/>
                </a:cubicBezTo>
                <a:cubicBezTo>
                  <a:pt x="1063625" y="74083"/>
                  <a:pt x="1066982" y="74703"/>
                  <a:pt x="1069975" y="76200"/>
                </a:cubicBezTo>
                <a:cubicBezTo>
                  <a:pt x="1073388" y="77907"/>
                  <a:pt x="1076087" y="80843"/>
                  <a:pt x="1079500" y="82550"/>
                </a:cubicBezTo>
                <a:cubicBezTo>
                  <a:pt x="1082493" y="84047"/>
                  <a:pt x="1086099" y="84100"/>
                  <a:pt x="1089025" y="85725"/>
                </a:cubicBezTo>
                <a:cubicBezTo>
                  <a:pt x="1117914" y="101774"/>
                  <a:pt x="1099088" y="92523"/>
                  <a:pt x="1117600" y="107950"/>
                </a:cubicBezTo>
                <a:cubicBezTo>
                  <a:pt x="1144122" y="130052"/>
                  <a:pt x="1108823" y="95998"/>
                  <a:pt x="1136650" y="123825"/>
                </a:cubicBezTo>
                <a:cubicBezTo>
                  <a:pt x="1137708" y="127000"/>
                  <a:pt x="1138328" y="130357"/>
                  <a:pt x="1139825" y="133350"/>
                </a:cubicBezTo>
                <a:cubicBezTo>
                  <a:pt x="1152135" y="157969"/>
                  <a:pt x="1141370" y="128459"/>
                  <a:pt x="1149350" y="152400"/>
                </a:cubicBezTo>
                <a:cubicBezTo>
                  <a:pt x="1148292" y="172508"/>
                  <a:pt x="1147998" y="192672"/>
                  <a:pt x="1146175" y="212725"/>
                </a:cubicBezTo>
                <a:cubicBezTo>
                  <a:pt x="1145872" y="216058"/>
                  <a:pt x="1144497" y="219257"/>
                  <a:pt x="1143000" y="222250"/>
                </a:cubicBezTo>
                <a:cubicBezTo>
                  <a:pt x="1141293" y="225663"/>
                  <a:pt x="1138357" y="228362"/>
                  <a:pt x="1136650" y="231775"/>
                </a:cubicBezTo>
                <a:cubicBezTo>
                  <a:pt x="1131485" y="242104"/>
                  <a:pt x="1136224" y="241726"/>
                  <a:pt x="1127125" y="250825"/>
                </a:cubicBezTo>
                <a:cubicBezTo>
                  <a:pt x="1124427" y="253523"/>
                  <a:pt x="1120775" y="255058"/>
                  <a:pt x="1117600" y="257175"/>
                </a:cubicBezTo>
                <a:cubicBezTo>
                  <a:pt x="1115483" y="263525"/>
                  <a:pt x="1115983" y="271492"/>
                  <a:pt x="1111250" y="276225"/>
                </a:cubicBezTo>
                <a:cubicBezTo>
                  <a:pt x="1108075" y="279400"/>
                  <a:pt x="1104600" y="282301"/>
                  <a:pt x="1101725" y="285750"/>
                </a:cubicBezTo>
                <a:cubicBezTo>
                  <a:pt x="1099282" y="288681"/>
                  <a:pt x="1098247" y="292762"/>
                  <a:pt x="1095375" y="295275"/>
                </a:cubicBezTo>
                <a:cubicBezTo>
                  <a:pt x="1089632" y="300301"/>
                  <a:pt x="1082675" y="303742"/>
                  <a:pt x="1076325" y="307975"/>
                </a:cubicBezTo>
                <a:lnTo>
                  <a:pt x="1066800" y="314325"/>
                </a:lnTo>
                <a:cubicBezTo>
                  <a:pt x="1063625" y="316442"/>
                  <a:pt x="1060895" y="319468"/>
                  <a:pt x="1057275" y="320675"/>
                </a:cubicBezTo>
                <a:cubicBezTo>
                  <a:pt x="1050925" y="322792"/>
                  <a:pt x="1043794" y="323312"/>
                  <a:pt x="1038225" y="327025"/>
                </a:cubicBezTo>
                <a:cubicBezTo>
                  <a:pt x="1035050" y="329142"/>
                  <a:pt x="1032286" y="332071"/>
                  <a:pt x="1028700" y="333375"/>
                </a:cubicBezTo>
                <a:cubicBezTo>
                  <a:pt x="1020498" y="336357"/>
                  <a:pt x="1011579" y="336965"/>
                  <a:pt x="1003300" y="339725"/>
                </a:cubicBezTo>
                <a:cubicBezTo>
                  <a:pt x="1000125" y="340783"/>
                  <a:pt x="996701" y="341275"/>
                  <a:pt x="993775" y="342900"/>
                </a:cubicBezTo>
                <a:cubicBezTo>
                  <a:pt x="961023" y="361096"/>
                  <a:pt x="986753" y="351591"/>
                  <a:pt x="965200" y="358775"/>
                </a:cubicBezTo>
                <a:cubicBezTo>
                  <a:pt x="954496" y="374832"/>
                  <a:pt x="964661" y="363807"/>
                  <a:pt x="949325" y="371475"/>
                </a:cubicBezTo>
                <a:cubicBezTo>
                  <a:pt x="945912" y="373182"/>
                  <a:pt x="943287" y="376275"/>
                  <a:pt x="939800" y="377825"/>
                </a:cubicBezTo>
                <a:cubicBezTo>
                  <a:pt x="933683" y="380543"/>
                  <a:pt x="926319" y="380462"/>
                  <a:pt x="920750" y="384175"/>
                </a:cubicBezTo>
                <a:cubicBezTo>
                  <a:pt x="893453" y="402373"/>
                  <a:pt x="927990" y="380555"/>
                  <a:pt x="901700" y="393700"/>
                </a:cubicBezTo>
                <a:cubicBezTo>
                  <a:pt x="898287" y="395407"/>
                  <a:pt x="895588" y="398343"/>
                  <a:pt x="892175" y="400050"/>
                </a:cubicBezTo>
                <a:cubicBezTo>
                  <a:pt x="887620" y="402327"/>
                  <a:pt x="874019" y="405383"/>
                  <a:pt x="869950" y="406400"/>
                </a:cubicBezTo>
                <a:cubicBezTo>
                  <a:pt x="866775" y="408517"/>
                  <a:pt x="863912" y="411200"/>
                  <a:pt x="860425" y="412750"/>
                </a:cubicBezTo>
                <a:cubicBezTo>
                  <a:pt x="853798" y="415695"/>
                  <a:pt x="837071" y="420596"/>
                  <a:pt x="828675" y="422275"/>
                </a:cubicBezTo>
                <a:cubicBezTo>
                  <a:pt x="822362" y="423538"/>
                  <a:pt x="815870" y="423889"/>
                  <a:pt x="809625" y="425450"/>
                </a:cubicBezTo>
                <a:cubicBezTo>
                  <a:pt x="802994" y="427108"/>
                  <a:pt x="786274" y="434135"/>
                  <a:pt x="777875" y="434975"/>
                </a:cubicBezTo>
                <a:cubicBezTo>
                  <a:pt x="760993" y="436663"/>
                  <a:pt x="744008" y="437092"/>
                  <a:pt x="727075" y="438150"/>
                </a:cubicBezTo>
                <a:cubicBezTo>
                  <a:pt x="692405" y="445084"/>
                  <a:pt x="716563" y="440729"/>
                  <a:pt x="654050" y="447675"/>
                </a:cubicBezTo>
                <a:cubicBezTo>
                  <a:pt x="644525" y="448733"/>
                  <a:pt x="634962" y="449495"/>
                  <a:pt x="625475" y="450850"/>
                </a:cubicBezTo>
                <a:cubicBezTo>
                  <a:pt x="618067" y="451908"/>
                  <a:pt x="610696" y="453280"/>
                  <a:pt x="603250" y="454025"/>
                </a:cubicBezTo>
                <a:cubicBezTo>
                  <a:pt x="561603" y="458190"/>
                  <a:pt x="525814" y="458646"/>
                  <a:pt x="482600" y="460375"/>
                </a:cubicBezTo>
                <a:cubicBezTo>
                  <a:pt x="460375" y="459317"/>
                  <a:pt x="438098" y="459048"/>
                  <a:pt x="415925" y="457200"/>
                </a:cubicBezTo>
                <a:cubicBezTo>
                  <a:pt x="412590" y="456922"/>
                  <a:pt x="409618" y="454944"/>
                  <a:pt x="406400" y="454025"/>
                </a:cubicBezTo>
                <a:cubicBezTo>
                  <a:pt x="384260" y="447699"/>
                  <a:pt x="402717" y="453912"/>
                  <a:pt x="374650" y="447675"/>
                </a:cubicBezTo>
                <a:cubicBezTo>
                  <a:pt x="371383" y="446949"/>
                  <a:pt x="368407" y="445156"/>
                  <a:pt x="365125" y="444500"/>
                </a:cubicBezTo>
                <a:cubicBezTo>
                  <a:pt x="347349" y="440945"/>
                  <a:pt x="321297" y="439525"/>
                  <a:pt x="304800" y="438150"/>
                </a:cubicBezTo>
                <a:cubicBezTo>
                  <a:pt x="298450" y="436033"/>
                  <a:pt x="292244" y="433423"/>
                  <a:pt x="285750" y="431800"/>
                </a:cubicBezTo>
                <a:cubicBezTo>
                  <a:pt x="281517" y="430742"/>
                  <a:pt x="277230" y="429879"/>
                  <a:pt x="273050" y="428625"/>
                </a:cubicBezTo>
                <a:cubicBezTo>
                  <a:pt x="266639" y="426702"/>
                  <a:pt x="260350" y="424392"/>
                  <a:pt x="254000" y="422275"/>
                </a:cubicBezTo>
                <a:lnTo>
                  <a:pt x="234950" y="415925"/>
                </a:lnTo>
                <a:cubicBezTo>
                  <a:pt x="231775" y="414867"/>
                  <a:pt x="228672" y="413562"/>
                  <a:pt x="225425" y="412750"/>
                </a:cubicBezTo>
                <a:cubicBezTo>
                  <a:pt x="209478" y="408763"/>
                  <a:pt x="216865" y="410955"/>
                  <a:pt x="203200" y="406400"/>
                </a:cubicBezTo>
                <a:cubicBezTo>
                  <a:pt x="193137" y="391306"/>
                  <a:pt x="200470" y="398082"/>
                  <a:pt x="177800" y="390525"/>
                </a:cubicBezTo>
                <a:lnTo>
                  <a:pt x="168275" y="387350"/>
                </a:lnTo>
                <a:cubicBezTo>
                  <a:pt x="166158" y="384175"/>
                  <a:pt x="165161" y="379847"/>
                  <a:pt x="161925" y="377825"/>
                </a:cubicBezTo>
                <a:cubicBezTo>
                  <a:pt x="156249" y="374277"/>
                  <a:pt x="142875" y="371475"/>
                  <a:pt x="142875" y="371475"/>
                </a:cubicBezTo>
                <a:cubicBezTo>
                  <a:pt x="125942" y="346075"/>
                  <a:pt x="148167" y="376767"/>
                  <a:pt x="127000" y="355600"/>
                </a:cubicBezTo>
                <a:cubicBezTo>
                  <a:pt x="124302" y="352902"/>
                  <a:pt x="123630" y="348459"/>
                  <a:pt x="120650" y="346075"/>
                </a:cubicBezTo>
                <a:cubicBezTo>
                  <a:pt x="118037" y="343984"/>
                  <a:pt x="114051" y="344525"/>
                  <a:pt x="111125" y="342900"/>
                </a:cubicBezTo>
                <a:cubicBezTo>
                  <a:pt x="104454" y="339194"/>
                  <a:pt x="92075" y="330200"/>
                  <a:pt x="92075" y="330200"/>
                </a:cubicBezTo>
                <a:cubicBezTo>
                  <a:pt x="89958" y="327025"/>
                  <a:pt x="88705" y="323059"/>
                  <a:pt x="85725" y="320675"/>
                </a:cubicBezTo>
                <a:cubicBezTo>
                  <a:pt x="83112" y="318584"/>
                  <a:pt x="79193" y="318997"/>
                  <a:pt x="76200" y="317500"/>
                </a:cubicBezTo>
                <a:cubicBezTo>
                  <a:pt x="72787" y="315793"/>
                  <a:pt x="69606" y="313593"/>
                  <a:pt x="66675" y="311150"/>
                </a:cubicBezTo>
                <a:cubicBezTo>
                  <a:pt x="63226" y="308275"/>
                  <a:pt x="60559" y="304547"/>
                  <a:pt x="57150" y="301625"/>
                </a:cubicBezTo>
                <a:cubicBezTo>
                  <a:pt x="53132" y="298181"/>
                  <a:pt x="48192" y="295842"/>
                  <a:pt x="44450" y="292100"/>
                </a:cubicBezTo>
                <a:cubicBezTo>
                  <a:pt x="23283" y="270933"/>
                  <a:pt x="53975" y="293158"/>
                  <a:pt x="28575" y="276225"/>
                </a:cubicBezTo>
                <a:cubicBezTo>
                  <a:pt x="26458" y="273050"/>
                  <a:pt x="24923" y="269398"/>
                  <a:pt x="22225" y="266700"/>
                </a:cubicBezTo>
                <a:cubicBezTo>
                  <a:pt x="19527" y="264002"/>
                  <a:pt x="14722" y="263586"/>
                  <a:pt x="12700" y="260350"/>
                </a:cubicBezTo>
                <a:cubicBezTo>
                  <a:pt x="9152" y="254674"/>
                  <a:pt x="8467" y="247650"/>
                  <a:pt x="6350" y="241300"/>
                </a:cubicBezTo>
                <a:cubicBezTo>
                  <a:pt x="1795" y="227635"/>
                  <a:pt x="3987" y="235022"/>
                  <a:pt x="0" y="219075"/>
                </a:cubicBezTo>
                <a:cubicBezTo>
                  <a:pt x="1058" y="208492"/>
                  <a:pt x="3" y="197477"/>
                  <a:pt x="3175" y="187325"/>
                </a:cubicBezTo>
                <a:cubicBezTo>
                  <a:pt x="5451" y="180041"/>
                  <a:pt x="11642" y="174625"/>
                  <a:pt x="15875" y="168275"/>
                </a:cubicBezTo>
                <a:cubicBezTo>
                  <a:pt x="24342" y="155575"/>
                  <a:pt x="19050" y="160867"/>
                  <a:pt x="31750" y="152400"/>
                </a:cubicBezTo>
                <a:cubicBezTo>
                  <a:pt x="33867" y="149225"/>
                  <a:pt x="34925" y="144992"/>
                  <a:pt x="38100" y="142875"/>
                </a:cubicBezTo>
                <a:cubicBezTo>
                  <a:pt x="41731" y="140454"/>
                  <a:pt x="46620" y="140954"/>
                  <a:pt x="50800" y="139700"/>
                </a:cubicBezTo>
                <a:cubicBezTo>
                  <a:pt x="57211" y="137777"/>
                  <a:pt x="63500" y="135467"/>
                  <a:pt x="69850" y="133350"/>
                </a:cubicBezTo>
                <a:lnTo>
                  <a:pt x="79375" y="130175"/>
                </a:lnTo>
                <a:lnTo>
                  <a:pt x="88900" y="127000"/>
                </a:lnTo>
                <a:cubicBezTo>
                  <a:pt x="93133" y="123825"/>
                  <a:pt x="96867" y="119842"/>
                  <a:pt x="101600" y="117475"/>
                </a:cubicBezTo>
                <a:cubicBezTo>
                  <a:pt x="105503" y="115524"/>
                  <a:pt x="110120" y="115554"/>
                  <a:pt x="114300" y="114300"/>
                </a:cubicBezTo>
                <a:cubicBezTo>
                  <a:pt x="120711" y="112377"/>
                  <a:pt x="126724" y="108897"/>
                  <a:pt x="133350" y="107950"/>
                </a:cubicBezTo>
                <a:cubicBezTo>
                  <a:pt x="148167" y="105833"/>
                  <a:pt x="163280" y="105230"/>
                  <a:pt x="177800" y="101600"/>
                </a:cubicBezTo>
                <a:cubicBezTo>
                  <a:pt x="196994" y="96802"/>
                  <a:pt x="186360" y="99805"/>
                  <a:pt x="209550" y="92075"/>
                </a:cubicBezTo>
                <a:lnTo>
                  <a:pt x="219075" y="88900"/>
                </a:lnTo>
                <a:cubicBezTo>
                  <a:pt x="234307" y="66051"/>
                  <a:pt x="212737" y="94184"/>
                  <a:pt x="244475" y="73025"/>
                </a:cubicBezTo>
                <a:cubicBezTo>
                  <a:pt x="247650" y="70908"/>
                  <a:pt x="250513" y="68225"/>
                  <a:pt x="254000" y="66675"/>
                </a:cubicBezTo>
                <a:cubicBezTo>
                  <a:pt x="260117" y="63957"/>
                  <a:pt x="267481" y="64038"/>
                  <a:pt x="273050" y="60325"/>
                </a:cubicBezTo>
                <a:cubicBezTo>
                  <a:pt x="276225" y="58208"/>
                  <a:pt x="279162" y="55682"/>
                  <a:pt x="282575" y="53975"/>
                </a:cubicBezTo>
                <a:cubicBezTo>
                  <a:pt x="287130" y="51698"/>
                  <a:pt x="300731" y="48642"/>
                  <a:pt x="304800" y="47625"/>
                </a:cubicBezTo>
                <a:cubicBezTo>
                  <a:pt x="307975" y="45508"/>
                  <a:pt x="310838" y="42825"/>
                  <a:pt x="314325" y="41275"/>
                </a:cubicBezTo>
                <a:cubicBezTo>
                  <a:pt x="334643" y="32245"/>
                  <a:pt x="329917" y="37023"/>
                  <a:pt x="349250" y="31750"/>
                </a:cubicBezTo>
                <a:cubicBezTo>
                  <a:pt x="355708" y="29989"/>
                  <a:pt x="362313" y="28393"/>
                  <a:pt x="368300" y="25400"/>
                </a:cubicBezTo>
                <a:cubicBezTo>
                  <a:pt x="383993" y="17553"/>
                  <a:pt x="376510" y="20547"/>
                  <a:pt x="390525" y="15875"/>
                </a:cubicBezTo>
                <a:cubicBezTo>
                  <a:pt x="405342" y="16933"/>
                  <a:pt x="420222" y="17314"/>
                  <a:pt x="434975" y="19050"/>
                </a:cubicBezTo>
                <a:cubicBezTo>
                  <a:pt x="438299" y="19441"/>
                  <a:pt x="441153" y="22225"/>
                  <a:pt x="444500" y="22225"/>
                </a:cubicBezTo>
                <a:cubicBezTo>
                  <a:pt x="485789" y="22225"/>
                  <a:pt x="527050" y="20108"/>
                  <a:pt x="568325" y="19050"/>
                </a:cubicBezTo>
                <a:cubicBezTo>
                  <a:pt x="573617" y="17992"/>
                  <a:pt x="578965" y="17184"/>
                  <a:pt x="584200" y="15875"/>
                </a:cubicBezTo>
                <a:cubicBezTo>
                  <a:pt x="587447" y="15063"/>
                  <a:pt x="590507" y="13619"/>
                  <a:pt x="593725" y="12700"/>
                </a:cubicBezTo>
                <a:cubicBezTo>
                  <a:pt x="597921" y="11501"/>
                  <a:pt x="602165" y="10472"/>
                  <a:pt x="606425" y="9525"/>
                </a:cubicBezTo>
                <a:cubicBezTo>
                  <a:pt x="611693" y="8354"/>
                  <a:pt x="617065" y="7659"/>
                  <a:pt x="622300" y="6350"/>
                </a:cubicBezTo>
                <a:cubicBezTo>
                  <a:pt x="625547" y="5538"/>
                  <a:pt x="628543" y="3831"/>
                  <a:pt x="631825" y="3175"/>
                </a:cubicBezTo>
                <a:cubicBezTo>
                  <a:pt x="639163" y="1707"/>
                  <a:pt x="646642" y="1058"/>
                  <a:pt x="654050" y="0"/>
                </a:cubicBezTo>
                <a:cubicBezTo>
                  <a:pt x="705908" y="1058"/>
                  <a:pt x="757833" y="350"/>
                  <a:pt x="809625" y="3175"/>
                </a:cubicBezTo>
                <a:cubicBezTo>
                  <a:pt x="816309" y="3540"/>
                  <a:pt x="822325" y="7408"/>
                  <a:pt x="828675" y="9525"/>
                </a:cubicBezTo>
                <a:cubicBezTo>
                  <a:pt x="857576" y="19159"/>
                  <a:pt x="811930" y="4381"/>
                  <a:pt x="854075" y="15875"/>
                </a:cubicBezTo>
                <a:cubicBezTo>
                  <a:pt x="860533" y="17636"/>
                  <a:pt x="866775" y="20108"/>
                  <a:pt x="873125" y="22225"/>
                </a:cubicBezTo>
                <a:lnTo>
                  <a:pt x="914400" y="38100"/>
                </a:lnTo>
                <a:close/>
              </a:path>
            </a:pathLst>
          </a:custGeom>
          <a:solidFill>
            <a:srgbClr val="9933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90119" name="Picture 31" descr="12-1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5186363"/>
            <a:ext cx="223202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32" descr="12-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3" y="3360738"/>
            <a:ext cx="2265362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Line 13"/>
          <p:cNvSpPr>
            <a:spLocks noChangeShapeType="1"/>
          </p:cNvSpPr>
          <p:nvPr/>
        </p:nvSpPr>
        <p:spPr bwMode="auto">
          <a:xfrm>
            <a:off x="8958263" y="6507163"/>
            <a:ext cx="336550" cy="119062"/>
          </a:xfrm>
          <a:prstGeom prst="lin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90122" name="Text Box 14"/>
          <p:cNvSpPr txBox="1">
            <a:spLocks noChangeArrowheads="1"/>
          </p:cNvSpPr>
          <p:nvPr/>
        </p:nvSpPr>
        <p:spPr bwMode="auto">
          <a:xfrm>
            <a:off x="9294813" y="6338888"/>
            <a:ext cx="120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晶状体囊</a:t>
            </a:r>
          </a:p>
        </p:txBody>
      </p:sp>
      <p:sp>
        <p:nvSpPr>
          <p:cNvPr id="90123" name="Line 15"/>
          <p:cNvSpPr>
            <a:spLocks noChangeShapeType="1"/>
          </p:cNvSpPr>
          <p:nvPr/>
        </p:nvSpPr>
        <p:spPr bwMode="auto">
          <a:xfrm flipV="1">
            <a:off x="8653463" y="5402263"/>
            <a:ext cx="712787" cy="419100"/>
          </a:xfrm>
          <a:prstGeom prst="lin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90124" name="Text Box 16"/>
          <p:cNvSpPr txBox="1">
            <a:spLocks noChangeArrowheads="1"/>
          </p:cNvSpPr>
          <p:nvPr/>
        </p:nvSpPr>
        <p:spPr bwMode="auto">
          <a:xfrm>
            <a:off x="9366250" y="5186363"/>
            <a:ext cx="120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晶状体核</a:t>
            </a:r>
          </a:p>
        </p:txBody>
      </p:sp>
      <p:sp>
        <p:nvSpPr>
          <p:cNvPr id="90125" name="Line 17"/>
          <p:cNvSpPr>
            <a:spLocks noChangeShapeType="1"/>
          </p:cNvSpPr>
          <p:nvPr/>
        </p:nvSpPr>
        <p:spPr bwMode="auto">
          <a:xfrm flipH="1">
            <a:off x="7739063" y="5186363"/>
            <a:ext cx="66675" cy="635000"/>
          </a:xfrm>
          <a:prstGeom prst="lin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90126" name="Text Box 18"/>
          <p:cNvSpPr txBox="1">
            <a:spLocks noChangeArrowheads="1"/>
          </p:cNvSpPr>
          <p:nvPr/>
        </p:nvSpPr>
        <p:spPr bwMode="auto">
          <a:xfrm>
            <a:off x="7205663" y="4770438"/>
            <a:ext cx="1462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晶状体皮质</a:t>
            </a:r>
          </a:p>
        </p:txBody>
      </p:sp>
      <p:sp>
        <p:nvSpPr>
          <p:cNvPr id="90127" name="Line 19"/>
          <p:cNvSpPr>
            <a:spLocks noChangeShapeType="1"/>
          </p:cNvSpPr>
          <p:nvPr/>
        </p:nvSpPr>
        <p:spPr bwMode="auto">
          <a:xfrm flipV="1">
            <a:off x="10404475" y="3490913"/>
            <a:ext cx="307975" cy="315912"/>
          </a:xfrm>
          <a:prstGeom prst="lin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90128" name="Text Box 20"/>
          <p:cNvSpPr txBox="1">
            <a:spLocks noChangeArrowheads="1"/>
          </p:cNvSpPr>
          <p:nvPr/>
        </p:nvSpPr>
        <p:spPr bwMode="auto">
          <a:xfrm>
            <a:off x="10385425" y="2986088"/>
            <a:ext cx="1462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晶状体后面</a:t>
            </a:r>
          </a:p>
        </p:txBody>
      </p:sp>
      <p:sp>
        <p:nvSpPr>
          <p:cNvPr id="90129" name="Line 21"/>
          <p:cNvSpPr>
            <a:spLocks noChangeShapeType="1"/>
          </p:cNvSpPr>
          <p:nvPr/>
        </p:nvSpPr>
        <p:spPr bwMode="auto">
          <a:xfrm>
            <a:off x="10255250" y="4418013"/>
            <a:ext cx="457200" cy="228600"/>
          </a:xfrm>
          <a:prstGeom prst="lin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90130" name="Text Box 22"/>
          <p:cNvSpPr txBox="1">
            <a:spLocks noChangeArrowheads="1"/>
          </p:cNvSpPr>
          <p:nvPr/>
        </p:nvSpPr>
        <p:spPr bwMode="auto">
          <a:xfrm>
            <a:off x="10636250" y="4418013"/>
            <a:ext cx="1462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晶状体前面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974725" y="1111250"/>
            <a:ext cx="6911975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0000FF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2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双凸透镜状，有弹性， 不含神经血管</a:t>
            </a:r>
          </a:p>
          <a:p>
            <a:pPr eaLnBrk="1" hangingPunct="1">
              <a:lnSpc>
                <a:spcPct val="150000"/>
              </a:lnSpc>
              <a:buClr>
                <a:srgbClr val="0000FF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2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晶状体囊、晶状体皮质、晶状体核</a:t>
            </a:r>
          </a:p>
        </p:txBody>
      </p:sp>
      <p:pic>
        <p:nvPicPr>
          <p:cNvPr id="90132" name="Picture 4" descr="虹膜角膜角1"/>
          <p:cNvPicPr>
            <a:picLocks noChangeAspect="1" noChangeArrowheads="1"/>
          </p:cNvPicPr>
          <p:nvPr/>
        </p:nvPicPr>
        <p:blipFill>
          <a:blip r:embed="rId5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2851150"/>
            <a:ext cx="3740150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1081088" y="5302250"/>
            <a:ext cx="6911975" cy="9366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5000"/>
              </a:lnSpc>
              <a:spcAft>
                <a:spcPts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2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借睫状肌的收缩和舒张改变其曲度  </a:t>
            </a:r>
          </a:p>
          <a:p>
            <a:pPr fontAlgn="auto">
              <a:lnSpc>
                <a:spcPct val="105000"/>
              </a:lnSpc>
              <a:spcAft>
                <a:spcPts val="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2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作用：调整屈光能力，使物体像聚于视网膜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7BE44-2DBC-4096-A6F8-AD63343FCF73}" type="slidenum">
              <a:rPr lang="zh-CN" altLang="en-US"/>
              <a:pPr>
                <a:defRPr/>
              </a:pPr>
              <a:t>4</a:t>
            </a:fld>
            <a:endParaRPr lang="zh-CN" alt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55688" y="595313"/>
            <a:ext cx="6540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根据感受器的部位分类：</a:t>
            </a: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1468438" y="1431925"/>
            <a:ext cx="77152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外感受器    </a:t>
            </a: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分布在皮肤、粘膜、视器和听器等处，感受痛、温</a:t>
            </a:r>
            <a:r>
              <a:rPr kumimoji="1"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	            	         </a:t>
            </a: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度、触、压、光波和声波等物理刺激和化学刺激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内感受器</a:t>
            </a:r>
            <a:r>
              <a: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分布于内脏器官和心血管等处，接受物理刺激和化</a:t>
            </a:r>
            <a:r>
              <a:rPr kumimoji="1"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	            	         </a:t>
            </a: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学刺激；分布于嗅粘膜的嗅觉感受器及舌的味蕾</a:t>
            </a:r>
            <a:endParaRPr kumimoji="1"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kumimoji="1"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本体感受器 </a:t>
            </a: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分布在肌、肌腱、关节和内耳的位觉器等处，接受</a:t>
            </a:r>
            <a:r>
              <a:rPr kumimoji="1"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	           </a:t>
            </a: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机体运动和平衡变化时所产生的刺激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内脏感受器</a:t>
            </a: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kumimoji="1"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分布在内脏器官等处</a:t>
            </a: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AF7F-0417-4F5E-B62C-91E9E6330090}" type="slidenum">
              <a:rPr lang="zh-CN" altLang="en-US"/>
              <a:pPr>
                <a:defRPr/>
              </a:pPr>
              <a:t>40</a:t>
            </a:fld>
            <a:endParaRPr lang="zh-CN" altLang="en-US"/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3214688" y="1312863"/>
            <a:ext cx="2686050" cy="2533650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2986088" y="1884363"/>
            <a:ext cx="1219200" cy="1409700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grpSp>
        <p:nvGrpSpPr>
          <p:cNvPr id="91141" name="Group 27"/>
          <p:cNvGrpSpPr>
            <a:grpSpLocks/>
          </p:cNvGrpSpPr>
          <p:nvPr/>
        </p:nvGrpSpPr>
        <p:grpSpPr bwMode="auto">
          <a:xfrm>
            <a:off x="3067050" y="1406525"/>
            <a:ext cx="2747963" cy="2357438"/>
            <a:chOff x="2928" y="1872"/>
            <a:chExt cx="1731" cy="1485"/>
          </a:xfrm>
        </p:grpSpPr>
        <p:grpSp>
          <p:nvGrpSpPr>
            <p:cNvPr id="91180" name="Group 28"/>
            <p:cNvGrpSpPr>
              <a:grpSpLocks/>
            </p:cNvGrpSpPr>
            <p:nvPr/>
          </p:nvGrpSpPr>
          <p:grpSpPr bwMode="auto">
            <a:xfrm>
              <a:off x="3072" y="1872"/>
              <a:ext cx="1587" cy="1485"/>
              <a:chOff x="3072" y="1872"/>
              <a:chExt cx="1587" cy="1485"/>
            </a:xfrm>
          </p:grpSpPr>
          <p:sp>
            <p:nvSpPr>
              <p:cNvPr id="32" name="Oval 29"/>
              <p:cNvSpPr>
                <a:spLocks noChangeAspect="1" noChangeArrowheads="1"/>
              </p:cNvSpPr>
              <p:nvPr/>
            </p:nvSpPr>
            <p:spPr bwMode="auto">
              <a:xfrm>
                <a:off x="3072" y="1872"/>
                <a:ext cx="1587" cy="148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1pPr>
                <a:lvl2pPr marL="742950" indent="-28575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2pPr>
                <a:lvl3pPr marL="1143000" indent="-22860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3pPr>
                <a:lvl4pPr marL="1600200" indent="-22860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4pPr>
                <a:lvl5pPr marL="2057400" indent="-22860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zh-CN" alt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Oval 30"/>
              <p:cNvSpPr>
                <a:spLocks noChangeAspect="1" noChangeArrowheads="1"/>
              </p:cNvSpPr>
              <p:nvPr/>
            </p:nvSpPr>
            <p:spPr bwMode="auto">
              <a:xfrm>
                <a:off x="3120" y="1920"/>
                <a:ext cx="1488" cy="1392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1pPr>
                <a:lvl2pPr marL="742950" indent="-28575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2pPr>
                <a:lvl3pPr marL="1143000" indent="-22860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3pPr>
                <a:lvl4pPr marL="1600200" indent="-22860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4pPr>
                <a:lvl5pPr marL="2057400" indent="-22860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zh-CN" altLang="en-US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2928" y="2256"/>
              <a:ext cx="432" cy="72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</p:grp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3386138" y="2112963"/>
            <a:ext cx="323850" cy="971550"/>
          </a:xfrm>
          <a:prstGeom prst="ellipse">
            <a:avLst/>
          </a:prstGeom>
          <a:solidFill>
            <a:srgbClr val="00FFFF"/>
          </a:solidFill>
          <a:ln w="9525">
            <a:solidFill>
              <a:srgbClr val="EEECE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91143" name="Freeform 33"/>
          <p:cNvSpPr>
            <a:spLocks/>
          </p:cNvSpPr>
          <p:nvPr/>
        </p:nvSpPr>
        <p:spPr bwMode="auto">
          <a:xfrm>
            <a:off x="3328988" y="2017713"/>
            <a:ext cx="190500" cy="304800"/>
          </a:xfrm>
          <a:custGeom>
            <a:avLst/>
            <a:gdLst>
              <a:gd name="T0" fmla="*/ 2147483646 w 1212"/>
              <a:gd name="T1" fmla="*/ 0 h 1572"/>
              <a:gd name="T2" fmla="*/ 2147483646 w 1212"/>
              <a:gd name="T3" fmla="*/ 2147483646 h 1572"/>
              <a:gd name="T4" fmla="*/ 2147483646 w 1212"/>
              <a:gd name="T5" fmla="*/ 2147483646 h 1572"/>
              <a:gd name="T6" fmla="*/ 2147483646 w 1212"/>
              <a:gd name="T7" fmla="*/ 2147483646 h 1572"/>
              <a:gd name="T8" fmla="*/ 2147483646 w 1212"/>
              <a:gd name="T9" fmla="*/ 2147483646 h 1572"/>
              <a:gd name="T10" fmla="*/ 2147483646 w 1212"/>
              <a:gd name="T11" fmla="*/ 2147483646 h 1572"/>
              <a:gd name="T12" fmla="*/ 0 w 1212"/>
              <a:gd name="T13" fmla="*/ 2147483646 h 1572"/>
              <a:gd name="T14" fmla="*/ 2147483646 w 1212"/>
              <a:gd name="T15" fmla="*/ 2147483646 h 1572"/>
              <a:gd name="T16" fmla="*/ 2147483646 w 1212"/>
              <a:gd name="T17" fmla="*/ 2147483646 h 1572"/>
              <a:gd name="T18" fmla="*/ 2147483646 w 1212"/>
              <a:gd name="T19" fmla="*/ 2147483646 h 1572"/>
              <a:gd name="T20" fmla="*/ 2147483646 w 1212"/>
              <a:gd name="T21" fmla="*/ 2147483646 h 1572"/>
              <a:gd name="T22" fmla="*/ 2147483646 w 1212"/>
              <a:gd name="T23" fmla="*/ 2147483646 h 1572"/>
              <a:gd name="T24" fmla="*/ 2147483646 w 1212"/>
              <a:gd name="T25" fmla="*/ 2147483646 h 1572"/>
              <a:gd name="T26" fmla="*/ 2147483646 w 1212"/>
              <a:gd name="T27" fmla="*/ 2147483646 h 1572"/>
              <a:gd name="T28" fmla="*/ 2147483646 w 1212"/>
              <a:gd name="T29" fmla="*/ 0 h 15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12" h="1572">
                <a:moveTo>
                  <a:pt x="360" y="0"/>
                </a:moveTo>
                <a:lnTo>
                  <a:pt x="348" y="264"/>
                </a:lnTo>
                <a:lnTo>
                  <a:pt x="300" y="576"/>
                </a:lnTo>
                <a:lnTo>
                  <a:pt x="183" y="876"/>
                </a:lnTo>
                <a:lnTo>
                  <a:pt x="103" y="1130"/>
                </a:lnTo>
                <a:lnTo>
                  <a:pt x="41" y="1316"/>
                </a:lnTo>
                <a:lnTo>
                  <a:pt x="0" y="1468"/>
                </a:lnTo>
                <a:lnTo>
                  <a:pt x="21" y="1569"/>
                </a:lnTo>
                <a:lnTo>
                  <a:pt x="156" y="1572"/>
                </a:lnTo>
                <a:lnTo>
                  <a:pt x="264" y="1488"/>
                </a:lnTo>
                <a:lnTo>
                  <a:pt x="528" y="1164"/>
                </a:lnTo>
                <a:lnTo>
                  <a:pt x="756" y="816"/>
                </a:lnTo>
                <a:lnTo>
                  <a:pt x="924" y="552"/>
                </a:lnTo>
                <a:lnTo>
                  <a:pt x="1092" y="300"/>
                </a:lnTo>
                <a:lnTo>
                  <a:pt x="1212" y="0"/>
                </a:lnTo>
              </a:path>
            </a:pathLst>
          </a:cu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1144" name="Freeform 34"/>
          <p:cNvSpPr>
            <a:spLocks/>
          </p:cNvSpPr>
          <p:nvPr/>
        </p:nvSpPr>
        <p:spPr bwMode="auto">
          <a:xfrm flipV="1">
            <a:off x="3328988" y="2874963"/>
            <a:ext cx="171450" cy="323850"/>
          </a:xfrm>
          <a:custGeom>
            <a:avLst/>
            <a:gdLst>
              <a:gd name="T0" fmla="*/ 2147483646 w 1212"/>
              <a:gd name="T1" fmla="*/ 0 h 1572"/>
              <a:gd name="T2" fmla="*/ 2147483646 w 1212"/>
              <a:gd name="T3" fmla="*/ 2147483646 h 1572"/>
              <a:gd name="T4" fmla="*/ 2147483646 w 1212"/>
              <a:gd name="T5" fmla="*/ 2147483646 h 1572"/>
              <a:gd name="T6" fmla="*/ 2147483646 w 1212"/>
              <a:gd name="T7" fmla="*/ 2147483646 h 1572"/>
              <a:gd name="T8" fmla="*/ 2147483646 w 1212"/>
              <a:gd name="T9" fmla="*/ 2147483646 h 1572"/>
              <a:gd name="T10" fmla="*/ 2147483646 w 1212"/>
              <a:gd name="T11" fmla="*/ 2147483646 h 1572"/>
              <a:gd name="T12" fmla="*/ 0 w 1212"/>
              <a:gd name="T13" fmla="*/ 2147483646 h 1572"/>
              <a:gd name="T14" fmla="*/ 2147483646 w 1212"/>
              <a:gd name="T15" fmla="*/ 2147483646 h 1572"/>
              <a:gd name="T16" fmla="*/ 2147483646 w 1212"/>
              <a:gd name="T17" fmla="*/ 2147483646 h 1572"/>
              <a:gd name="T18" fmla="*/ 2147483646 w 1212"/>
              <a:gd name="T19" fmla="*/ 2147483646 h 1572"/>
              <a:gd name="T20" fmla="*/ 2147483646 w 1212"/>
              <a:gd name="T21" fmla="*/ 2147483646 h 1572"/>
              <a:gd name="T22" fmla="*/ 2147483646 w 1212"/>
              <a:gd name="T23" fmla="*/ 2147483646 h 1572"/>
              <a:gd name="T24" fmla="*/ 2147483646 w 1212"/>
              <a:gd name="T25" fmla="*/ 2147483646 h 1572"/>
              <a:gd name="T26" fmla="*/ 2147483646 w 1212"/>
              <a:gd name="T27" fmla="*/ 2147483646 h 1572"/>
              <a:gd name="T28" fmla="*/ 2147483646 w 1212"/>
              <a:gd name="T29" fmla="*/ 0 h 15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12" h="1572">
                <a:moveTo>
                  <a:pt x="360" y="0"/>
                </a:moveTo>
                <a:lnTo>
                  <a:pt x="348" y="264"/>
                </a:lnTo>
                <a:lnTo>
                  <a:pt x="300" y="576"/>
                </a:lnTo>
                <a:lnTo>
                  <a:pt x="183" y="876"/>
                </a:lnTo>
                <a:lnTo>
                  <a:pt x="103" y="1130"/>
                </a:lnTo>
                <a:lnTo>
                  <a:pt x="41" y="1316"/>
                </a:lnTo>
                <a:lnTo>
                  <a:pt x="0" y="1468"/>
                </a:lnTo>
                <a:lnTo>
                  <a:pt x="21" y="1569"/>
                </a:lnTo>
                <a:lnTo>
                  <a:pt x="156" y="1572"/>
                </a:lnTo>
                <a:lnTo>
                  <a:pt x="264" y="1488"/>
                </a:lnTo>
                <a:lnTo>
                  <a:pt x="528" y="1164"/>
                </a:lnTo>
                <a:lnTo>
                  <a:pt x="756" y="816"/>
                </a:lnTo>
                <a:lnTo>
                  <a:pt x="924" y="552"/>
                </a:lnTo>
                <a:lnTo>
                  <a:pt x="1092" y="300"/>
                </a:lnTo>
                <a:lnTo>
                  <a:pt x="1212" y="0"/>
                </a:lnTo>
              </a:path>
            </a:pathLst>
          </a:cu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1145" name="Freeform 35"/>
          <p:cNvSpPr>
            <a:spLocks/>
          </p:cNvSpPr>
          <p:nvPr/>
        </p:nvSpPr>
        <p:spPr bwMode="auto">
          <a:xfrm>
            <a:off x="3481388" y="2951163"/>
            <a:ext cx="93662" cy="266700"/>
          </a:xfrm>
          <a:custGeom>
            <a:avLst/>
            <a:gdLst>
              <a:gd name="T0" fmla="*/ 2147483646 w 420"/>
              <a:gd name="T1" fmla="*/ 2147483646 h 612"/>
              <a:gd name="T2" fmla="*/ 0 w 420"/>
              <a:gd name="T3" fmla="*/ 2147483646 h 612"/>
              <a:gd name="T4" fmla="*/ 2147483646 w 420"/>
              <a:gd name="T5" fmla="*/ 2147483646 h 612"/>
              <a:gd name="T6" fmla="*/ 2147483646 w 420"/>
              <a:gd name="T7" fmla="*/ 2147483646 h 612"/>
              <a:gd name="T8" fmla="*/ 2147483646 w 420"/>
              <a:gd name="T9" fmla="*/ 2147483646 h 612"/>
              <a:gd name="T10" fmla="*/ 2147483646 w 420"/>
              <a:gd name="T11" fmla="*/ 2147483646 h 612"/>
              <a:gd name="T12" fmla="*/ 2147483646 w 420"/>
              <a:gd name="T13" fmla="*/ 2147483646 h 612"/>
              <a:gd name="T14" fmla="*/ 2147483646 w 420"/>
              <a:gd name="T15" fmla="*/ 0 h 612"/>
              <a:gd name="T16" fmla="*/ 2147483646 w 420"/>
              <a:gd name="T17" fmla="*/ 2147483646 h 6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20" h="612">
                <a:moveTo>
                  <a:pt x="60" y="60"/>
                </a:moveTo>
                <a:lnTo>
                  <a:pt x="0" y="276"/>
                </a:lnTo>
                <a:lnTo>
                  <a:pt x="60" y="564"/>
                </a:lnTo>
                <a:lnTo>
                  <a:pt x="204" y="612"/>
                </a:lnTo>
                <a:lnTo>
                  <a:pt x="348" y="588"/>
                </a:lnTo>
                <a:lnTo>
                  <a:pt x="420" y="360"/>
                </a:lnTo>
                <a:lnTo>
                  <a:pt x="324" y="60"/>
                </a:lnTo>
                <a:lnTo>
                  <a:pt x="204" y="0"/>
                </a:lnTo>
                <a:lnTo>
                  <a:pt x="60" y="6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1146" name="Freeform 36"/>
          <p:cNvSpPr>
            <a:spLocks/>
          </p:cNvSpPr>
          <p:nvPr/>
        </p:nvSpPr>
        <p:spPr bwMode="auto">
          <a:xfrm>
            <a:off x="3481388" y="1998663"/>
            <a:ext cx="93662" cy="266700"/>
          </a:xfrm>
          <a:custGeom>
            <a:avLst/>
            <a:gdLst>
              <a:gd name="T0" fmla="*/ 2147483646 w 420"/>
              <a:gd name="T1" fmla="*/ 2147483646 h 612"/>
              <a:gd name="T2" fmla="*/ 0 w 420"/>
              <a:gd name="T3" fmla="*/ 2147483646 h 612"/>
              <a:gd name="T4" fmla="*/ 2147483646 w 420"/>
              <a:gd name="T5" fmla="*/ 2147483646 h 612"/>
              <a:gd name="T6" fmla="*/ 2147483646 w 420"/>
              <a:gd name="T7" fmla="*/ 2147483646 h 612"/>
              <a:gd name="T8" fmla="*/ 2147483646 w 420"/>
              <a:gd name="T9" fmla="*/ 2147483646 h 612"/>
              <a:gd name="T10" fmla="*/ 2147483646 w 420"/>
              <a:gd name="T11" fmla="*/ 2147483646 h 612"/>
              <a:gd name="T12" fmla="*/ 2147483646 w 420"/>
              <a:gd name="T13" fmla="*/ 2147483646 h 612"/>
              <a:gd name="T14" fmla="*/ 2147483646 w 420"/>
              <a:gd name="T15" fmla="*/ 0 h 612"/>
              <a:gd name="T16" fmla="*/ 2147483646 w 420"/>
              <a:gd name="T17" fmla="*/ 2147483646 h 6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20" h="612">
                <a:moveTo>
                  <a:pt x="60" y="60"/>
                </a:moveTo>
                <a:lnTo>
                  <a:pt x="0" y="276"/>
                </a:lnTo>
                <a:lnTo>
                  <a:pt x="60" y="564"/>
                </a:lnTo>
                <a:lnTo>
                  <a:pt x="204" y="612"/>
                </a:lnTo>
                <a:lnTo>
                  <a:pt x="348" y="588"/>
                </a:lnTo>
                <a:lnTo>
                  <a:pt x="420" y="360"/>
                </a:lnTo>
                <a:lnTo>
                  <a:pt x="324" y="60"/>
                </a:lnTo>
                <a:lnTo>
                  <a:pt x="204" y="0"/>
                </a:lnTo>
                <a:lnTo>
                  <a:pt x="60" y="6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9" name="Freeform 37"/>
          <p:cNvSpPr>
            <a:spLocks/>
          </p:cNvSpPr>
          <p:nvPr/>
        </p:nvSpPr>
        <p:spPr bwMode="auto">
          <a:xfrm>
            <a:off x="2092325" y="2341563"/>
            <a:ext cx="1446213" cy="514350"/>
          </a:xfrm>
          <a:custGeom>
            <a:avLst/>
            <a:gdLst>
              <a:gd name="T0" fmla="*/ 2147483646 w 1452"/>
              <a:gd name="T1" fmla="*/ 0 h 288"/>
              <a:gd name="T2" fmla="*/ 0 w 1452"/>
              <a:gd name="T3" fmla="*/ 2147483646 h 288"/>
              <a:gd name="T4" fmla="*/ 2147483646 w 1452"/>
              <a:gd name="T5" fmla="*/ 2147483646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2" h="288">
                <a:moveTo>
                  <a:pt x="1452" y="0"/>
                </a:moveTo>
                <a:lnTo>
                  <a:pt x="0" y="144"/>
                </a:lnTo>
                <a:lnTo>
                  <a:pt x="1452" y="288"/>
                </a:lnTo>
              </a:path>
            </a:pathLst>
          </a:custGeom>
          <a:noFill/>
          <a:ln w="57150" cap="flat" cmpd="sng">
            <a:solidFill>
              <a:srgbClr val="FF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" name="Freeform 38"/>
          <p:cNvSpPr>
            <a:spLocks/>
          </p:cNvSpPr>
          <p:nvPr/>
        </p:nvSpPr>
        <p:spPr bwMode="auto">
          <a:xfrm flipH="1">
            <a:off x="3538538" y="2341563"/>
            <a:ext cx="2190750" cy="514350"/>
          </a:xfrm>
          <a:custGeom>
            <a:avLst/>
            <a:gdLst>
              <a:gd name="T0" fmla="*/ 2147483646 w 1452"/>
              <a:gd name="T1" fmla="*/ 0 h 288"/>
              <a:gd name="T2" fmla="*/ 0 w 1452"/>
              <a:gd name="T3" fmla="*/ 2147483646 h 288"/>
              <a:gd name="T4" fmla="*/ 2147483646 w 1452"/>
              <a:gd name="T5" fmla="*/ 2147483646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2" h="288">
                <a:moveTo>
                  <a:pt x="1452" y="0"/>
                </a:moveTo>
                <a:lnTo>
                  <a:pt x="0" y="144"/>
                </a:lnTo>
                <a:lnTo>
                  <a:pt x="1452" y="288"/>
                </a:lnTo>
              </a:path>
            </a:pathLst>
          </a:custGeom>
          <a:noFill/>
          <a:ln w="57150" cap="flat" cmpd="sng">
            <a:solidFill>
              <a:srgbClr val="FF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1" name="Oval 39"/>
          <p:cNvSpPr>
            <a:spLocks noChangeArrowheads="1"/>
          </p:cNvSpPr>
          <p:nvPr/>
        </p:nvSpPr>
        <p:spPr bwMode="auto">
          <a:xfrm>
            <a:off x="3360738" y="2151063"/>
            <a:ext cx="381000" cy="9144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42" name="Oval 40"/>
          <p:cNvSpPr>
            <a:spLocks noChangeArrowheads="1"/>
          </p:cNvSpPr>
          <p:nvPr/>
        </p:nvSpPr>
        <p:spPr bwMode="auto">
          <a:xfrm>
            <a:off x="2165350" y="2393950"/>
            <a:ext cx="312738" cy="3587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pic>
        <p:nvPicPr>
          <p:cNvPr id="91151" name="Picture 47" descr="虹膜角膜角1"/>
          <p:cNvPicPr>
            <a:picLocks noChangeAspect="1" noChangeArrowheads="1"/>
          </p:cNvPicPr>
          <p:nvPr/>
        </p:nvPicPr>
        <p:blipFill>
          <a:blip r:embed="rId2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1227138"/>
            <a:ext cx="3886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" name="Rectangle 48"/>
          <p:cNvSpPr txBox="1">
            <a:spLocks noChangeArrowheads="1"/>
          </p:cNvSpPr>
          <p:nvPr/>
        </p:nvSpPr>
        <p:spPr bwMode="auto">
          <a:xfrm>
            <a:off x="685800" y="293757"/>
            <a:ext cx="37338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40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晶状体的调节</a:t>
            </a:r>
            <a:endParaRPr kumimoji="1" lang="zh-CN" alt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1153" name="Rectangle 49"/>
          <p:cNvSpPr>
            <a:spLocks noChangeArrowheads="1"/>
          </p:cNvSpPr>
          <p:nvPr/>
        </p:nvSpPr>
        <p:spPr bwMode="auto">
          <a:xfrm>
            <a:off x="1711325" y="3492500"/>
            <a:ext cx="198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视近物时</a:t>
            </a: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7487490" y="3243337"/>
            <a:ext cx="1132041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4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/>
              <a:t>睫状肌</a:t>
            </a:r>
          </a:p>
        </p:txBody>
      </p: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7742183" y="4293840"/>
            <a:ext cx="1447832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4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/>
              <a:t>睫状小带</a:t>
            </a:r>
          </a:p>
        </p:txBody>
      </p:sp>
      <p:cxnSp>
        <p:nvCxnSpPr>
          <p:cNvPr id="48" name="直接连接符 47"/>
          <p:cNvCxnSpPr>
            <a:cxnSpLocks noChangeShapeType="1"/>
            <a:stCxn id="47" idx="0"/>
          </p:cNvCxnSpPr>
          <p:nvPr/>
        </p:nvCxnSpPr>
        <p:spPr bwMode="auto">
          <a:xfrm flipV="1">
            <a:off x="8466138" y="3890963"/>
            <a:ext cx="0" cy="403225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9162256" y="3645768"/>
            <a:ext cx="1132041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4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/>
              <a:t>晶状体</a:t>
            </a:r>
          </a:p>
        </p:txBody>
      </p:sp>
      <p:grpSp>
        <p:nvGrpSpPr>
          <p:cNvPr id="91158" name="Group 3"/>
          <p:cNvGrpSpPr>
            <a:grpSpLocks/>
          </p:cNvGrpSpPr>
          <p:nvPr/>
        </p:nvGrpSpPr>
        <p:grpSpPr bwMode="auto">
          <a:xfrm>
            <a:off x="3360738" y="4029075"/>
            <a:ext cx="2914650" cy="2533650"/>
            <a:chOff x="2808" y="1740"/>
            <a:chExt cx="1836" cy="1596"/>
          </a:xfrm>
        </p:grpSpPr>
        <p:grpSp>
          <p:nvGrpSpPr>
            <p:cNvPr id="91165" name="Group 4"/>
            <p:cNvGrpSpPr>
              <a:grpSpLocks/>
            </p:cNvGrpSpPr>
            <p:nvPr/>
          </p:nvGrpSpPr>
          <p:grpSpPr bwMode="auto">
            <a:xfrm>
              <a:off x="2808" y="1740"/>
              <a:ext cx="1836" cy="1596"/>
              <a:chOff x="2808" y="1740"/>
              <a:chExt cx="1836" cy="1596"/>
            </a:xfrm>
          </p:grpSpPr>
          <p:grpSp>
            <p:nvGrpSpPr>
              <p:cNvPr id="91172" name="Group 5"/>
              <p:cNvGrpSpPr>
                <a:grpSpLocks/>
              </p:cNvGrpSpPr>
              <p:nvPr/>
            </p:nvGrpSpPr>
            <p:grpSpPr bwMode="auto">
              <a:xfrm>
                <a:off x="2808" y="1740"/>
                <a:ext cx="1836" cy="1596"/>
                <a:chOff x="2808" y="1740"/>
                <a:chExt cx="1836" cy="1596"/>
              </a:xfrm>
            </p:grpSpPr>
            <p:sp>
              <p:nvSpPr>
                <p:cNvPr id="91178" name="Oval 6"/>
                <p:cNvSpPr>
                  <a:spLocks noChangeArrowheads="1"/>
                </p:cNvSpPr>
                <p:nvPr/>
              </p:nvSpPr>
              <p:spPr bwMode="auto">
                <a:xfrm>
                  <a:off x="2952" y="1740"/>
                  <a:ext cx="1692" cy="1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kumimoji="1" lang="zh-CN" altLang="en-US" sz="3600">
                    <a:latin typeface="Times New Roman" panose="02020603050405020304" pitchFamily="18" charset="0"/>
                    <a:ea typeface="华文行楷" panose="02010800040101010101" pitchFamily="2" charset="-122"/>
                  </a:endParaRPr>
                </a:p>
              </p:txBody>
            </p:sp>
            <p:sp>
              <p:nvSpPr>
                <p:cNvPr id="91179" name="Oval 7"/>
                <p:cNvSpPr>
                  <a:spLocks noChangeArrowheads="1"/>
                </p:cNvSpPr>
                <p:nvPr/>
              </p:nvSpPr>
              <p:spPr bwMode="auto">
                <a:xfrm>
                  <a:off x="2808" y="2100"/>
                  <a:ext cx="768" cy="88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kumimoji="1" lang="zh-CN" altLang="en-US" sz="3600">
                    <a:latin typeface="Times New Roman" panose="02020603050405020304" pitchFamily="18" charset="0"/>
                    <a:ea typeface="华文行楷" panose="02010800040101010101" pitchFamily="2" charset="-122"/>
                  </a:endParaRPr>
                </a:p>
              </p:txBody>
            </p:sp>
          </p:grpSp>
          <p:grpSp>
            <p:nvGrpSpPr>
              <p:cNvPr id="91173" name="Group 8"/>
              <p:cNvGrpSpPr>
                <a:grpSpLocks/>
              </p:cNvGrpSpPr>
              <p:nvPr/>
            </p:nvGrpSpPr>
            <p:grpSpPr bwMode="auto">
              <a:xfrm>
                <a:off x="2856" y="1800"/>
                <a:ext cx="1731" cy="1485"/>
                <a:chOff x="2928" y="1872"/>
                <a:chExt cx="1731" cy="1485"/>
              </a:xfrm>
            </p:grpSpPr>
            <p:grpSp>
              <p:nvGrpSpPr>
                <p:cNvPr id="91174" name="Group 9"/>
                <p:cNvGrpSpPr>
                  <a:grpSpLocks/>
                </p:cNvGrpSpPr>
                <p:nvPr/>
              </p:nvGrpSpPr>
              <p:grpSpPr bwMode="auto">
                <a:xfrm>
                  <a:off x="3072" y="1872"/>
                  <a:ext cx="1587" cy="1485"/>
                  <a:chOff x="3072" y="1872"/>
                  <a:chExt cx="1587" cy="1485"/>
                </a:xfrm>
              </p:grpSpPr>
              <p:sp>
                <p:nvSpPr>
                  <p:cNvPr id="91176" name="Oval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72" y="1872"/>
                    <a:ext cx="1587" cy="1485"/>
                  </a:xfrm>
                  <a:prstGeom prst="ellipse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kumimoji="1" lang="zh-CN" altLang="en-US" sz="3600">
                      <a:latin typeface="Times New Roman" panose="02020603050405020304" pitchFamily="18" charset="0"/>
                      <a:ea typeface="华文行楷" panose="02010800040101010101" pitchFamily="2" charset="-122"/>
                    </a:endParaRPr>
                  </a:p>
                </p:txBody>
              </p:sp>
              <p:sp>
                <p:nvSpPr>
                  <p:cNvPr id="91177" name="Oval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20" y="1920"/>
                    <a:ext cx="1488" cy="1392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kumimoji="1" lang="zh-CN" altLang="en-US" sz="3600">
                      <a:latin typeface="Times New Roman" panose="02020603050405020304" pitchFamily="18" charset="0"/>
                      <a:ea typeface="华文行楷" panose="02010800040101010101" pitchFamily="2" charset="-122"/>
                    </a:endParaRPr>
                  </a:p>
                </p:txBody>
              </p:sp>
            </p:grpSp>
            <p:sp>
              <p:nvSpPr>
                <p:cNvPr id="91175" name="Oval 12"/>
                <p:cNvSpPr>
                  <a:spLocks noChangeArrowheads="1"/>
                </p:cNvSpPr>
                <p:nvPr/>
              </p:nvSpPr>
              <p:spPr bwMode="auto">
                <a:xfrm>
                  <a:off x="2928" y="2256"/>
                  <a:ext cx="432" cy="720"/>
                </a:xfrm>
                <a:prstGeom prst="ellipse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kumimoji="1" lang="zh-CN" altLang="en-US" sz="3600">
                    <a:latin typeface="Times New Roman" panose="02020603050405020304" pitchFamily="18" charset="0"/>
                    <a:ea typeface="华文行楷" panose="02010800040101010101" pitchFamily="2" charset="-122"/>
                  </a:endParaRPr>
                </a:p>
              </p:txBody>
            </p:sp>
          </p:grpSp>
        </p:grpSp>
        <p:grpSp>
          <p:nvGrpSpPr>
            <p:cNvPr id="91166" name="Group 13"/>
            <p:cNvGrpSpPr>
              <a:grpSpLocks/>
            </p:cNvGrpSpPr>
            <p:nvPr/>
          </p:nvGrpSpPr>
          <p:grpSpPr bwMode="auto">
            <a:xfrm>
              <a:off x="3036" y="2172"/>
              <a:ext cx="144" cy="768"/>
              <a:chOff x="3036" y="2172"/>
              <a:chExt cx="144" cy="768"/>
            </a:xfrm>
          </p:grpSpPr>
          <p:sp>
            <p:nvSpPr>
              <p:cNvPr id="91167" name="Oval 14"/>
              <p:cNvSpPr>
                <a:spLocks noChangeArrowheads="1"/>
              </p:cNvSpPr>
              <p:nvPr/>
            </p:nvSpPr>
            <p:spPr bwMode="auto">
              <a:xfrm>
                <a:off x="3108" y="2244"/>
                <a:ext cx="72" cy="61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kumimoji="1" lang="zh-CN" altLang="en-US" sz="3600">
                  <a:latin typeface="Times New Roman" panose="02020603050405020304" pitchFamily="18" charset="0"/>
                  <a:ea typeface="华文行楷" panose="02010800040101010101" pitchFamily="2" charset="-122"/>
                </a:endParaRPr>
              </a:p>
            </p:txBody>
          </p:sp>
          <p:sp>
            <p:nvSpPr>
              <p:cNvPr id="91168" name="Freeform 15"/>
              <p:cNvSpPr>
                <a:spLocks/>
              </p:cNvSpPr>
              <p:nvPr/>
            </p:nvSpPr>
            <p:spPr bwMode="auto">
              <a:xfrm>
                <a:off x="3036" y="2184"/>
                <a:ext cx="108" cy="192"/>
              </a:xfrm>
              <a:custGeom>
                <a:avLst/>
                <a:gdLst>
                  <a:gd name="T0" fmla="*/ 0 w 1212"/>
                  <a:gd name="T1" fmla="*/ 0 h 1572"/>
                  <a:gd name="T2" fmla="*/ 0 w 1212"/>
                  <a:gd name="T3" fmla="*/ 0 h 1572"/>
                  <a:gd name="T4" fmla="*/ 0 w 1212"/>
                  <a:gd name="T5" fmla="*/ 0 h 1572"/>
                  <a:gd name="T6" fmla="*/ 0 w 1212"/>
                  <a:gd name="T7" fmla="*/ 0 h 1572"/>
                  <a:gd name="T8" fmla="*/ 0 w 1212"/>
                  <a:gd name="T9" fmla="*/ 0 h 1572"/>
                  <a:gd name="T10" fmla="*/ 0 w 1212"/>
                  <a:gd name="T11" fmla="*/ 0 h 1572"/>
                  <a:gd name="T12" fmla="*/ 0 w 1212"/>
                  <a:gd name="T13" fmla="*/ 0 h 1572"/>
                  <a:gd name="T14" fmla="*/ 0 w 1212"/>
                  <a:gd name="T15" fmla="*/ 0 h 1572"/>
                  <a:gd name="T16" fmla="*/ 0 w 1212"/>
                  <a:gd name="T17" fmla="*/ 0 h 1572"/>
                  <a:gd name="T18" fmla="*/ 0 w 1212"/>
                  <a:gd name="T19" fmla="*/ 0 h 1572"/>
                  <a:gd name="T20" fmla="*/ 0 w 1212"/>
                  <a:gd name="T21" fmla="*/ 0 h 1572"/>
                  <a:gd name="T22" fmla="*/ 0 w 1212"/>
                  <a:gd name="T23" fmla="*/ 0 h 1572"/>
                  <a:gd name="T24" fmla="*/ 0 w 1212"/>
                  <a:gd name="T25" fmla="*/ 0 h 1572"/>
                  <a:gd name="T26" fmla="*/ 0 w 1212"/>
                  <a:gd name="T27" fmla="*/ 0 h 1572"/>
                  <a:gd name="T28" fmla="*/ 0 w 1212"/>
                  <a:gd name="T29" fmla="*/ 0 h 15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212" h="1572">
                    <a:moveTo>
                      <a:pt x="360" y="0"/>
                    </a:moveTo>
                    <a:lnTo>
                      <a:pt x="348" y="264"/>
                    </a:lnTo>
                    <a:lnTo>
                      <a:pt x="300" y="576"/>
                    </a:lnTo>
                    <a:lnTo>
                      <a:pt x="183" y="876"/>
                    </a:lnTo>
                    <a:lnTo>
                      <a:pt x="103" y="1130"/>
                    </a:lnTo>
                    <a:lnTo>
                      <a:pt x="41" y="1316"/>
                    </a:lnTo>
                    <a:lnTo>
                      <a:pt x="0" y="1468"/>
                    </a:lnTo>
                    <a:lnTo>
                      <a:pt x="21" y="1569"/>
                    </a:lnTo>
                    <a:lnTo>
                      <a:pt x="156" y="1572"/>
                    </a:lnTo>
                    <a:lnTo>
                      <a:pt x="264" y="1488"/>
                    </a:lnTo>
                    <a:lnTo>
                      <a:pt x="528" y="1164"/>
                    </a:lnTo>
                    <a:lnTo>
                      <a:pt x="756" y="816"/>
                    </a:lnTo>
                    <a:lnTo>
                      <a:pt x="924" y="552"/>
                    </a:lnTo>
                    <a:lnTo>
                      <a:pt x="1092" y="300"/>
                    </a:lnTo>
                    <a:lnTo>
                      <a:pt x="1212" y="0"/>
                    </a:lnTo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1169" name="Freeform 16"/>
              <p:cNvSpPr>
                <a:spLocks/>
              </p:cNvSpPr>
              <p:nvPr/>
            </p:nvSpPr>
            <p:spPr bwMode="auto">
              <a:xfrm flipV="1">
                <a:off x="3036" y="2724"/>
                <a:ext cx="108" cy="204"/>
              </a:xfrm>
              <a:custGeom>
                <a:avLst/>
                <a:gdLst>
                  <a:gd name="T0" fmla="*/ 0 w 1212"/>
                  <a:gd name="T1" fmla="*/ 0 h 1572"/>
                  <a:gd name="T2" fmla="*/ 0 w 1212"/>
                  <a:gd name="T3" fmla="*/ 0 h 1572"/>
                  <a:gd name="T4" fmla="*/ 0 w 1212"/>
                  <a:gd name="T5" fmla="*/ 0 h 1572"/>
                  <a:gd name="T6" fmla="*/ 0 w 1212"/>
                  <a:gd name="T7" fmla="*/ 0 h 1572"/>
                  <a:gd name="T8" fmla="*/ 0 w 1212"/>
                  <a:gd name="T9" fmla="*/ 0 h 1572"/>
                  <a:gd name="T10" fmla="*/ 0 w 1212"/>
                  <a:gd name="T11" fmla="*/ 0 h 1572"/>
                  <a:gd name="T12" fmla="*/ 0 w 1212"/>
                  <a:gd name="T13" fmla="*/ 0 h 1572"/>
                  <a:gd name="T14" fmla="*/ 0 w 1212"/>
                  <a:gd name="T15" fmla="*/ 0 h 1572"/>
                  <a:gd name="T16" fmla="*/ 0 w 1212"/>
                  <a:gd name="T17" fmla="*/ 0 h 1572"/>
                  <a:gd name="T18" fmla="*/ 0 w 1212"/>
                  <a:gd name="T19" fmla="*/ 0 h 1572"/>
                  <a:gd name="T20" fmla="*/ 0 w 1212"/>
                  <a:gd name="T21" fmla="*/ 0 h 1572"/>
                  <a:gd name="T22" fmla="*/ 0 w 1212"/>
                  <a:gd name="T23" fmla="*/ 0 h 1572"/>
                  <a:gd name="T24" fmla="*/ 0 w 1212"/>
                  <a:gd name="T25" fmla="*/ 0 h 1572"/>
                  <a:gd name="T26" fmla="*/ 0 w 1212"/>
                  <a:gd name="T27" fmla="*/ 0 h 1572"/>
                  <a:gd name="T28" fmla="*/ 0 w 1212"/>
                  <a:gd name="T29" fmla="*/ 0 h 15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212" h="1572">
                    <a:moveTo>
                      <a:pt x="360" y="0"/>
                    </a:moveTo>
                    <a:lnTo>
                      <a:pt x="348" y="264"/>
                    </a:lnTo>
                    <a:lnTo>
                      <a:pt x="300" y="576"/>
                    </a:lnTo>
                    <a:lnTo>
                      <a:pt x="183" y="876"/>
                    </a:lnTo>
                    <a:lnTo>
                      <a:pt x="103" y="1130"/>
                    </a:lnTo>
                    <a:lnTo>
                      <a:pt x="41" y="1316"/>
                    </a:lnTo>
                    <a:lnTo>
                      <a:pt x="0" y="1468"/>
                    </a:lnTo>
                    <a:lnTo>
                      <a:pt x="21" y="1569"/>
                    </a:lnTo>
                    <a:lnTo>
                      <a:pt x="156" y="1572"/>
                    </a:lnTo>
                    <a:lnTo>
                      <a:pt x="264" y="1488"/>
                    </a:lnTo>
                    <a:lnTo>
                      <a:pt x="528" y="1164"/>
                    </a:lnTo>
                    <a:lnTo>
                      <a:pt x="756" y="816"/>
                    </a:lnTo>
                    <a:lnTo>
                      <a:pt x="924" y="552"/>
                    </a:lnTo>
                    <a:lnTo>
                      <a:pt x="1092" y="300"/>
                    </a:lnTo>
                    <a:lnTo>
                      <a:pt x="1212" y="0"/>
                    </a:lnTo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1170" name="Freeform 17"/>
              <p:cNvSpPr>
                <a:spLocks/>
              </p:cNvSpPr>
              <p:nvPr/>
            </p:nvSpPr>
            <p:spPr bwMode="auto">
              <a:xfrm>
                <a:off x="3120" y="2772"/>
                <a:ext cx="59" cy="168"/>
              </a:xfrm>
              <a:custGeom>
                <a:avLst/>
                <a:gdLst>
                  <a:gd name="T0" fmla="*/ 0 w 420"/>
                  <a:gd name="T1" fmla="*/ 0 h 612"/>
                  <a:gd name="T2" fmla="*/ 0 w 420"/>
                  <a:gd name="T3" fmla="*/ 0 h 612"/>
                  <a:gd name="T4" fmla="*/ 0 w 420"/>
                  <a:gd name="T5" fmla="*/ 0 h 612"/>
                  <a:gd name="T6" fmla="*/ 0 w 420"/>
                  <a:gd name="T7" fmla="*/ 0 h 612"/>
                  <a:gd name="T8" fmla="*/ 0 w 420"/>
                  <a:gd name="T9" fmla="*/ 0 h 612"/>
                  <a:gd name="T10" fmla="*/ 0 w 420"/>
                  <a:gd name="T11" fmla="*/ 0 h 612"/>
                  <a:gd name="T12" fmla="*/ 0 w 420"/>
                  <a:gd name="T13" fmla="*/ 0 h 612"/>
                  <a:gd name="T14" fmla="*/ 0 w 420"/>
                  <a:gd name="T15" fmla="*/ 0 h 612"/>
                  <a:gd name="T16" fmla="*/ 0 w 420"/>
                  <a:gd name="T17" fmla="*/ 0 h 6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0" h="612">
                    <a:moveTo>
                      <a:pt x="60" y="60"/>
                    </a:moveTo>
                    <a:lnTo>
                      <a:pt x="0" y="276"/>
                    </a:lnTo>
                    <a:lnTo>
                      <a:pt x="60" y="564"/>
                    </a:lnTo>
                    <a:lnTo>
                      <a:pt x="204" y="612"/>
                    </a:lnTo>
                    <a:lnTo>
                      <a:pt x="348" y="588"/>
                    </a:lnTo>
                    <a:lnTo>
                      <a:pt x="420" y="360"/>
                    </a:lnTo>
                    <a:lnTo>
                      <a:pt x="324" y="60"/>
                    </a:lnTo>
                    <a:lnTo>
                      <a:pt x="204" y="0"/>
                    </a:lnTo>
                    <a:lnTo>
                      <a:pt x="60" y="6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1171" name="Freeform 18"/>
              <p:cNvSpPr>
                <a:spLocks/>
              </p:cNvSpPr>
              <p:nvPr/>
            </p:nvSpPr>
            <p:spPr bwMode="auto">
              <a:xfrm>
                <a:off x="3120" y="2172"/>
                <a:ext cx="59" cy="168"/>
              </a:xfrm>
              <a:custGeom>
                <a:avLst/>
                <a:gdLst>
                  <a:gd name="T0" fmla="*/ 0 w 420"/>
                  <a:gd name="T1" fmla="*/ 0 h 612"/>
                  <a:gd name="T2" fmla="*/ 0 w 420"/>
                  <a:gd name="T3" fmla="*/ 0 h 612"/>
                  <a:gd name="T4" fmla="*/ 0 w 420"/>
                  <a:gd name="T5" fmla="*/ 0 h 612"/>
                  <a:gd name="T6" fmla="*/ 0 w 420"/>
                  <a:gd name="T7" fmla="*/ 0 h 612"/>
                  <a:gd name="T8" fmla="*/ 0 w 420"/>
                  <a:gd name="T9" fmla="*/ 0 h 612"/>
                  <a:gd name="T10" fmla="*/ 0 w 420"/>
                  <a:gd name="T11" fmla="*/ 0 h 612"/>
                  <a:gd name="T12" fmla="*/ 0 w 420"/>
                  <a:gd name="T13" fmla="*/ 0 h 612"/>
                  <a:gd name="T14" fmla="*/ 0 w 420"/>
                  <a:gd name="T15" fmla="*/ 0 h 612"/>
                  <a:gd name="T16" fmla="*/ 0 w 420"/>
                  <a:gd name="T17" fmla="*/ 0 h 6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0" h="612">
                    <a:moveTo>
                      <a:pt x="60" y="60"/>
                    </a:moveTo>
                    <a:lnTo>
                      <a:pt x="0" y="276"/>
                    </a:lnTo>
                    <a:lnTo>
                      <a:pt x="60" y="564"/>
                    </a:lnTo>
                    <a:lnTo>
                      <a:pt x="204" y="612"/>
                    </a:lnTo>
                    <a:lnTo>
                      <a:pt x="348" y="588"/>
                    </a:lnTo>
                    <a:lnTo>
                      <a:pt x="420" y="360"/>
                    </a:lnTo>
                    <a:lnTo>
                      <a:pt x="324" y="60"/>
                    </a:lnTo>
                    <a:lnTo>
                      <a:pt x="204" y="0"/>
                    </a:lnTo>
                    <a:lnTo>
                      <a:pt x="60" y="6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66" name="Line 19"/>
          <p:cNvSpPr>
            <a:spLocks noChangeShapeType="1"/>
          </p:cNvSpPr>
          <p:nvPr/>
        </p:nvSpPr>
        <p:spPr bwMode="auto">
          <a:xfrm flipV="1">
            <a:off x="944563" y="5076825"/>
            <a:ext cx="2925762" cy="11113"/>
          </a:xfrm>
          <a:prstGeom prst="line">
            <a:avLst/>
          </a:prstGeom>
          <a:noFill/>
          <a:ln w="57150">
            <a:solidFill>
              <a:srgbClr val="FF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V="1">
            <a:off x="944563" y="5553075"/>
            <a:ext cx="2925762" cy="11113"/>
          </a:xfrm>
          <a:prstGeom prst="line">
            <a:avLst/>
          </a:prstGeom>
          <a:noFill/>
          <a:ln w="57150">
            <a:solidFill>
              <a:srgbClr val="FF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8" name="Freeform 21"/>
          <p:cNvSpPr>
            <a:spLocks/>
          </p:cNvSpPr>
          <p:nvPr/>
        </p:nvSpPr>
        <p:spPr bwMode="auto">
          <a:xfrm flipH="1">
            <a:off x="3851275" y="5076825"/>
            <a:ext cx="2228850" cy="476250"/>
          </a:xfrm>
          <a:custGeom>
            <a:avLst/>
            <a:gdLst>
              <a:gd name="T0" fmla="*/ 2147483646 w 1452"/>
              <a:gd name="T1" fmla="*/ 0 h 288"/>
              <a:gd name="T2" fmla="*/ 0 w 1452"/>
              <a:gd name="T3" fmla="*/ 2147483646 h 288"/>
              <a:gd name="T4" fmla="*/ 2147483646 w 1452"/>
              <a:gd name="T5" fmla="*/ 2147483646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2" h="288">
                <a:moveTo>
                  <a:pt x="1452" y="0"/>
                </a:moveTo>
                <a:lnTo>
                  <a:pt x="0" y="144"/>
                </a:lnTo>
                <a:lnTo>
                  <a:pt x="1452" y="288"/>
                </a:lnTo>
              </a:path>
            </a:pathLst>
          </a:custGeom>
          <a:noFill/>
          <a:ln w="57150" cap="flat" cmpd="sng">
            <a:solidFill>
              <a:srgbClr val="FF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9" name="Oval 22"/>
          <p:cNvSpPr>
            <a:spLocks noChangeArrowheads="1"/>
          </p:cNvSpPr>
          <p:nvPr/>
        </p:nvSpPr>
        <p:spPr bwMode="auto">
          <a:xfrm>
            <a:off x="3806825" y="4937125"/>
            <a:ext cx="152400" cy="838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zh-CN" altLang="en-US" sz="3600"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sp>
        <p:nvSpPr>
          <p:cNvPr id="70" name="Oval 23"/>
          <p:cNvSpPr>
            <a:spLocks noChangeArrowheads="1"/>
          </p:cNvSpPr>
          <p:nvPr/>
        </p:nvSpPr>
        <p:spPr bwMode="auto">
          <a:xfrm>
            <a:off x="622300" y="5067300"/>
            <a:ext cx="457200" cy="457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zh-CN" altLang="en-US" sz="3600"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sp>
        <p:nvSpPr>
          <p:cNvPr id="91164" name="Rectangle 50"/>
          <p:cNvSpPr>
            <a:spLocks noChangeArrowheads="1"/>
          </p:cNvSpPr>
          <p:nvPr/>
        </p:nvSpPr>
        <p:spPr bwMode="auto">
          <a:xfrm>
            <a:off x="1989138" y="6203950"/>
            <a:ext cx="198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视远物时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9271A-C348-4392-9F66-CAE04BC5F97C}" type="slidenum">
              <a:rPr lang="zh-CN" altLang="en-US"/>
              <a:pPr>
                <a:defRPr/>
              </a:pPr>
              <a:t>41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633538" y="314325"/>
            <a:ext cx="9720262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发生病理性改变时常导致晶状体浑浊称为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白内障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是世界上致盲第一的病源，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以上的盲人都是由于白内障引起的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同时也是可以治愈的盲</a:t>
            </a:r>
          </a:p>
        </p:txBody>
      </p:sp>
      <p:pic>
        <p:nvPicPr>
          <p:cNvPr id="9216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9"/>
          <a:stretch>
            <a:fillRect/>
          </a:stretch>
        </p:blipFill>
        <p:spPr bwMode="auto">
          <a:xfrm>
            <a:off x="6134100" y="2265363"/>
            <a:ext cx="31750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2252663"/>
            <a:ext cx="28717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矩形 16"/>
          <p:cNvSpPr>
            <a:spLocks noChangeArrowheads="1"/>
          </p:cNvSpPr>
          <p:nvPr/>
        </p:nvSpPr>
        <p:spPr bwMode="auto">
          <a:xfrm>
            <a:off x="1955800" y="4641850"/>
            <a:ext cx="3878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白内障患者最多的两个国家</a:t>
            </a: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2000250" y="5033963"/>
            <a:ext cx="25828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kumimoji="1"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    印度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506913"/>
            <a:ext cx="31750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9486900" y="5200650"/>
            <a:ext cx="212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人工晶体植入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眼球水平切面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1819275"/>
            <a:ext cx="43688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AAE02-DE25-4962-8024-37A1C1171465}" type="slidenum">
              <a:rPr lang="zh-CN" altLang="en-US"/>
              <a:pPr>
                <a:defRPr/>
              </a:pPr>
              <a:t>42</a:t>
            </a:fld>
            <a:endParaRPr lang="zh-CN" altLang="en-US"/>
          </a:p>
        </p:txBody>
      </p:sp>
      <p:sp>
        <p:nvSpPr>
          <p:cNvPr id="93188" name="矩形 1"/>
          <p:cNvSpPr>
            <a:spLocks noChangeArrowheads="1"/>
          </p:cNvSpPr>
          <p:nvPr/>
        </p:nvSpPr>
        <p:spPr bwMode="auto">
          <a:xfrm>
            <a:off x="1260475" y="1055688"/>
            <a:ext cx="7056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是无色透明的胶状物质，表面被覆着玻璃体膜。它填充于晶状体与视网膜之间，约占眼球内腔的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4/5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1260475" y="569913"/>
            <a:ext cx="45180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玻璃体  </a:t>
            </a:r>
            <a:r>
              <a:rPr kumimoji="1" lang="en-US" altLang="zh-CN">
                <a:latin typeface="Times New Roman" panose="02020603050405020304" pitchFamily="18" charset="0"/>
                <a:ea typeface="华文行楷" panose="02010800040101010101" pitchFamily="2" charset="-122"/>
              </a:rPr>
              <a:t>Vitreous body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8404225" y="2708275"/>
            <a:ext cx="3186113" cy="2473325"/>
          </a:xfrm>
          <a:custGeom>
            <a:avLst/>
            <a:gdLst>
              <a:gd name="connsiteX0" fmla="*/ 2042160 w 3185160"/>
              <a:gd name="connsiteY0" fmla="*/ 80265 h 2472945"/>
              <a:gd name="connsiteX1" fmla="*/ 2042160 w 3185160"/>
              <a:gd name="connsiteY1" fmla="*/ 80265 h 2472945"/>
              <a:gd name="connsiteX2" fmla="*/ 2141220 w 3185160"/>
              <a:gd name="connsiteY2" fmla="*/ 72645 h 2472945"/>
              <a:gd name="connsiteX3" fmla="*/ 2186940 w 3185160"/>
              <a:gd name="connsiteY3" fmla="*/ 57405 h 2472945"/>
              <a:gd name="connsiteX4" fmla="*/ 2240280 w 3185160"/>
              <a:gd name="connsiteY4" fmla="*/ 49785 h 2472945"/>
              <a:gd name="connsiteX5" fmla="*/ 2613660 w 3185160"/>
              <a:gd name="connsiteY5" fmla="*/ 26925 h 2472945"/>
              <a:gd name="connsiteX6" fmla="*/ 2636520 w 3185160"/>
              <a:gd name="connsiteY6" fmla="*/ 34545 h 2472945"/>
              <a:gd name="connsiteX7" fmla="*/ 2674620 w 3185160"/>
              <a:gd name="connsiteY7" fmla="*/ 49785 h 2472945"/>
              <a:gd name="connsiteX8" fmla="*/ 2766060 w 3185160"/>
              <a:gd name="connsiteY8" fmla="*/ 87885 h 2472945"/>
              <a:gd name="connsiteX9" fmla="*/ 2811780 w 3185160"/>
              <a:gd name="connsiteY9" fmla="*/ 118365 h 2472945"/>
              <a:gd name="connsiteX10" fmla="*/ 2849880 w 3185160"/>
              <a:gd name="connsiteY10" fmla="*/ 148845 h 2472945"/>
              <a:gd name="connsiteX11" fmla="*/ 2865120 w 3185160"/>
              <a:gd name="connsiteY11" fmla="*/ 171705 h 2472945"/>
              <a:gd name="connsiteX12" fmla="*/ 2903220 w 3185160"/>
              <a:gd name="connsiteY12" fmla="*/ 217425 h 2472945"/>
              <a:gd name="connsiteX13" fmla="*/ 2910840 w 3185160"/>
              <a:gd name="connsiteY13" fmla="*/ 240285 h 2472945"/>
              <a:gd name="connsiteX14" fmla="*/ 2956560 w 3185160"/>
              <a:gd name="connsiteY14" fmla="*/ 308865 h 2472945"/>
              <a:gd name="connsiteX15" fmla="*/ 2971800 w 3185160"/>
              <a:gd name="connsiteY15" fmla="*/ 331725 h 2472945"/>
              <a:gd name="connsiteX16" fmla="*/ 2979420 w 3185160"/>
              <a:gd name="connsiteY16" fmla="*/ 362205 h 2472945"/>
              <a:gd name="connsiteX17" fmla="*/ 3002280 w 3185160"/>
              <a:gd name="connsiteY17" fmla="*/ 430785 h 2472945"/>
              <a:gd name="connsiteX18" fmla="*/ 3009900 w 3185160"/>
              <a:gd name="connsiteY18" fmla="*/ 453645 h 2472945"/>
              <a:gd name="connsiteX19" fmla="*/ 3017520 w 3185160"/>
              <a:gd name="connsiteY19" fmla="*/ 476505 h 2472945"/>
              <a:gd name="connsiteX20" fmla="*/ 3032760 w 3185160"/>
              <a:gd name="connsiteY20" fmla="*/ 499365 h 2472945"/>
              <a:gd name="connsiteX21" fmla="*/ 3040380 w 3185160"/>
              <a:gd name="connsiteY21" fmla="*/ 529845 h 2472945"/>
              <a:gd name="connsiteX22" fmla="*/ 3070860 w 3185160"/>
              <a:gd name="connsiteY22" fmla="*/ 575565 h 2472945"/>
              <a:gd name="connsiteX23" fmla="*/ 3101340 w 3185160"/>
              <a:gd name="connsiteY23" fmla="*/ 621285 h 2472945"/>
              <a:gd name="connsiteX24" fmla="*/ 3116580 w 3185160"/>
              <a:gd name="connsiteY24" fmla="*/ 644145 h 2472945"/>
              <a:gd name="connsiteX25" fmla="*/ 3131820 w 3185160"/>
              <a:gd name="connsiteY25" fmla="*/ 667005 h 2472945"/>
              <a:gd name="connsiteX26" fmla="*/ 3147060 w 3185160"/>
              <a:gd name="connsiteY26" fmla="*/ 712725 h 2472945"/>
              <a:gd name="connsiteX27" fmla="*/ 3154680 w 3185160"/>
              <a:gd name="connsiteY27" fmla="*/ 735585 h 2472945"/>
              <a:gd name="connsiteX28" fmla="*/ 3162300 w 3185160"/>
              <a:gd name="connsiteY28" fmla="*/ 773685 h 2472945"/>
              <a:gd name="connsiteX29" fmla="*/ 3177540 w 3185160"/>
              <a:gd name="connsiteY29" fmla="*/ 819405 h 2472945"/>
              <a:gd name="connsiteX30" fmla="*/ 3185160 w 3185160"/>
              <a:gd name="connsiteY30" fmla="*/ 849885 h 2472945"/>
              <a:gd name="connsiteX31" fmla="*/ 3169920 w 3185160"/>
              <a:gd name="connsiteY31" fmla="*/ 1154685 h 2472945"/>
              <a:gd name="connsiteX32" fmla="*/ 3147060 w 3185160"/>
              <a:gd name="connsiteY32" fmla="*/ 1238505 h 2472945"/>
              <a:gd name="connsiteX33" fmla="*/ 3139440 w 3185160"/>
              <a:gd name="connsiteY33" fmla="*/ 1276605 h 2472945"/>
              <a:gd name="connsiteX34" fmla="*/ 3124200 w 3185160"/>
              <a:gd name="connsiteY34" fmla="*/ 1322325 h 2472945"/>
              <a:gd name="connsiteX35" fmla="*/ 3116580 w 3185160"/>
              <a:gd name="connsiteY35" fmla="*/ 1467105 h 2472945"/>
              <a:gd name="connsiteX36" fmla="*/ 3101340 w 3185160"/>
              <a:gd name="connsiteY36" fmla="*/ 1512825 h 2472945"/>
              <a:gd name="connsiteX37" fmla="*/ 3093720 w 3185160"/>
              <a:gd name="connsiteY37" fmla="*/ 1535685 h 2472945"/>
              <a:gd name="connsiteX38" fmla="*/ 3086100 w 3185160"/>
              <a:gd name="connsiteY38" fmla="*/ 1558545 h 2472945"/>
              <a:gd name="connsiteX39" fmla="*/ 3078480 w 3185160"/>
              <a:gd name="connsiteY39" fmla="*/ 1627125 h 2472945"/>
              <a:gd name="connsiteX40" fmla="*/ 3048000 w 3185160"/>
              <a:gd name="connsiteY40" fmla="*/ 1672845 h 2472945"/>
              <a:gd name="connsiteX41" fmla="*/ 3025140 w 3185160"/>
              <a:gd name="connsiteY41" fmla="*/ 1718565 h 2472945"/>
              <a:gd name="connsiteX42" fmla="*/ 3009900 w 3185160"/>
              <a:gd name="connsiteY42" fmla="*/ 1764285 h 2472945"/>
              <a:gd name="connsiteX43" fmla="*/ 3002280 w 3185160"/>
              <a:gd name="connsiteY43" fmla="*/ 1787145 h 2472945"/>
              <a:gd name="connsiteX44" fmla="*/ 2994660 w 3185160"/>
              <a:gd name="connsiteY44" fmla="*/ 1810005 h 2472945"/>
              <a:gd name="connsiteX45" fmla="*/ 2979420 w 3185160"/>
              <a:gd name="connsiteY45" fmla="*/ 1832865 h 2472945"/>
              <a:gd name="connsiteX46" fmla="*/ 2948940 w 3185160"/>
              <a:gd name="connsiteY46" fmla="*/ 1901445 h 2472945"/>
              <a:gd name="connsiteX47" fmla="*/ 2926080 w 3185160"/>
              <a:gd name="connsiteY47" fmla="*/ 1916685 h 2472945"/>
              <a:gd name="connsiteX48" fmla="*/ 2865120 w 3185160"/>
              <a:gd name="connsiteY48" fmla="*/ 2008125 h 2472945"/>
              <a:gd name="connsiteX49" fmla="*/ 2849880 w 3185160"/>
              <a:gd name="connsiteY49" fmla="*/ 2030985 h 2472945"/>
              <a:gd name="connsiteX50" fmla="*/ 2834640 w 3185160"/>
              <a:gd name="connsiteY50" fmla="*/ 2053845 h 2472945"/>
              <a:gd name="connsiteX51" fmla="*/ 2811780 w 3185160"/>
              <a:gd name="connsiteY51" fmla="*/ 2069085 h 2472945"/>
              <a:gd name="connsiteX52" fmla="*/ 2773680 w 3185160"/>
              <a:gd name="connsiteY52" fmla="*/ 2107185 h 2472945"/>
              <a:gd name="connsiteX53" fmla="*/ 2758440 w 3185160"/>
              <a:gd name="connsiteY53" fmla="*/ 2130045 h 2472945"/>
              <a:gd name="connsiteX54" fmla="*/ 2735580 w 3185160"/>
              <a:gd name="connsiteY54" fmla="*/ 2152905 h 2472945"/>
              <a:gd name="connsiteX55" fmla="*/ 2720340 w 3185160"/>
              <a:gd name="connsiteY55" fmla="*/ 2175765 h 2472945"/>
              <a:gd name="connsiteX56" fmla="*/ 2697480 w 3185160"/>
              <a:gd name="connsiteY56" fmla="*/ 2191005 h 2472945"/>
              <a:gd name="connsiteX57" fmla="*/ 2674620 w 3185160"/>
              <a:gd name="connsiteY57" fmla="*/ 2213865 h 2472945"/>
              <a:gd name="connsiteX58" fmla="*/ 2628900 w 3185160"/>
              <a:gd name="connsiteY58" fmla="*/ 2236725 h 2472945"/>
              <a:gd name="connsiteX59" fmla="*/ 2606040 w 3185160"/>
              <a:gd name="connsiteY59" fmla="*/ 2251965 h 2472945"/>
              <a:gd name="connsiteX60" fmla="*/ 2590800 w 3185160"/>
              <a:gd name="connsiteY60" fmla="*/ 2274825 h 2472945"/>
              <a:gd name="connsiteX61" fmla="*/ 2567940 w 3185160"/>
              <a:gd name="connsiteY61" fmla="*/ 2282445 h 2472945"/>
              <a:gd name="connsiteX62" fmla="*/ 2522220 w 3185160"/>
              <a:gd name="connsiteY62" fmla="*/ 2312925 h 2472945"/>
              <a:gd name="connsiteX63" fmla="*/ 2499360 w 3185160"/>
              <a:gd name="connsiteY63" fmla="*/ 2320545 h 2472945"/>
              <a:gd name="connsiteX64" fmla="*/ 2453640 w 3185160"/>
              <a:gd name="connsiteY64" fmla="*/ 2351025 h 2472945"/>
              <a:gd name="connsiteX65" fmla="*/ 2430780 w 3185160"/>
              <a:gd name="connsiteY65" fmla="*/ 2358645 h 2472945"/>
              <a:gd name="connsiteX66" fmla="*/ 2362200 w 3185160"/>
              <a:gd name="connsiteY66" fmla="*/ 2396745 h 2472945"/>
              <a:gd name="connsiteX67" fmla="*/ 2339340 w 3185160"/>
              <a:gd name="connsiteY67" fmla="*/ 2419605 h 2472945"/>
              <a:gd name="connsiteX68" fmla="*/ 2308860 w 3185160"/>
              <a:gd name="connsiteY68" fmla="*/ 2427225 h 2472945"/>
              <a:gd name="connsiteX69" fmla="*/ 2286000 w 3185160"/>
              <a:gd name="connsiteY69" fmla="*/ 2434845 h 2472945"/>
              <a:gd name="connsiteX70" fmla="*/ 2034540 w 3185160"/>
              <a:gd name="connsiteY70" fmla="*/ 2457705 h 2472945"/>
              <a:gd name="connsiteX71" fmla="*/ 1775460 w 3185160"/>
              <a:gd name="connsiteY71" fmla="*/ 2472945 h 2472945"/>
              <a:gd name="connsiteX72" fmla="*/ 1569720 w 3185160"/>
              <a:gd name="connsiteY72" fmla="*/ 2457705 h 2472945"/>
              <a:gd name="connsiteX73" fmla="*/ 1546860 w 3185160"/>
              <a:gd name="connsiteY73" fmla="*/ 2450085 h 2472945"/>
              <a:gd name="connsiteX74" fmla="*/ 1470660 w 3185160"/>
              <a:gd name="connsiteY74" fmla="*/ 2434845 h 2472945"/>
              <a:gd name="connsiteX75" fmla="*/ 1386840 w 3185160"/>
              <a:gd name="connsiteY75" fmla="*/ 2419605 h 2472945"/>
              <a:gd name="connsiteX76" fmla="*/ 1348740 w 3185160"/>
              <a:gd name="connsiteY76" fmla="*/ 2411985 h 2472945"/>
              <a:gd name="connsiteX77" fmla="*/ 1219200 w 3185160"/>
              <a:gd name="connsiteY77" fmla="*/ 2404365 h 2472945"/>
              <a:gd name="connsiteX78" fmla="*/ 1143000 w 3185160"/>
              <a:gd name="connsiteY78" fmla="*/ 2389125 h 2472945"/>
              <a:gd name="connsiteX79" fmla="*/ 1104900 w 3185160"/>
              <a:gd name="connsiteY79" fmla="*/ 2381505 h 2472945"/>
              <a:gd name="connsiteX80" fmla="*/ 1043940 w 3185160"/>
              <a:gd name="connsiteY80" fmla="*/ 2373885 h 2472945"/>
              <a:gd name="connsiteX81" fmla="*/ 1021080 w 3185160"/>
              <a:gd name="connsiteY81" fmla="*/ 2366265 h 2472945"/>
              <a:gd name="connsiteX82" fmla="*/ 990600 w 3185160"/>
              <a:gd name="connsiteY82" fmla="*/ 2358645 h 2472945"/>
              <a:gd name="connsiteX83" fmla="*/ 967740 w 3185160"/>
              <a:gd name="connsiteY83" fmla="*/ 2343405 h 2472945"/>
              <a:gd name="connsiteX84" fmla="*/ 922020 w 3185160"/>
              <a:gd name="connsiteY84" fmla="*/ 2335785 h 2472945"/>
              <a:gd name="connsiteX85" fmla="*/ 899160 w 3185160"/>
              <a:gd name="connsiteY85" fmla="*/ 2328165 h 2472945"/>
              <a:gd name="connsiteX86" fmla="*/ 861060 w 3185160"/>
              <a:gd name="connsiteY86" fmla="*/ 2320545 h 2472945"/>
              <a:gd name="connsiteX87" fmla="*/ 830580 w 3185160"/>
              <a:gd name="connsiteY87" fmla="*/ 2312925 h 2472945"/>
              <a:gd name="connsiteX88" fmla="*/ 807720 w 3185160"/>
              <a:gd name="connsiteY88" fmla="*/ 2297685 h 2472945"/>
              <a:gd name="connsiteX89" fmla="*/ 762000 w 3185160"/>
              <a:gd name="connsiteY89" fmla="*/ 2282445 h 2472945"/>
              <a:gd name="connsiteX90" fmla="*/ 746760 w 3185160"/>
              <a:gd name="connsiteY90" fmla="*/ 2259585 h 2472945"/>
              <a:gd name="connsiteX91" fmla="*/ 723900 w 3185160"/>
              <a:gd name="connsiteY91" fmla="*/ 2251965 h 2472945"/>
              <a:gd name="connsiteX92" fmla="*/ 701040 w 3185160"/>
              <a:gd name="connsiteY92" fmla="*/ 2236725 h 2472945"/>
              <a:gd name="connsiteX93" fmla="*/ 655320 w 3185160"/>
              <a:gd name="connsiteY93" fmla="*/ 2198625 h 2472945"/>
              <a:gd name="connsiteX94" fmla="*/ 601980 w 3185160"/>
              <a:gd name="connsiteY94" fmla="*/ 2145285 h 2472945"/>
              <a:gd name="connsiteX95" fmla="*/ 579120 w 3185160"/>
              <a:gd name="connsiteY95" fmla="*/ 2130045 h 2472945"/>
              <a:gd name="connsiteX96" fmla="*/ 563880 w 3185160"/>
              <a:gd name="connsiteY96" fmla="*/ 2107185 h 2472945"/>
              <a:gd name="connsiteX97" fmla="*/ 541020 w 3185160"/>
              <a:gd name="connsiteY97" fmla="*/ 2099565 h 2472945"/>
              <a:gd name="connsiteX98" fmla="*/ 510540 w 3185160"/>
              <a:gd name="connsiteY98" fmla="*/ 2069085 h 2472945"/>
              <a:gd name="connsiteX99" fmla="*/ 502920 w 3185160"/>
              <a:gd name="connsiteY99" fmla="*/ 2046225 h 2472945"/>
              <a:gd name="connsiteX100" fmla="*/ 441960 w 3185160"/>
              <a:gd name="connsiteY100" fmla="*/ 1977645 h 2472945"/>
              <a:gd name="connsiteX101" fmla="*/ 419100 w 3185160"/>
              <a:gd name="connsiteY101" fmla="*/ 1962405 h 2472945"/>
              <a:gd name="connsiteX102" fmla="*/ 373380 w 3185160"/>
              <a:gd name="connsiteY102" fmla="*/ 1916685 h 2472945"/>
              <a:gd name="connsiteX103" fmla="*/ 350520 w 3185160"/>
              <a:gd name="connsiteY103" fmla="*/ 1893825 h 2472945"/>
              <a:gd name="connsiteX104" fmla="*/ 312420 w 3185160"/>
              <a:gd name="connsiteY104" fmla="*/ 1840485 h 2472945"/>
              <a:gd name="connsiteX105" fmla="*/ 289560 w 3185160"/>
              <a:gd name="connsiteY105" fmla="*/ 1832865 h 2472945"/>
              <a:gd name="connsiteX106" fmla="*/ 259080 w 3185160"/>
              <a:gd name="connsiteY106" fmla="*/ 1794765 h 2472945"/>
              <a:gd name="connsiteX107" fmla="*/ 220980 w 3185160"/>
              <a:gd name="connsiteY107" fmla="*/ 1749045 h 2472945"/>
              <a:gd name="connsiteX108" fmla="*/ 167640 w 3185160"/>
              <a:gd name="connsiteY108" fmla="*/ 1703325 h 2472945"/>
              <a:gd name="connsiteX109" fmla="*/ 137160 w 3185160"/>
              <a:gd name="connsiteY109" fmla="*/ 1657605 h 2472945"/>
              <a:gd name="connsiteX110" fmla="*/ 121920 w 3185160"/>
              <a:gd name="connsiteY110" fmla="*/ 1634745 h 2472945"/>
              <a:gd name="connsiteX111" fmla="*/ 106680 w 3185160"/>
              <a:gd name="connsiteY111" fmla="*/ 1604265 h 2472945"/>
              <a:gd name="connsiteX112" fmla="*/ 83820 w 3185160"/>
              <a:gd name="connsiteY112" fmla="*/ 1573785 h 2472945"/>
              <a:gd name="connsiteX113" fmla="*/ 76200 w 3185160"/>
              <a:gd name="connsiteY113" fmla="*/ 1543305 h 2472945"/>
              <a:gd name="connsiteX114" fmla="*/ 60960 w 3185160"/>
              <a:gd name="connsiteY114" fmla="*/ 1512825 h 2472945"/>
              <a:gd name="connsiteX115" fmla="*/ 45720 w 3185160"/>
              <a:gd name="connsiteY115" fmla="*/ 1451865 h 2472945"/>
              <a:gd name="connsiteX116" fmla="*/ 38100 w 3185160"/>
              <a:gd name="connsiteY116" fmla="*/ 1360425 h 2472945"/>
              <a:gd name="connsiteX117" fmla="*/ 22860 w 3185160"/>
              <a:gd name="connsiteY117" fmla="*/ 1291845 h 2472945"/>
              <a:gd name="connsiteX118" fmla="*/ 7620 w 3185160"/>
              <a:gd name="connsiteY118" fmla="*/ 1177545 h 2472945"/>
              <a:gd name="connsiteX119" fmla="*/ 0 w 3185160"/>
              <a:gd name="connsiteY119" fmla="*/ 1154685 h 2472945"/>
              <a:gd name="connsiteX120" fmla="*/ 7620 w 3185160"/>
              <a:gd name="connsiteY120" fmla="*/ 1009905 h 2472945"/>
              <a:gd name="connsiteX121" fmla="*/ 15240 w 3185160"/>
              <a:gd name="connsiteY121" fmla="*/ 979425 h 2472945"/>
              <a:gd name="connsiteX122" fmla="*/ 22860 w 3185160"/>
              <a:gd name="connsiteY122" fmla="*/ 926085 h 2472945"/>
              <a:gd name="connsiteX123" fmla="*/ 53340 w 3185160"/>
              <a:gd name="connsiteY123" fmla="*/ 842265 h 2472945"/>
              <a:gd name="connsiteX124" fmla="*/ 60960 w 3185160"/>
              <a:gd name="connsiteY124" fmla="*/ 804165 h 2472945"/>
              <a:gd name="connsiteX125" fmla="*/ 76200 w 3185160"/>
              <a:gd name="connsiteY125" fmla="*/ 758445 h 2472945"/>
              <a:gd name="connsiteX126" fmla="*/ 114300 w 3185160"/>
              <a:gd name="connsiteY126" fmla="*/ 644145 h 2472945"/>
              <a:gd name="connsiteX127" fmla="*/ 121920 w 3185160"/>
              <a:gd name="connsiteY127" fmla="*/ 621285 h 2472945"/>
              <a:gd name="connsiteX128" fmla="*/ 129540 w 3185160"/>
              <a:gd name="connsiteY128" fmla="*/ 598425 h 2472945"/>
              <a:gd name="connsiteX129" fmla="*/ 152400 w 3185160"/>
              <a:gd name="connsiteY129" fmla="*/ 522225 h 2472945"/>
              <a:gd name="connsiteX130" fmla="*/ 160020 w 3185160"/>
              <a:gd name="connsiteY130" fmla="*/ 499365 h 2472945"/>
              <a:gd name="connsiteX131" fmla="*/ 167640 w 3185160"/>
              <a:gd name="connsiteY131" fmla="*/ 476505 h 2472945"/>
              <a:gd name="connsiteX132" fmla="*/ 182880 w 3185160"/>
              <a:gd name="connsiteY132" fmla="*/ 453645 h 2472945"/>
              <a:gd name="connsiteX133" fmla="*/ 205740 w 3185160"/>
              <a:gd name="connsiteY133" fmla="*/ 377445 h 2472945"/>
              <a:gd name="connsiteX134" fmla="*/ 236220 w 3185160"/>
              <a:gd name="connsiteY134" fmla="*/ 331725 h 2472945"/>
              <a:gd name="connsiteX135" fmla="*/ 266700 w 3185160"/>
              <a:gd name="connsiteY135" fmla="*/ 278385 h 2472945"/>
              <a:gd name="connsiteX136" fmla="*/ 289560 w 3185160"/>
              <a:gd name="connsiteY136" fmla="*/ 263145 h 2472945"/>
              <a:gd name="connsiteX137" fmla="*/ 312420 w 3185160"/>
              <a:gd name="connsiteY137" fmla="*/ 240285 h 2472945"/>
              <a:gd name="connsiteX138" fmla="*/ 365760 w 3185160"/>
              <a:gd name="connsiteY138" fmla="*/ 202185 h 2472945"/>
              <a:gd name="connsiteX139" fmla="*/ 419100 w 3185160"/>
              <a:gd name="connsiteY139" fmla="*/ 179325 h 2472945"/>
              <a:gd name="connsiteX140" fmla="*/ 441960 w 3185160"/>
              <a:gd name="connsiteY140" fmla="*/ 164085 h 2472945"/>
              <a:gd name="connsiteX141" fmla="*/ 495300 w 3185160"/>
              <a:gd name="connsiteY141" fmla="*/ 148845 h 2472945"/>
              <a:gd name="connsiteX142" fmla="*/ 548640 w 3185160"/>
              <a:gd name="connsiteY142" fmla="*/ 133605 h 2472945"/>
              <a:gd name="connsiteX143" fmla="*/ 670560 w 3185160"/>
              <a:gd name="connsiteY143" fmla="*/ 125985 h 2472945"/>
              <a:gd name="connsiteX144" fmla="*/ 762000 w 3185160"/>
              <a:gd name="connsiteY144" fmla="*/ 95505 h 2472945"/>
              <a:gd name="connsiteX145" fmla="*/ 784860 w 3185160"/>
              <a:gd name="connsiteY145" fmla="*/ 87885 h 2472945"/>
              <a:gd name="connsiteX146" fmla="*/ 982980 w 3185160"/>
              <a:gd name="connsiteY146" fmla="*/ 72645 h 2472945"/>
              <a:gd name="connsiteX147" fmla="*/ 1097280 w 3185160"/>
              <a:gd name="connsiteY147" fmla="*/ 87885 h 2472945"/>
              <a:gd name="connsiteX148" fmla="*/ 1143000 w 3185160"/>
              <a:gd name="connsiteY148" fmla="*/ 118365 h 2472945"/>
              <a:gd name="connsiteX149" fmla="*/ 1173480 w 3185160"/>
              <a:gd name="connsiteY149" fmla="*/ 133605 h 2472945"/>
              <a:gd name="connsiteX150" fmla="*/ 1196340 w 3185160"/>
              <a:gd name="connsiteY150" fmla="*/ 141225 h 2472945"/>
              <a:gd name="connsiteX151" fmla="*/ 1264920 w 3185160"/>
              <a:gd name="connsiteY151" fmla="*/ 171705 h 2472945"/>
              <a:gd name="connsiteX152" fmla="*/ 1333500 w 3185160"/>
              <a:gd name="connsiteY152" fmla="*/ 179325 h 2472945"/>
              <a:gd name="connsiteX153" fmla="*/ 1356360 w 3185160"/>
              <a:gd name="connsiteY153" fmla="*/ 186945 h 2472945"/>
              <a:gd name="connsiteX154" fmla="*/ 1440180 w 3185160"/>
              <a:gd name="connsiteY154" fmla="*/ 202185 h 2472945"/>
              <a:gd name="connsiteX155" fmla="*/ 1463040 w 3185160"/>
              <a:gd name="connsiteY155" fmla="*/ 209805 h 2472945"/>
              <a:gd name="connsiteX156" fmla="*/ 1615440 w 3185160"/>
              <a:gd name="connsiteY156" fmla="*/ 202185 h 2472945"/>
              <a:gd name="connsiteX157" fmla="*/ 1866900 w 3185160"/>
              <a:gd name="connsiteY157" fmla="*/ 186945 h 2472945"/>
              <a:gd name="connsiteX158" fmla="*/ 1889760 w 3185160"/>
              <a:gd name="connsiteY158" fmla="*/ 164085 h 2472945"/>
              <a:gd name="connsiteX159" fmla="*/ 1912620 w 3185160"/>
              <a:gd name="connsiteY159" fmla="*/ 133605 h 2472945"/>
              <a:gd name="connsiteX160" fmla="*/ 1958340 w 3185160"/>
              <a:gd name="connsiteY160" fmla="*/ 110745 h 2472945"/>
              <a:gd name="connsiteX161" fmla="*/ 1973580 w 3185160"/>
              <a:gd name="connsiteY161" fmla="*/ 87885 h 2472945"/>
              <a:gd name="connsiteX162" fmla="*/ 2019300 w 3185160"/>
              <a:gd name="connsiteY162" fmla="*/ 72645 h 2472945"/>
              <a:gd name="connsiteX163" fmla="*/ 2042160 w 3185160"/>
              <a:gd name="connsiteY163" fmla="*/ 80265 h 247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3185160" h="2472945">
                <a:moveTo>
                  <a:pt x="2042160" y="80265"/>
                </a:moveTo>
                <a:lnTo>
                  <a:pt x="2042160" y="80265"/>
                </a:lnTo>
                <a:cubicBezTo>
                  <a:pt x="2075180" y="77725"/>
                  <a:pt x="2108508" y="77810"/>
                  <a:pt x="2141220" y="72645"/>
                </a:cubicBezTo>
                <a:cubicBezTo>
                  <a:pt x="2157088" y="70140"/>
                  <a:pt x="2171037" y="59677"/>
                  <a:pt x="2186940" y="57405"/>
                </a:cubicBezTo>
                <a:lnTo>
                  <a:pt x="2240280" y="49785"/>
                </a:lnTo>
                <a:cubicBezTo>
                  <a:pt x="2376901" y="-41296"/>
                  <a:pt x="2267689" y="18879"/>
                  <a:pt x="2613660" y="26925"/>
                </a:cubicBezTo>
                <a:cubicBezTo>
                  <a:pt x="2621280" y="29465"/>
                  <a:pt x="2628999" y="31725"/>
                  <a:pt x="2636520" y="34545"/>
                </a:cubicBezTo>
                <a:cubicBezTo>
                  <a:pt x="2649327" y="39348"/>
                  <a:pt x="2661644" y="45460"/>
                  <a:pt x="2674620" y="49785"/>
                </a:cubicBezTo>
                <a:cubicBezTo>
                  <a:pt x="2724061" y="66265"/>
                  <a:pt x="2702413" y="45454"/>
                  <a:pt x="2766060" y="87885"/>
                </a:cubicBezTo>
                <a:lnTo>
                  <a:pt x="2811780" y="118365"/>
                </a:lnTo>
                <a:cubicBezTo>
                  <a:pt x="2855456" y="183879"/>
                  <a:pt x="2797300" y="106781"/>
                  <a:pt x="2849880" y="148845"/>
                </a:cubicBezTo>
                <a:cubicBezTo>
                  <a:pt x="2857031" y="154566"/>
                  <a:pt x="2859257" y="164670"/>
                  <a:pt x="2865120" y="171705"/>
                </a:cubicBezTo>
                <a:cubicBezTo>
                  <a:pt x="2886186" y="196984"/>
                  <a:pt x="2889031" y="189046"/>
                  <a:pt x="2903220" y="217425"/>
                </a:cubicBezTo>
                <a:cubicBezTo>
                  <a:pt x="2906812" y="224609"/>
                  <a:pt x="2906939" y="233264"/>
                  <a:pt x="2910840" y="240285"/>
                </a:cubicBezTo>
                <a:lnTo>
                  <a:pt x="2956560" y="308865"/>
                </a:lnTo>
                <a:lnTo>
                  <a:pt x="2971800" y="331725"/>
                </a:lnTo>
                <a:cubicBezTo>
                  <a:pt x="2974340" y="341885"/>
                  <a:pt x="2976411" y="352174"/>
                  <a:pt x="2979420" y="362205"/>
                </a:cubicBezTo>
                <a:lnTo>
                  <a:pt x="3002280" y="430785"/>
                </a:lnTo>
                <a:lnTo>
                  <a:pt x="3009900" y="453645"/>
                </a:lnTo>
                <a:cubicBezTo>
                  <a:pt x="3012440" y="461265"/>
                  <a:pt x="3013065" y="469822"/>
                  <a:pt x="3017520" y="476505"/>
                </a:cubicBezTo>
                <a:lnTo>
                  <a:pt x="3032760" y="499365"/>
                </a:lnTo>
                <a:cubicBezTo>
                  <a:pt x="3035300" y="509525"/>
                  <a:pt x="3035696" y="520478"/>
                  <a:pt x="3040380" y="529845"/>
                </a:cubicBezTo>
                <a:cubicBezTo>
                  <a:pt x="3048571" y="546228"/>
                  <a:pt x="3060700" y="560325"/>
                  <a:pt x="3070860" y="575565"/>
                </a:cubicBezTo>
                <a:lnTo>
                  <a:pt x="3101340" y="621285"/>
                </a:lnTo>
                <a:lnTo>
                  <a:pt x="3116580" y="644145"/>
                </a:lnTo>
                <a:cubicBezTo>
                  <a:pt x="3121660" y="651765"/>
                  <a:pt x="3128924" y="658317"/>
                  <a:pt x="3131820" y="667005"/>
                </a:cubicBezTo>
                <a:lnTo>
                  <a:pt x="3147060" y="712725"/>
                </a:lnTo>
                <a:cubicBezTo>
                  <a:pt x="3149600" y="720345"/>
                  <a:pt x="3153105" y="727709"/>
                  <a:pt x="3154680" y="735585"/>
                </a:cubicBezTo>
                <a:cubicBezTo>
                  <a:pt x="3157220" y="748285"/>
                  <a:pt x="3158892" y="761190"/>
                  <a:pt x="3162300" y="773685"/>
                </a:cubicBezTo>
                <a:cubicBezTo>
                  <a:pt x="3166527" y="789183"/>
                  <a:pt x="3173644" y="803820"/>
                  <a:pt x="3177540" y="819405"/>
                </a:cubicBezTo>
                <a:lnTo>
                  <a:pt x="3185160" y="849885"/>
                </a:lnTo>
                <a:cubicBezTo>
                  <a:pt x="3182820" y="906051"/>
                  <a:pt x="3176691" y="1083591"/>
                  <a:pt x="3169920" y="1154685"/>
                </a:cubicBezTo>
                <a:cubicBezTo>
                  <a:pt x="3164251" y="1214206"/>
                  <a:pt x="3160068" y="1173467"/>
                  <a:pt x="3147060" y="1238505"/>
                </a:cubicBezTo>
                <a:cubicBezTo>
                  <a:pt x="3144520" y="1251205"/>
                  <a:pt x="3142848" y="1264110"/>
                  <a:pt x="3139440" y="1276605"/>
                </a:cubicBezTo>
                <a:cubicBezTo>
                  <a:pt x="3135213" y="1292103"/>
                  <a:pt x="3124200" y="1322325"/>
                  <a:pt x="3124200" y="1322325"/>
                </a:cubicBezTo>
                <a:cubicBezTo>
                  <a:pt x="3121660" y="1370585"/>
                  <a:pt x="3122338" y="1419122"/>
                  <a:pt x="3116580" y="1467105"/>
                </a:cubicBezTo>
                <a:cubicBezTo>
                  <a:pt x="3114666" y="1483055"/>
                  <a:pt x="3106420" y="1497585"/>
                  <a:pt x="3101340" y="1512825"/>
                </a:cubicBezTo>
                <a:lnTo>
                  <a:pt x="3093720" y="1535685"/>
                </a:lnTo>
                <a:lnTo>
                  <a:pt x="3086100" y="1558545"/>
                </a:lnTo>
                <a:cubicBezTo>
                  <a:pt x="3083560" y="1581405"/>
                  <a:pt x="3085753" y="1605305"/>
                  <a:pt x="3078480" y="1627125"/>
                </a:cubicBezTo>
                <a:cubicBezTo>
                  <a:pt x="3072688" y="1644501"/>
                  <a:pt x="3053792" y="1655469"/>
                  <a:pt x="3048000" y="1672845"/>
                </a:cubicBezTo>
                <a:cubicBezTo>
                  <a:pt x="3020210" y="1756215"/>
                  <a:pt x="3064531" y="1629935"/>
                  <a:pt x="3025140" y="1718565"/>
                </a:cubicBezTo>
                <a:cubicBezTo>
                  <a:pt x="3018616" y="1733245"/>
                  <a:pt x="3014980" y="1749045"/>
                  <a:pt x="3009900" y="1764285"/>
                </a:cubicBezTo>
                <a:lnTo>
                  <a:pt x="3002280" y="1787145"/>
                </a:lnTo>
                <a:cubicBezTo>
                  <a:pt x="2999740" y="1794765"/>
                  <a:pt x="2999115" y="1803322"/>
                  <a:pt x="2994660" y="1810005"/>
                </a:cubicBezTo>
                <a:cubicBezTo>
                  <a:pt x="2989580" y="1817625"/>
                  <a:pt x="2983139" y="1824496"/>
                  <a:pt x="2979420" y="1832865"/>
                </a:cubicBezTo>
                <a:cubicBezTo>
                  <a:pt x="2967348" y="1860028"/>
                  <a:pt x="2969634" y="1880751"/>
                  <a:pt x="2948940" y="1901445"/>
                </a:cubicBezTo>
                <a:cubicBezTo>
                  <a:pt x="2942464" y="1907921"/>
                  <a:pt x="2933700" y="1911605"/>
                  <a:pt x="2926080" y="1916685"/>
                </a:cubicBezTo>
                <a:lnTo>
                  <a:pt x="2865120" y="2008125"/>
                </a:lnTo>
                <a:lnTo>
                  <a:pt x="2849880" y="2030985"/>
                </a:lnTo>
                <a:cubicBezTo>
                  <a:pt x="2844800" y="2038605"/>
                  <a:pt x="2842260" y="2048765"/>
                  <a:pt x="2834640" y="2053845"/>
                </a:cubicBezTo>
                <a:lnTo>
                  <a:pt x="2811780" y="2069085"/>
                </a:lnTo>
                <a:cubicBezTo>
                  <a:pt x="2771140" y="2130045"/>
                  <a:pt x="2824480" y="2056385"/>
                  <a:pt x="2773680" y="2107185"/>
                </a:cubicBezTo>
                <a:cubicBezTo>
                  <a:pt x="2767204" y="2113661"/>
                  <a:pt x="2764303" y="2123010"/>
                  <a:pt x="2758440" y="2130045"/>
                </a:cubicBezTo>
                <a:cubicBezTo>
                  <a:pt x="2751541" y="2138324"/>
                  <a:pt x="2742479" y="2144626"/>
                  <a:pt x="2735580" y="2152905"/>
                </a:cubicBezTo>
                <a:cubicBezTo>
                  <a:pt x="2729717" y="2159940"/>
                  <a:pt x="2726816" y="2169289"/>
                  <a:pt x="2720340" y="2175765"/>
                </a:cubicBezTo>
                <a:cubicBezTo>
                  <a:pt x="2713864" y="2182241"/>
                  <a:pt x="2704515" y="2185142"/>
                  <a:pt x="2697480" y="2191005"/>
                </a:cubicBezTo>
                <a:cubicBezTo>
                  <a:pt x="2689201" y="2197904"/>
                  <a:pt x="2682899" y="2206966"/>
                  <a:pt x="2674620" y="2213865"/>
                </a:cubicBezTo>
                <a:cubicBezTo>
                  <a:pt x="2641863" y="2241162"/>
                  <a:pt x="2663267" y="2219542"/>
                  <a:pt x="2628900" y="2236725"/>
                </a:cubicBezTo>
                <a:cubicBezTo>
                  <a:pt x="2620709" y="2240821"/>
                  <a:pt x="2613660" y="2246885"/>
                  <a:pt x="2606040" y="2251965"/>
                </a:cubicBezTo>
                <a:cubicBezTo>
                  <a:pt x="2600960" y="2259585"/>
                  <a:pt x="2597951" y="2269104"/>
                  <a:pt x="2590800" y="2274825"/>
                </a:cubicBezTo>
                <a:cubicBezTo>
                  <a:pt x="2584528" y="2279843"/>
                  <a:pt x="2574961" y="2278544"/>
                  <a:pt x="2567940" y="2282445"/>
                </a:cubicBezTo>
                <a:cubicBezTo>
                  <a:pt x="2551929" y="2291340"/>
                  <a:pt x="2539596" y="2307133"/>
                  <a:pt x="2522220" y="2312925"/>
                </a:cubicBezTo>
                <a:cubicBezTo>
                  <a:pt x="2514600" y="2315465"/>
                  <a:pt x="2506381" y="2316644"/>
                  <a:pt x="2499360" y="2320545"/>
                </a:cubicBezTo>
                <a:cubicBezTo>
                  <a:pt x="2483349" y="2329440"/>
                  <a:pt x="2471016" y="2345233"/>
                  <a:pt x="2453640" y="2351025"/>
                </a:cubicBezTo>
                <a:cubicBezTo>
                  <a:pt x="2446020" y="2353565"/>
                  <a:pt x="2437801" y="2354744"/>
                  <a:pt x="2430780" y="2358645"/>
                </a:cubicBezTo>
                <a:cubicBezTo>
                  <a:pt x="2352175" y="2402314"/>
                  <a:pt x="2413926" y="2379503"/>
                  <a:pt x="2362200" y="2396745"/>
                </a:cubicBezTo>
                <a:cubicBezTo>
                  <a:pt x="2354580" y="2404365"/>
                  <a:pt x="2348696" y="2414258"/>
                  <a:pt x="2339340" y="2419605"/>
                </a:cubicBezTo>
                <a:cubicBezTo>
                  <a:pt x="2330247" y="2424801"/>
                  <a:pt x="2318930" y="2424348"/>
                  <a:pt x="2308860" y="2427225"/>
                </a:cubicBezTo>
                <a:cubicBezTo>
                  <a:pt x="2301137" y="2429432"/>
                  <a:pt x="2293876" y="2433270"/>
                  <a:pt x="2286000" y="2434845"/>
                </a:cubicBezTo>
                <a:cubicBezTo>
                  <a:pt x="2173411" y="2457363"/>
                  <a:pt x="2170946" y="2451209"/>
                  <a:pt x="2034540" y="2457705"/>
                </a:cubicBezTo>
                <a:cubicBezTo>
                  <a:pt x="1928841" y="2470917"/>
                  <a:pt x="1926787" y="2472945"/>
                  <a:pt x="1775460" y="2472945"/>
                </a:cubicBezTo>
                <a:cubicBezTo>
                  <a:pt x="1728610" y="2472945"/>
                  <a:pt x="1623078" y="2462556"/>
                  <a:pt x="1569720" y="2457705"/>
                </a:cubicBezTo>
                <a:cubicBezTo>
                  <a:pt x="1562100" y="2455165"/>
                  <a:pt x="1554686" y="2451891"/>
                  <a:pt x="1546860" y="2450085"/>
                </a:cubicBezTo>
                <a:cubicBezTo>
                  <a:pt x="1521620" y="2444260"/>
                  <a:pt x="1495234" y="2443036"/>
                  <a:pt x="1470660" y="2434845"/>
                </a:cubicBezTo>
                <a:cubicBezTo>
                  <a:pt x="1424028" y="2419301"/>
                  <a:pt x="1466848" y="2431914"/>
                  <a:pt x="1386840" y="2419605"/>
                </a:cubicBezTo>
                <a:cubicBezTo>
                  <a:pt x="1374039" y="2417636"/>
                  <a:pt x="1361638" y="2413158"/>
                  <a:pt x="1348740" y="2411985"/>
                </a:cubicBezTo>
                <a:cubicBezTo>
                  <a:pt x="1305663" y="2408069"/>
                  <a:pt x="1262380" y="2406905"/>
                  <a:pt x="1219200" y="2404365"/>
                </a:cubicBezTo>
                <a:lnTo>
                  <a:pt x="1143000" y="2389125"/>
                </a:lnTo>
                <a:cubicBezTo>
                  <a:pt x="1130300" y="2386585"/>
                  <a:pt x="1117751" y="2383111"/>
                  <a:pt x="1104900" y="2381505"/>
                </a:cubicBezTo>
                <a:lnTo>
                  <a:pt x="1043940" y="2373885"/>
                </a:lnTo>
                <a:cubicBezTo>
                  <a:pt x="1036320" y="2371345"/>
                  <a:pt x="1028803" y="2368472"/>
                  <a:pt x="1021080" y="2366265"/>
                </a:cubicBezTo>
                <a:cubicBezTo>
                  <a:pt x="1011010" y="2363388"/>
                  <a:pt x="1000226" y="2362770"/>
                  <a:pt x="990600" y="2358645"/>
                </a:cubicBezTo>
                <a:cubicBezTo>
                  <a:pt x="982182" y="2355037"/>
                  <a:pt x="976428" y="2346301"/>
                  <a:pt x="967740" y="2343405"/>
                </a:cubicBezTo>
                <a:cubicBezTo>
                  <a:pt x="953083" y="2338519"/>
                  <a:pt x="937102" y="2339137"/>
                  <a:pt x="922020" y="2335785"/>
                </a:cubicBezTo>
                <a:cubicBezTo>
                  <a:pt x="914179" y="2334043"/>
                  <a:pt x="906952" y="2330113"/>
                  <a:pt x="899160" y="2328165"/>
                </a:cubicBezTo>
                <a:cubicBezTo>
                  <a:pt x="886595" y="2325024"/>
                  <a:pt x="873703" y="2323355"/>
                  <a:pt x="861060" y="2320545"/>
                </a:cubicBezTo>
                <a:cubicBezTo>
                  <a:pt x="850837" y="2318273"/>
                  <a:pt x="840740" y="2315465"/>
                  <a:pt x="830580" y="2312925"/>
                </a:cubicBezTo>
                <a:cubicBezTo>
                  <a:pt x="822960" y="2307845"/>
                  <a:pt x="816089" y="2301404"/>
                  <a:pt x="807720" y="2297685"/>
                </a:cubicBezTo>
                <a:cubicBezTo>
                  <a:pt x="793040" y="2291161"/>
                  <a:pt x="762000" y="2282445"/>
                  <a:pt x="762000" y="2282445"/>
                </a:cubicBezTo>
                <a:cubicBezTo>
                  <a:pt x="756920" y="2274825"/>
                  <a:pt x="753911" y="2265306"/>
                  <a:pt x="746760" y="2259585"/>
                </a:cubicBezTo>
                <a:cubicBezTo>
                  <a:pt x="740488" y="2254567"/>
                  <a:pt x="731084" y="2255557"/>
                  <a:pt x="723900" y="2251965"/>
                </a:cubicBezTo>
                <a:cubicBezTo>
                  <a:pt x="715709" y="2247869"/>
                  <a:pt x="708075" y="2242588"/>
                  <a:pt x="701040" y="2236725"/>
                </a:cubicBezTo>
                <a:cubicBezTo>
                  <a:pt x="642368" y="2187832"/>
                  <a:pt x="712077" y="2236463"/>
                  <a:pt x="655320" y="2198625"/>
                </a:cubicBezTo>
                <a:cubicBezTo>
                  <a:pt x="641908" y="2158389"/>
                  <a:pt x="654383" y="2180220"/>
                  <a:pt x="601980" y="2145285"/>
                </a:cubicBezTo>
                <a:lnTo>
                  <a:pt x="579120" y="2130045"/>
                </a:lnTo>
                <a:cubicBezTo>
                  <a:pt x="574040" y="2122425"/>
                  <a:pt x="571031" y="2112906"/>
                  <a:pt x="563880" y="2107185"/>
                </a:cubicBezTo>
                <a:cubicBezTo>
                  <a:pt x="557608" y="2102167"/>
                  <a:pt x="546700" y="2105245"/>
                  <a:pt x="541020" y="2099565"/>
                </a:cubicBezTo>
                <a:cubicBezTo>
                  <a:pt x="500380" y="2058925"/>
                  <a:pt x="571500" y="2089405"/>
                  <a:pt x="510540" y="2069085"/>
                </a:cubicBezTo>
                <a:cubicBezTo>
                  <a:pt x="508000" y="2061465"/>
                  <a:pt x="506512" y="2053409"/>
                  <a:pt x="502920" y="2046225"/>
                </a:cubicBezTo>
                <a:cubicBezTo>
                  <a:pt x="491468" y="2023320"/>
                  <a:pt x="457106" y="1987743"/>
                  <a:pt x="441960" y="1977645"/>
                </a:cubicBezTo>
                <a:cubicBezTo>
                  <a:pt x="434340" y="1972565"/>
                  <a:pt x="425945" y="1968489"/>
                  <a:pt x="419100" y="1962405"/>
                </a:cubicBezTo>
                <a:cubicBezTo>
                  <a:pt x="402991" y="1948086"/>
                  <a:pt x="388620" y="1931925"/>
                  <a:pt x="373380" y="1916685"/>
                </a:cubicBezTo>
                <a:cubicBezTo>
                  <a:pt x="365760" y="1909065"/>
                  <a:pt x="356498" y="1902791"/>
                  <a:pt x="350520" y="1893825"/>
                </a:cubicBezTo>
                <a:cubicBezTo>
                  <a:pt x="343571" y="1883401"/>
                  <a:pt x="319509" y="1846392"/>
                  <a:pt x="312420" y="1840485"/>
                </a:cubicBezTo>
                <a:cubicBezTo>
                  <a:pt x="306250" y="1835343"/>
                  <a:pt x="297180" y="1835405"/>
                  <a:pt x="289560" y="1832865"/>
                </a:cubicBezTo>
                <a:cubicBezTo>
                  <a:pt x="274725" y="1788361"/>
                  <a:pt x="293547" y="1829232"/>
                  <a:pt x="259080" y="1794765"/>
                </a:cubicBezTo>
                <a:cubicBezTo>
                  <a:pt x="188531" y="1724216"/>
                  <a:pt x="308363" y="1823945"/>
                  <a:pt x="220980" y="1749045"/>
                </a:cubicBezTo>
                <a:cubicBezTo>
                  <a:pt x="197120" y="1728593"/>
                  <a:pt x="186548" y="1727635"/>
                  <a:pt x="167640" y="1703325"/>
                </a:cubicBezTo>
                <a:cubicBezTo>
                  <a:pt x="156395" y="1688867"/>
                  <a:pt x="147320" y="1672845"/>
                  <a:pt x="137160" y="1657605"/>
                </a:cubicBezTo>
                <a:cubicBezTo>
                  <a:pt x="132080" y="1649985"/>
                  <a:pt x="126016" y="1642936"/>
                  <a:pt x="121920" y="1634745"/>
                </a:cubicBezTo>
                <a:cubicBezTo>
                  <a:pt x="116840" y="1624585"/>
                  <a:pt x="112700" y="1613898"/>
                  <a:pt x="106680" y="1604265"/>
                </a:cubicBezTo>
                <a:cubicBezTo>
                  <a:pt x="99949" y="1593495"/>
                  <a:pt x="91440" y="1583945"/>
                  <a:pt x="83820" y="1573785"/>
                </a:cubicBezTo>
                <a:cubicBezTo>
                  <a:pt x="81280" y="1563625"/>
                  <a:pt x="79877" y="1553111"/>
                  <a:pt x="76200" y="1543305"/>
                </a:cubicBezTo>
                <a:cubicBezTo>
                  <a:pt x="72212" y="1532669"/>
                  <a:pt x="64552" y="1523601"/>
                  <a:pt x="60960" y="1512825"/>
                </a:cubicBezTo>
                <a:cubicBezTo>
                  <a:pt x="54336" y="1492954"/>
                  <a:pt x="45720" y="1451865"/>
                  <a:pt x="45720" y="1451865"/>
                </a:cubicBezTo>
                <a:cubicBezTo>
                  <a:pt x="43180" y="1421385"/>
                  <a:pt x="41674" y="1390801"/>
                  <a:pt x="38100" y="1360425"/>
                </a:cubicBezTo>
                <a:cubicBezTo>
                  <a:pt x="35950" y="1342152"/>
                  <a:pt x="27537" y="1310554"/>
                  <a:pt x="22860" y="1291845"/>
                </a:cubicBezTo>
                <a:cubicBezTo>
                  <a:pt x="19191" y="1258828"/>
                  <a:pt x="15221" y="1211749"/>
                  <a:pt x="7620" y="1177545"/>
                </a:cubicBezTo>
                <a:cubicBezTo>
                  <a:pt x="5878" y="1169704"/>
                  <a:pt x="2540" y="1162305"/>
                  <a:pt x="0" y="1154685"/>
                </a:cubicBezTo>
                <a:cubicBezTo>
                  <a:pt x="2540" y="1106425"/>
                  <a:pt x="3433" y="1058050"/>
                  <a:pt x="7620" y="1009905"/>
                </a:cubicBezTo>
                <a:cubicBezTo>
                  <a:pt x="8527" y="999472"/>
                  <a:pt x="13367" y="989729"/>
                  <a:pt x="15240" y="979425"/>
                </a:cubicBezTo>
                <a:cubicBezTo>
                  <a:pt x="18453" y="961754"/>
                  <a:pt x="18504" y="943509"/>
                  <a:pt x="22860" y="926085"/>
                </a:cubicBezTo>
                <a:cubicBezTo>
                  <a:pt x="42557" y="847299"/>
                  <a:pt x="35547" y="931228"/>
                  <a:pt x="53340" y="842265"/>
                </a:cubicBezTo>
                <a:cubicBezTo>
                  <a:pt x="55880" y="829565"/>
                  <a:pt x="57552" y="816660"/>
                  <a:pt x="60960" y="804165"/>
                </a:cubicBezTo>
                <a:cubicBezTo>
                  <a:pt x="65187" y="788667"/>
                  <a:pt x="71120" y="773685"/>
                  <a:pt x="76200" y="758445"/>
                </a:cubicBezTo>
                <a:lnTo>
                  <a:pt x="114300" y="644145"/>
                </a:lnTo>
                <a:lnTo>
                  <a:pt x="121920" y="621285"/>
                </a:lnTo>
                <a:cubicBezTo>
                  <a:pt x="124460" y="613665"/>
                  <a:pt x="127592" y="606217"/>
                  <a:pt x="129540" y="598425"/>
                </a:cubicBezTo>
                <a:cubicBezTo>
                  <a:pt x="141056" y="552360"/>
                  <a:pt x="133848" y="577880"/>
                  <a:pt x="152400" y="522225"/>
                </a:cubicBezTo>
                <a:lnTo>
                  <a:pt x="160020" y="499365"/>
                </a:lnTo>
                <a:cubicBezTo>
                  <a:pt x="162560" y="491745"/>
                  <a:pt x="163185" y="483188"/>
                  <a:pt x="167640" y="476505"/>
                </a:cubicBezTo>
                <a:lnTo>
                  <a:pt x="182880" y="453645"/>
                </a:lnTo>
                <a:cubicBezTo>
                  <a:pt x="187140" y="436607"/>
                  <a:pt x="198319" y="388576"/>
                  <a:pt x="205740" y="377445"/>
                </a:cubicBezTo>
                <a:cubicBezTo>
                  <a:pt x="215900" y="362205"/>
                  <a:pt x="230428" y="349101"/>
                  <a:pt x="236220" y="331725"/>
                </a:cubicBezTo>
                <a:cubicBezTo>
                  <a:pt x="244938" y="305570"/>
                  <a:pt x="243634" y="301451"/>
                  <a:pt x="266700" y="278385"/>
                </a:cubicBezTo>
                <a:cubicBezTo>
                  <a:pt x="273176" y="271909"/>
                  <a:pt x="282525" y="269008"/>
                  <a:pt x="289560" y="263145"/>
                </a:cubicBezTo>
                <a:cubicBezTo>
                  <a:pt x="297839" y="256246"/>
                  <a:pt x="304238" y="247298"/>
                  <a:pt x="312420" y="240285"/>
                </a:cubicBezTo>
                <a:cubicBezTo>
                  <a:pt x="320597" y="233276"/>
                  <a:pt x="353699" y="209077"/>
                  <a:pt x="365760" y="202185"/>
                </a:cubicBezTo>
                <a:cubicBezTo>
                  <a:pt x="476754" y="138760"/>
                  <a:pt x="333612" y="222069"/>
                  <a:pt x="419100" y="179325"/>
                </a:cubicBezTo>
                <a:cubicBezTo>
                  <a:pt x="427291" y="175229"/>
                  <a:pt x="433769" y="168181"/>
                  <a:pt x="441960" y="164085"/>
                </a:cubicBezTo>
                <a:cubicBezTo>
                  <a:pt x="454140" y="157995"/>
                  <a:pt x="483907" y="152100"/>
                  <a:pt x="495300" y="148845"/>
                </a:cubicBezTo>
                <a:cubicBezTo>
                  <a:pt x="512796" y="143846"/>
                  <a:pt x="530316" y="135437"/>
                  <a:pt x="548640" y="133605"/>
                </a:cubicBezTo>
                <a:cubicBezTo>
                  <a:pt x="589157" y="129553"/>
                  <a:pt x="629920" y="128525"/>
                  <a:pt x="670560" y="125985"/>
                </a:cubicBezTo>
                <a:lnTo>
                  <a:pt x="762000" y="95505"/>
                </a:lnTo>
                <a:cubicBezTo>
                  <a:pt x="769620" y="92965"/>
                  <a:pt x="776848" y="88457"/>
                  <a:pt x="784860" y="87885"/>
                </a:cubicBezTo>
                <a:cubicBezTo>
                  <a:pt x="922048" y="78086"/>
                  <a:pt x="856013" y="83226"/>
                  <a:pt x="982980" y="72645"/>
                </a:cubicBezTo>
                <a:cubicBezTo>
                  <a:pt x="989465" y="73185"/>
                  <a:pt x="1069816" y="72627"/>
                  <a:pt x="1097280" y="87885"/>
                </a:cubicBezTo>
                <a:cubicBezTo>
                  <a:pt x="1113291" y="96780"/>
                  <a:pt x="1126617" y="110174"/>
                  <a:pt x="1143000" y="118365"/>
                </a:cubicBezTo>
                <a:cubicBezTo>
                  <a:pt x="1153160" y="123445"/>
                  <a:pt x="1163039" y="129130"/>
                  <a:pt x="1173480" y="133605"/>
                </a:cubicBezTo>
                <a:cubicBezTo>
                  <a:pt x="1180863" y="136769"/>
                  <a:pt x="1189156" y="137633"/>
                  <a:pt x="1196340" y="141225"/>
                </a:cubicBezTo>
                <a:cubicBezTo>
                  <a:pt x="1230368" y="158239"/>
                  <a:pt x="1214369" y="166088"/>
                  <a:pt x="1264920" y="171705"/>
                </a:cubicBezTo>
                <a:lnTo>
                  <a:pt x="1333500" y="179325"/>
                </a:lnTo>
                <a:cubicBezTo>
                  <a:pt x="1341120" y="181865"/>
                  <a:pt x="1348519" y="185203"/>
                  <a:pt x="1356360" y="186945"/>
                </a:cubicBezTo>
                <a:cubicBezTo>
                  <a:pt x="1417503" y="200532"/>
                  <a:pt x="1384710" y="188318"/>
                  <a:pt x="1440180" y="202185"/>
                </a:cubicBezTo>
                <a:cubicBezTo>
                  <a:pt x="1447972" y="204133"/>
                  <a:pt x="1455420" y="207265"/>
                  <a:pt x="1463040" y="209805"/>
                </a:cubicBezTo>
                <a:lnTo>
                  <a:pt x="1615440" y="202185"/>
                </a:lnTo>
                <a:lnTo>
                  <a:pt x="1866900" y="186945"/>
                </a:lnTo>
                <a:cubicBezTo>
                  <a:pt x="1874520" y="179325"/>
                  <a:pt x="1882747" y="172267"/>
                  <a:pt x="1889760" y="164085"/>
                </a:cubicBezTo>
                <a:cubicBezTo>
                  <a:pt x="1898025" y="154442"/>
                  <a:pt x="1903640" y="142585"/>
                  <a:pt x="1912620" y="133605"/>
                </a:cubicBezTo>
                <a:cubicBezTo>
                  <a:pt x="1927392" y="118833"/>
                  <a:pt x="1939747" y="116943"/>
                  <a:pt x="1958340" y="110745"/>
                </a:cubicBezTo>
                <a:cubicBezTo>
                  <a:pt x="1963420" y="103125"/>
                  <a:pt x="1965814" y="92739"/>
                  <a:pt x="1973580" y="87885"/>
                </a:cubicBezTo>
                <a:cubicBezTo>
                  <a:pt x="1987203" y="79371"/>
                  <a:pt x="2005934" y="81556"/>
                  <a:pt x="2019300" y="72645"/>
                </a:cubicBezTo>
                <a:cubicBezTo>
                  <a:pt x="2067133" y="40756"/>
                  <a:pt x="2038350" y="78995"/>
                  <a:pt x="2042160" y="80265"/>
                </a:cubicBezTo>
                <a:close/>
              </a:path>
            </a:pathLst>
          </a:cu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260475" y="2301875"/>
            <a:ext cx="50847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晶状体前缘到视神经盘上有一个透明的小管，是胚胎时期玻璃体动脉的遗迹，是</a:t>
            </a:r>
            <a:r>
              <a:rPr lang="zh-CN" altLang="en-US" sz="20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玻璃体管</a:t>
            </a: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6345238" y="3144838"/>
            <a:ext cx="3511550" cy="579437"/>
          </a:xfrm>
          <a:prstGeom prst="lin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93193" name="矩形 12"/>
          <p:cNvSpPr>
            <a:spLocks noChangeArrowheads="1"/>
          </p:cNvSpPr>
          <p:nvPr/>
        </p:nvSpPr>
        <p:spPr bwMode="auto">
          <a:xfrm>
            <a:off x="1260475" y="3575050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  <a:endParaRPr lang="en-US" altLang="zh-CN" sz="280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194" name="矩形 13"/>
          <p:cNvSpPr>
            <a:spLocks noChangeArrowheads="1"/>
          </p:cNvSpPr>
          <p:nvPr/>
        </p:nvSpPr>
        <p:spPr bwMode="auto">
          <a:xfrm>
            <a:off x="2101850" y="3560763"/>
            <a:ext cx="4879975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折光作用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维持眼球形状，支撑视网膜、晶状体等       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在胚胎时期对眼球发育有重要作用</a:t>
            </a:r>
          </a:p>
        </p:txBody>
      </p:sp>
      <p:sp>
        <p:nvSpPr>
          <p:cNvPr id="93195" name="文本框 19"/>
          <p:cNvSpPr txBox="1">
            <a:spLocks noChangeArrowheads="1"/>
          </p:cNvSpPr>
          <p:nvPr/>
        </p:nvSpPr>
        <p:spPr bwMode="auto">
          <a:xfrm>
            <a:off x="1260475" y="5181600"/>
            <a:ext cx="45799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玻璃体支撑力减弱：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视网膜脱落</a:t>
            </a:r>
            <a:endParaRPr lang="en-US" altLang="zh-CN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玻璃体混浊：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飞蚊症</a:t>
            </a:r>
            <a:endParaRPr lang="en-US" altLang="zh-CN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寄生虫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DEDD2-45DE-4B95-87EC-15FE34B23B0B}" type="slidenum">
              <a:rPr lang="zh-CN" altLang="en-US"/>
              <a:pPr>
                <a:defRPr/>
              </a:pPr>
              <a:t>43</a:t>
            </a:fld>
            <a:endParaRPr lang="zh-CN" altLang="en-US"/>
          </a:p>
        </p:txBody>
      </p:sp>
      <p:grpSp>
        <p:nvGrpSpPr>
          <p:cNvPr id="94211" name="Group 9"/>
          <p:cNvGrpSpPr>
            <a:grpSpLocks/>
          </p:cNvGrpSpPr>
          <p:nvPr/>
        </p:nvGrpSpPr>
        <p:grpSpPr bwMode="auto">
          <a:xfrm>
            <a:off x="2395538" y="2406650"/>
            <a:ext cx="6632575" cy="3438525"/>
            <a:chOff x="1011" y="1389"/>
            <a:chExt cx="4178" cy="2166"/>
          </a:xfrm>
        </p:grpSpPr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1020" y="1610"/>
              <a:ext cx="115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defRPr/>
              </a:pPr>
              <a:r>
                <a:rPr kumimoji="0" lang="zh-CN" altLang="en-US" sz="2800" b="1" spc="50" dirty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rPr>
                <a:t>眼睑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1020" y="1978"/>
              <a:ext cx="115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defRPr/>
              </a:pPr>
              <a:r>
                <a:rPr kumimoji="0" lang="zh-CN" altLang="en-US" sz="2800" b="1" spc="5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rPr>
                <a:t>结膜</a:t>
              </a: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1020" y="2341"/>
              <a:ext cx="1154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defRPr/>
              </a:pPr>
              <a:r>
                <a:rPr kumimoji="0" lang="zh-CN" altLang="en-US" sz="2800" b="1" spc="5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rPr>
                <a:t>泪器</a:t>
              </a:r>
              <a:br>
                <a:rPr kumimoji="0" lang="zh-CN" altLang="en-US" sz="2800" b="1" spc="5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rPr>
              </a:br>
              <a:endParaRPr kumimoji="0" lang="zh-CN" altLang="en-US" sz="2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1020" y="2704"/>
              <a:ext cx="20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defRPr/>
              </a:pPr>
              <a:r>
                <a:rPr kumimoji="0" lang="zh-CN" altLang="en-US" sz="2800" b="1" spc="5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rPr>
                <a:t>眼球外肌</a:t>
              </a: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011" y="3067"/>
              <a:ext cx="29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defRPr/>
              </a:pPr>
              <a:r>
                <a:rPr kumimoji="0" lang="zh-CN" altLang="en-US" sz="2800" b="1" spc="5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rPr>
                <a:t>筋膜和眶脂体</a:t>
              </a:r>
            </a:p>
          </p:txBody>
        </p:sp>
        <p:pic>
          <p:nvPicPr>
            <p:cNvPr id="94219" name="Picture 8" descr="右眼矢切"/>
            <p:cNvPicPr>
              <a:picLocks noChangeAspect="1" noChangeArrowheads="1"/>
            </p:cNvPicPr>
            <p:nvPr/>
          </p:nvPicPr>
          <p:blipFill>
            <a:blip r:embed="rId2">
              <a:lum bright="-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389"/>
              <a:ext cx="2400" cy="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94212" name="矩形 20"/>
          <p:cNvSpPr>
            <a:spLocks noChangeArrowheads="1"/>
          </p:cNvSpPr>
          <p:nvPr/>
        </p:nvSpPr>
        <p:spPr bwMode="auto">
          <a:xfrm>
            <a:off x="912813" y="349250"/>
            <a:ext cx="2646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CC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眼的附属装置</a:t>
            </a:r>
          </a:p>
        </p:txBody>
      </p:sp>
      <p:sp>
        <p:nvSpPr>
          <p:cNvPr id="94213" name="矩形 21"/>
          <p:cNvSpPr>
            <a:spLocks noChangeArrowheads="1"/>
          </p:cNvSpPr>
          <p:nvPr/>
        </p:nvSpPr>
        <p:spPr bwMode="auto">
          <a:xfrm>
            <a:off x="912813" y="990600"/>
            <a:ext cx="70850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包括眼睑、结膜、泪器、眼球外肌、眶脂体和眶筋膜等结构，有保护、运动和支持眼球的作用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CD482-43EE-4D24-8F12-DA8243B5190B}" type="slidenum">
              <a:rPr lang="zh-CN" altLang="en-US"/>
              <a:pPr>
                <a:defRPr/>
              </a:pPr>
              <a:t>44</a:t>
            </a:fld>
            <a:endParaRPr lang="zh-CN" altLang="en-US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781675" y="5314950"/>
            <a:ext cx="38735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ct val="40000"/>
              </a:spcBef>
              <a:buSzPct val="80000"/>
              <a:buFontTx/>
              <a:buNone/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功能：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保护眼，开、闭眼</a:t>
            </a:r>
          </a:p>
        </p:txBody>
      </p:sp>
      <p:pic>
        <p:nvPicPr>
          <p:cNvPr id="95236" name="Picture 4" descr="眼睑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925" y="1433513"/>
            <a:ext cx="2603500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7" name="Picture 40" descr="12-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370138"/>
            <a:ext cx="2305050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24"/>
          <p:cNvSpPr>
            <a:spLocks noChangeArrowheads="1"/>
          </p:cNvSpPr>
          <p:nvPr/>
        </p:nvSpPr>
        <p:spPr bwMode="auto">
          <a:xfrm>
            <a:off x="8267700" y="4170363"/>
            <a:ext cx="69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内眦</a:t>
            </a:r>
          </a:p>
        </p:txBody>
      </p:sp>
      <p:sp>
        <p:nvSpPr>
          <p:cNvPr id="95239" name="Rectangle 25"/>
          <p:cNvSpPr>
            <a:spLocks noChangeArrowheads="1"/>
          </p:cNvSpPr>
          <p:nvPr/>
        </p:nvSpPr>
        <p:spPr bwMode="auto">
          <a:xfrm>
            <a:off x="5870575" y="3378200"/>
            <a:ext cx="69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外眦</a:t>
            </a:r>
          </a:p>
        </p:txBody>
      </p:sp>
      <p:sp>
        <p:nvSpPr>
          <p:cNvPr id="95240" name="Rectangle 26"/>
          <p:cNvSpPr>
            <a:spLocks noChangeArrowheads="1"/>
          </p:cNvSpPr>
          <p:nvPr/>
        </p:nvSpPr>
        <p:spPr bwMode="auto">
          <a:xfrm>
            <a:off x="6591300" y="4170363"/>
            <a:ext cx="69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睑缘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V="1">
            <a:off x="7188200" y="3810000"/>
            <a:ext cx="360363" cy="649288"/>
          </a:xfrm>
          <a:prstGeom prst="line">
            <a:avLst/>
          </a:prstGeom>
          <a:noFill/>
          <a:ln w="57150">
            <a:solidFill>
              <a:srgbClr val="5ECCF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zh-CN" altLang="en-US" ker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Line 36"/>
          <p:cNvSpPr>
            <a:spLocks noChangeShapeType="1"/>
          </p:cNvSpPr>
          <p:nvPr/>
        </p:nvSpPr>
        <p:spPr bwMode="auto">
          <a:xfrm>
            <a:off x="8051800" y="3592513"/>
            <a:ext cx="431800" cy="649287"/>
          </a:xfrm>
          <a:prstGeom prst="line">
            <a:avLst/>
          </a:prstGeom>
          <a:noFill/>
          <a:ln w="57150">
            <a:solidFill>
              <a:srgbClr val="5ECCF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zh-CN" altLang="en-US" ker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Line 37"/>
          <p:cNvSpPr>
            <a:spLocks noChangeShapeType="1"/>
          </p:cNvSpPr>
          <p:nvPr/>
        </p:nvSpPr>
        <p:spPr bwMode="auto">
          <a:xfrm flipH="1">
            <a:off x="6467475" y="3449638"/>
            <a:ext cx="431800" cy="215900"/>
          </a:xfrm>
          <a:prstGeom prst="line">
            <a:avLst/>
          </a:prstGeom>
          <a:noFill/>
          <a:ln w="57150">
            <a:solidFill>
              <a:srgbClr val="5ECCF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zh-CN" altLang="en-US" ker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244" name="矩形 23"/>
          <p:cNvSpPr>
            <a:spLocks noChangeArrowheads="1"/>
          </p:cNvSpPr>
          <p:nvPr/>
        </p:nvSpPr>
        <p:spPr bwMode="auto">
          <a:xfrm>
            <a:off x="1157288" y="411163"/>
            <a:ext cx="1006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眼睑</a:t>
            </a:r>
          </a:p>
        </p:txBody>
      </p:sp>
      <p:sp>
        <p:nvSpPr>
          <p:cNvPr id="95245" name="矩形 24"/>
          <p:cNvSpPr>
            <a:spLocks noChangeArrowheads="1"/>
          </p:cNvSpPr>
          <p:nvPr/>
        </p:nvSpPr>
        <p:spPr bwMode="auto">
          <a:xfrm>
            <a:off x="1157288" y="823913"/>
            <a:ext cx="918051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位于眼球的前方，分上睑和下睑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是保护眼球的屏障。上、下睑之间的裂隙称睑裂。睑裂两侧上、下睑结合处分别称为内眦和外眦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165225" y="2084388"/>
            <a:ext cx="4567238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由浅入深分为</a:t>
            </a:r>
            <a:r>
              <a:rPr kumimoji="1" lang="en-US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层：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皮肤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皮下组织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肌层（</a:t>
            </a:r>
            <a:r>
              <a:rPr lang="zh-CN" altLang="en-US" sz="2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眼轮匝肌、上睑提肌）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睑板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睑结膜</a:t>
            </a:r>
          </a:p>
        </p:txBody>
      </p:sp>
      <p:sp>
        <p:nvSpPr>
          <p:cNvPr id="95247" name="Rectangle 16"/>
          <p:cNvSpPr>
            <a:spLocks noChangeArrowheads="1"/>
          </p:cNvSpPr>
          <p:nvPr/>
        </p:nvSpPr>
        <p:spPr bwMode="auto">
          <a:xfrm>
            <a:off x="1965325" y="3246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kumimoji="1" lang="zh-CN" altLang="zh-CN" sz="3600" b="1">
              <a:solidFill>
                <a:srgbClr val="000000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sp>
        <p:nvSpPr>
          <p:cNvPr id="95248" name="矩形 35"/>
          <p:cNvSpPr>
            <a:spLocks noChangeArrowheads="1"/>
          </p:cNvSpPr>
          <p:nvPr/>
        </p:nvSpPr>
        <p:spPr bwMode="auto">
          <a:xfrm>
            <a:off x="1157288" y="5462588"/>
            <a:ext cx="3960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睫毛腺囊肿</a:t>
            </a:r>
            <a:r>
              <a:rPr kumimoji="1" lang="en-US" altLang="zh-CN" sz="2400" b="1">
                <a:solidFill>
                  <a:srgbClr val="CC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kumimoji="1" lang="zh-CN" altLang="en-US" sz="2400" b="1">
                <a:solidFill>
                  <a:srgbClr val="CC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麦粒肿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睑板腺囊肿</a:t>
            </a:r>
            <a:r>
              <a:rPr kumimoji="1" lang="en-US" altLang="zh-CN" sz="2400" b="1">
                <a:solidFill>
                  <a:srgbClr val="CC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kumimoji="1" lang="zh-CN" altLang="en-US" sz="2400" b="1">
                <a:solidFill>
                  <a:srgbClr val="CC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霰粒肿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498BF-D243-4FA7-8B1C-430AC179C198}" type="slidenum">
              <a:rPr lang="zh-CN" altLang="en-US"/>
              <a:pPr>
                <a:defRPr/>
              </a:pPr>
              <a:t>45</a:t>
            </a:fld>
            <a:endParaRPr lang="zh-CN" altLang="en-US"/>
          </a:p>
        </p:txBody>
      </p:sp>
      <p:pic>
        <p:nvPicPr>
          <p:cNvPr id="96259" name="Picture 17" descr="12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2219325"/>
            <a:ext cx="3025775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5"/>
          <p:cNvSpPr>
            <a:spLocks noChangeArrowheads="1"/>
          </p:cNvSpPr>
          <p:nvPr/>
        </p:nvSpPr>
        <p:spPr bwMode="auto">
          <a:xfrm>
            <a:off x="611188" y="420688"/>
            <a:ext cx="4194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结膜  </a:t>
            </a:r>
          </a:p>
        </p:txBody>
      </p:sp>
      <p:sp>
        <p:nvSpPr>
          <p:cNvPr id="96261" name="Rectangle 7"/>
          <p:cNvSpPr>
            <a:spLocks noChangeArrowheads="1"/>
          </p:cNvSpPr>
          <p:nvPr/>
        </p:nvSpPr>
        <p:spPr bwMode="auto">
          <a:xfrm>
            <a:off x="611188" y="1074738"/>
            <a:ext cx="10204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一层薄而光滑透明、富含血管的粘膜，覆盖在眼球的前面和眼睑的后面 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03263" y="2455863"/>
            <a:ext cx="3262312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按所在部位可分三部：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．睑结膜</a:t>
            </a:r>
            <a:r>
              <a:rPr lang="zh-CN" altLang="en-US" sz="18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．球结膜</a:t>
            </a:r>
            <a:r>
              <a:rPr lang="zh-CN" altLang="en-US" sz="18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 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结膜穹隆</a:t>
            </a:r>
            <a:r>
              <a:rPr lang="zh-CN" altLang="en-US" sz="18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10000"/>
              </a:lnSpc>
              <a:defRPr/>
            </a:pPr>
            <a:endParaRPr lang="en-US" altLang="zh-CN" kern="0" dirty="0">
              <a:solidFill>
                <a:srgbClr val="33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88975" y="4414838"/>
            <a:ext cx="6238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当上、下睑闭合时</a:t>
            </a: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整个结膜形成囊状腔隙称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结膜囊 </a:t>
            </a: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V="1">
            <a:off x="4757738" y="3659188"/>
            <a:ext cx="936625" cy="0"/>
          </a:xfrm>
          <a:prstGeom prst="line">
            <a:avLst/>
          </a:prstGeom>
          <a:noFill/>
          <a:ln w="222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>
              <a:defRPr/>
            </a:pPr>
            <a:endParaRPr kumimoji="1" lang="zh-CN" altLang="en-US" sz="24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 flipV="1">
            <a:off x="6415088" y="3948113"/>
            <a:ext cx="1008062" cy="503237"/>
          </a:xfrm>
          <a:prstGeom prst="line">
            <a:avLst/>
          </a:prstGeom>
          <a:noFill/>
          <a:ln w="222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>
              <a:defRPr/>
            </a:pPr>
            <a:endParaRPr kumimoji="1" lang="zh-CN" altLang="en-US" sz="24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266" name="Rectangle 15"/>
          <p:cNvSpPr>
            <a:spLocks noChangeArrowheads="1"/>
          </p:cNvSpPr>
          <p:nvPr/>
        </p:nvSpPr>
        <p:spPr bwMode="auto">
          <a:xfrm>
            <a:off x="7138988" y="4379913"/>
            <a:ext cx="94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睑结膜</a:t>
            </a:r>
          </a:p>
        </p:txBody>
      </p:sp>
      <p:sp>
        <p:nvSpPr>
          <p:cNvPr id="96267" name="Rectangle 16"/>
          <p:cNvSpPr>
            <a:spLocks noChangeArrowheads="1"/>
          </p:cNvSpPr>
          <p:nvPr/>
        </p:nvSpPr>
        <p:spPr bwMode="auto">
          <a:xfrm>
            <a:off x="3970338" y="3227388"/>
            <a:ext cx="94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球结膜</a:t>
            </a:r>
          </a:p>
        </p:txBody>
      </p:sp>
      <p:pic>
        <p:nvPicPr>
          <p:cNvPr id="96268" name="Picture 4" descr="结膜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8788" y="1739900"/>
            <a:ext cx="2903537" cy="4530725"/>
          </a:xfrm>
          <a:noFill/>
          <a:extLst>
            <a:ext uri="{91240B29-F687-4F45-9708-019B960494DF}">
              <a14:hiddenLine xmlns:a14="http://schemas.microsoft.com/office/drawing/2010/main" w="2857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9510713" y="3430588"/>
            <a:ext cx="2671762" cy="1362075"/>
            <a:chOff x="3419" y="1955"/>
            <a:chExt cx="1683" cy="858"/>
          </a:xfrm>
        </p:grpSpPr>
        <p:sp>
          <p:nvSpPr>
            <p:cNvPr id="96277" name="Freeform 6"/>
            <p:cNvSpPr>
              <a:spLocks/>
            </p:cNvSpPr>
            <p:nvPr/>
          </p:nvSpPr>
          <p:spPr bwMode="auto">
            <a:xfrm flipV="1">
              <a:off x="3419" y="1955"/>
              <a:ext cx="927" cy="405"/>
            </a:xfrm>
            <a:custGeom>
              <a:avLst/>
              <a:gdLst>
                <a:gd name="T0" fmla="*/ 0 w 927"/>
                <a:gd name="T1" fmla="*/ 4151858 h 4"/>
                <a:gd name="T2" fmla="*/ 927 w 927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27" h="4">
                  <a:moveTo>
                    <a:pt x="0" y="4"/>
                  </a:moveTo>
                  <a:lnTo>
                    <a:pt x="927" y="0"/>
                  </a:lnTo>
                </a:path>
              </a:pathLst>
            </a:custGeom>
            <a:solidFill>
              <a:schemeClr val="tx1"/>
            </a:solidFill>
            <a:ln w="28575" cap="flat" cmpd="sng">
              <a:solidFill>
                <a:srgbClr val="00FF00"/>
              </a:solidFill>
              <a:prstDash val="solid"/>
              <a:round/>
              <a:headEnd type="triangle" w="med" len="lg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278" name="Line 7"/>
            <p:cNvSpPr>
              <a:spLocks noChangeShapeType="1"/>
            </p:cNvSpPr>
            <p:nvPr/>
          </p:nvSpPr>
          <p:spPr bwMode="auto">
            <a:xfrm flipH="1">
              <a:off x="3419" y="2360"/>
              <a:ext cx="927" cy="453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279" name="Text Box 8"/>
            <p:cNvSpPr txBox="1">
              <a:spLocks noChangeArrowheads="1"/>
            </p:cNvSpPr>
            <p:nvPr/>
          </p:nvSpPr>
          <p:spPr bwMode="auto">
            <a:xfrm>
              <a:off x="4241" y="2251"/>
              <a:ext cx="861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200" b="1">
                  <a:latin typeface="Arial" panose="020B0604020202020204" pitchFamily="34" charset="0"/>
                </a:rPr>
                <a:t>睑结膜</a:t>
              </a:r>
            </a:p>
          </p:txBody>
        </p:sp>
      </p:grpSp>
      <p:grpSp>
        <p:nvGrpSpPr>
          <p:cNvPr id="27" name="Group 9"/>
          <p:cNvGrpSpPr>
            <a:grpSpLocks/>
          </p:cNvGrpSpPr>
          <p:nvPr/>
        </p:nvGrpSpPr>
        <p:grpSpPr bwMode="auto">
          <a:xfrm>
            <a:off x="8875713" y="2905125"/>
            <a:ext cx="3233737" cy="2535238"/>
            <a:chOff x="3564" y="1579"/>
            <a:chExt cx="2037" cy="1597"/>
          </a:xfrm>
        </p:grpSpPr>
        <p:sp>
          <p:nvSpPr>
            <p:cNvPr id="96274" name="Line 10"/>
            <p:cNvSpPr>
              <a:spLocks noChangeShapeType="1"/>
            </p:cNvSpPr>
            <p:nvPr/>
          </p:nvSpPr>
          <p:spPr bwMode="auto">
            <a:xfrm flipV="1">
              <a:off x="3564" y="1725"/>
              <a:ext cx="1327" cy="1451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275" name="Line 11"/>
            <p:cNvSpPr>
              <a:spLocks noChangeShapeType="1"/>
            </p:cNvSpPr>
            <p:nvPr/>
          </p:nvSpPr>
          <p:spPr bwMode="auto">
            <a:xfrm>
              <a:off x="3651" y="1579"/>
              <a:ext cx="1240" cy="14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276" name="Text Box 12"/>
            <p:cNvSpPr txBox="1">
              <a:spLocks noChangeArrowheads="1"/>
            </p:cNvSpPr>
            <p:nvPr/>
          </p:nvSpPr>
          <p:spPr bwMode="auto">
            <a:xfrm>
              <a:off x="4740" y="1579"/>
              <a:ext cx="861" cy="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200" b="1">
                  <a:latin typeface="Arial" panose="020B0604020202020204" pitchFamily="34" charset="0"/>
                </a:rPr>
                <a:t>结膜穹</a:t>
              </a:r>
              <a:endParaRPr lang="zh-CN" altLang="en-US" sz="2200">
                <a:latin typeface="Arial" panose="020B0604020202020204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200"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13"/>
          <p:cNvGrpSpPr>
            <a:grpSpLocks/>
          </p:cNvGrpSpPr>
          <p:nvPr/>
        </p:nvGrpSpPr>
        <p:grpSpPr bwMode="auto">
          <a:xfrm>
            <a:off x="9277350" y="4705350"/>
            <a:ext cx="2905125" cy="930275"/>
            <a:chOff x="3272" y="2758"/>
            <a:chExt cx="1830" cy="586"/>
          </a:xfrm>
        </p:grpSpPr>
        <p:sp>
          <p:nvSpPr>
            <p:cNvPr id="96272" name="Line 14"/>
            <p:cNvSpPr>
              <a:spLocks noChangeShapeType="1"/>
            </p:cNvSpPr>
            <p:nvPr/>
          </p:nvSpPr>
          <p:spPr bwMode="auto">
            <a:xfrm>
              <a:off x="3272" y="2858"/>
              <a:ext cx="1074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273" name="Text Box 15"/>
            <p:cNvSpPr txBox="1">
              <a:spLocks noChangeArrowheads="1"/>
            </p:cNvSpPr>
            <p:nvPr/>
          </p:nvSpPr>
          <p:spPr bwMode="auto">
            <a:xfrm>
              <a:off x="4241" y="2758"/>
              <a:ext cx="861" cy="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200" b="1">
                  <a:latin typeface="Arial" panose="020B0604020202020204" pitchFamily="34" charset="0"/>
                </a:rPr>
                <a:t>球结膜</a:t>
              </a:r>
              <a:endParaRPr lang="zh-CN" altLang="en-US" sz="2200">
                <a:latin typeface="Arial" panose="020B0604020202020204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2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4644AC-4368-43C2-9657-7CC1744F62BE}" type="slidenum">
              <a:rPr lang="zh-CN" altLang="en-US"/>
              <a:pPr>
                <a:defRPr/>
              </a:pPr>
              <a:t>46</a:t>
            </a:fld>
            <a:endParaRPr lang="zh-CN" altLang="en-US"/>
          </a:p>
        </p:txBody>
      </p:sp>
      <p:grpSp>
        <p:nvGrpSpPr>
          <p:cNvPr id="97283" name="Group 2"/>
          <p:cNvGrpSpPr>
            <a:grpSpLocks/>
          </p:cNvGrpSpPr>
          <p:nvPr/>
        </p:nvGrpSpPr>
        <p:grpSpPr bwMode="auto">
          <a:xfrm>
            <a:off x="3224213" y="250825"/>
            <a:ext cx="5002212" cy="6264275"/>
            <a:chOff x="2369" y="427"/>
            <a:chExt cx="3151" cy="3946"/>
          </a:xfrm>
        </p:grpSpPr>
        <p:pic>
          <p:nvPicPr>
            <p:cNvPr id="97307" name="Picture 3" descr="3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2" t="3223" r="6606" b="4834"/>
            <a:stretch>
              <a:fillRect/>
            </a:stretch>
          </p:blipFill>
          <p:spPr bwMode="auto">
            <a:xfrm>
              <a:off x="2688" y="912"/>
              <a:ext cx="2832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4"/>
            <p:cNvSpPr>
              <a:spLocks noChangeShapeType="1"/>
            </p:cNvSpPr>
            <p:nvPr/>
          </p:nvSpPr>
          <p:spPr bwMode="auto">
            <a:xfrm flipV="1">
              <a:off x="3375" y="854"/>
              <a:ext cx="0" cy="81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3140" y="563"/>
              <a:ext cx="514" cy="291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>
                <a:defRPr sz="2400" b="1" spc="5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defRPr>
              </a:lvl1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kern="0" dirty="0"/>
                <a:t>泪腺</a:t>
              </a: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799" y="2150"/>
              <a:ext cx="1248" cy="912"/>
            </a:xfrm>
            <a:custGeom>
              <a:avLst/>
              <a:gdLst>
                <a:gd name="T0" fmla="*/ 1248 w 1248"/>
                <a:gd name="T1" fmla="*/ 0 h 912"/>
                <a:gd name="T2" fmla="*/ 0 w 1248"/>
                <a:gd name="T3" fmla="*/ 912 h 912"/>
                <a:gd name="T4" fmla="*/ 1248 w 1248"/>
                <a:gd name="T5" fmla="*/ 192 h 9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48" h="912">
                  <a:moveTo>
                    <a:pt x="1248" y="0"/>
                  </a:moveTo>
                  <a:lnTo>
                    <a:pt x="0" y="912"/>
                  </a:lnTo>
                  <a:lnTo>
                    <a:pt x="1248" y="192"/>
                  </a:lnTo>
                </a:path>
              </a:pathLst>
            </a:custGeom>
            <a:noFill/>
            <a:ln w="158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415" y="3062"/>
              <a:ext cx="514" cy="291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>
                <a:defRPr sz="2400" b="1" spc="5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defRPr>
              </a:lvl1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kern="0" dirty="0"/>
                <a:t>泪点</a:t>
              </a: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flipV="1">
              <a:off x="4191" y="806"/>
              <a:ext cx="0" cy="1392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3775" y="518"/>
              <a:ext cx="912" cy="291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>
                <a:defRPr sz="2400" b="1" spc="5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defRPr>
              </a:lvl1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kern="0" dirty="0"/>
                <a:t>上泪小管</a:t>
              </a:r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 flipH="1">
              <a:off x="2847" y="2342"/>
              <a:ext cx="1296" cy="144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2369" y="3765"/>
              <a:ext cx="912" cy="291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>
                <a:defRPr sz="2400" b="1" spc="5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defRPr>
              </a:lvl1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kern="0" dirty="0"/>
                <a:t>下泪小管</a:t>
              </a: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 flipV="1">
              <a:off x="4383" y="758"/>
              <a:ext cx="720" cy="1392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4864" y="427"/>
              <a:ext cx="514" cy="291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>
                <a:defRPr sz="2400" b="1" spc="5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defRPr>
              </a:lvl1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kern="0" dirty="0"/>
                <a:t>泪囊</a:t>
              </a:r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 flipH="1">
              <a:off x="3615" y="2678"/>
              <a:ext cx="624" cy="144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3327" y="4082"/>
              <a:ext cx="713" cy="291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>
                <a:defRPr sz="2400" b="1" spc="5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defRPr>
              </a:lvl1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kern="0" dirty="0"/>
                <a:t>鼻泪管</a:t>
              </a:r>
            </a:p>
          </p:txBody>
        </p:sp>
      </p:grp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876733" y="166103"/>
            <a:ext cx="1401191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1" lang="zh-CN" alt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泪器</a:t>
            </a: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549275" y="1516063"/>
            <a:ext cx="2173288" cy="31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泪腺 </a:t>
            </a:r>
            <a:r>
              <a:rPr lang="zh-CN" altLang="en-US" sz="18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分泌泪液</a:t>
            </a:r>
            <a:r>
              <a:rPr lang="zh-CN" altLang="en-US" sz="18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868363" y="2171700"/>
            <a:ext cx="1417637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结膜囊</a:t>
            </a: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auto">
          <a:xfrm>
            <a:off x="549275" y="3603625"/>
            <a:ext cx="2173288" cy="31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000" b="1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上、下泪小管</a:t>
            </a:r>
            <a:r>
              <a:rPr lang="zh-CN" altLang="en-US" sz="1800" b="1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sp>
        <p:nvSpPr>
          <p:cNvPr id="56" name="Rectangle 8"/>
          <p:cNvSpPr>
            <a:spLocks noChangeArrowheads="1"/>
          </p:cNvSpPr>
          <p:nvPr/>
        </p:nvSpPr>
        <p:spPr bwMode="auto">
          <a:xfrm>
            <a:off x="549275" y="5043488"/>
            <a:ext cx="2128838" cy="31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en-US" sz="2000" b="1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鼻泪管</a:t>
            </a:r>
            <a:r>
              <a:rPr lang="zh-CN" altLang="en-US" sz="1800" b="1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846138" y="5754688"/>
            <a:ext cx="14636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下鼻道</a:t>
            </a:r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 flipH="1">
            <a:off x="1628775" y="1876425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 flipH="1">
            <a:off x="1628775" y="2524125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 flipH="1">
            <a:off x="1628775" y="3963988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7293" name="Line 13"/>
          <p:cNvSpPr>
            <a:spLocks noChangeShapeType="1"/>
          </p:cNvSpPr>
          <p:nvPr/>
        </p:nvSpPr>
        <p:spPr bwMode="auto">
          <a:xfrm flipH="1">
            <a:off x="1628775" y="5403850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2" name="Text Box 17"/>
          <p:cNvSpPr txBox="1">
            <a:spLocks noChangeArrowheads="1"/>
          </p:cNvSpPr>
          <p:nvPr/>
        </p:nvSpPr>
        <p:spPr bwMode="auto">
          <a:xfrm>
            <a:off x="896938" y="4265613"/>
            <a:ext cx="1463675" cy="31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泪   囊</a:t>
            </a:r>
            <a:r>
              <a:rPr lang="zh-CN" altLang="en-US" sz="18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3" name="Text Box 18"/>
          <p:cNvSpPr txBox="1">
            <a:spLocks noChangeArrowheads="1"/>
          </p:cNvSpPr>
          <p:nvPr/>
        </p:nvSpPr>
        <p:spPr bwMode="auto">
          <a:xfrm>
            <a:off x="549275" y="2811463"/>
            <a:ext cx="2173288" cy="31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b="1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上、下泪点</a:t>
            </a:r>
            <a:r>
              <a:rPr lang="zh-CN" altLang="en-US" sz="1800" b="1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97296" name="Line 19"/>
          <p:cNvSpPr>
            <a:spLocks noChangeShapeType="1"/>
          </p:cNvSpPr>
          <p:nvPr/>
        </p:nvSpPr>
        <p:spPr bwMode="auto">
          <a:xfrm flipH="1">
            <a:off x="1628775" y="3243263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7297" name="Line 20"/>
          <p:cNvSpPr>
            <a:spLocks noChangeShapeType="1"/>
          </p:cNvSpPr>
          <p:nvPr/>
        </p:nvSpPr>
        <p:spPr bwMode="auto">
          <a:xfrm flipH="1">
            <a:off x="1628775" y="4684713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9" name="Freeform 18"/>
          <p:cNvSpPr>
            <a:spLocks/>
          </p:cNvSpPr>
          <p:nvPr/>
        </p:nvSpPr>
        <p:spPr bwMode="auto">
          <a:xfrm>
            <a:off x="4249738" y="2455863"/>
            <a:ext cx="228600" cy="304800"/>
          </a:xfrm>
          <a:custGeom>
            <a:avLst/>
            <a:gdLst>
              <a:gd name="T0" fmla="*/ 0 w 144"/>
              <a:gd name="T1" fmla="*/ 0 h 192"/>
              <a:gd name="T2" fmla="*/ 2147483646 w 144"/>
              <a:gd name="T3" fmla="*/ 2147483646 h 1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4" h="192">
                <a:moveTo>
                  <a:pt x="0" y="0"/>
                </a:moveTo>
                <a:cubicBezTo>
                  <a:pt x="60" y="80"/>
                  <a:pt x="120" y="160"/>
                  <a:pt x="144" y="192"/>
                </a:cubicBezTo>
              </a:path>
            </a:pathLst>
          </a:custGeom>
          <a:noFill/>
          <a:ln w="76200" cmpd="sng">
            <a:solidFill>
              <a:schemeClr val="bg1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70" name="Group 19"/>
          <p:cNvGrpSpPr>
            <a:grpSpLocks/>
          </p:cNvGrpSpPr>
          <p:nvPr/>
        </p:nvGrpSpPr>
        <p:grpSpPr bwMode="auto">
          <a:xfrm>
            <a:off x="4465638" y="2455863"/>
            <a:ext cx="1473200" cy="1016000"/>
            <a:chOff x="2448" y="1280"/>
            <a:chExt cx="928" cy="640"/>
          </a:xfrm>
        </p:grpSpPr>
        <p:sp>
          <p:nvSpPr>
            <p:cNvPr id="97305" name="Freeform 20"/>
            <p:cNvSpPr>
              <a:spLocks/>
            </p:cNvSpPr>
            <p:nvPr/>
          </p:nvSpPr>
          <p:spPr bwMode="auto">
            <a:xfrm>
              <a:off x="2448" y="1488"/>
              <a:ext cx="811" cy="432"/>
            </a:xfrm>
            <a:custGeom>
              <a:avLst/>
              <a:gdLst>
                <a:gd name="T0" fmla="*/ 0 w 811"/>
                <a:gd name="T1" fmla="*/ 0 h 432"/>
                <a:gd name="T2" fmla="*/ 48 w 811"/>
                <a:gd name="T3" fmla="*/ 144 h 432"/>
                <a:gd name="T4" fmla="*/ 144 w 811"/>
                <a:gd name="T5" fmla="*/ 240 h 432"/>
                <a:gd name="T6" fmla="*/ 192 w 811"/>
                <a:gd name="T7" fmla="*/ 384 h 432"/>
                <a:gd name="T8" fmla="*/ 288 w 811"/>
                <a:gd name="T9" fmla="*/ 384 h 432"/>
                <a:gd name="T10" fmla="*/ 480 w 811"/>
                <a:gd name="T11" fmla="*/ 432 h 432"/>
                <a:gd name="T12" fmla="*/ 576 w 811"/>
                <a:gd name="T13" fmla="*/ 384 h 432"/>
                <a:gd name="T14" fmla="*/ 672 w 811"/>
                <a:gd name="T15" fmla="*/ 336 h 432"/>
                <a:gd name="T16" fmla="*/ 811 w 811"/>
                <a:gd name="T17" fmla="*/ 314 h 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1" h="432">
                  <a:moveTo>
                    <a:pt x="0" y="0"/>
                  </a:moveTo>
                  <a:cubicBezTo>
                    <a:pt x="12" y="52"/>
                    <a:pt x="24" y="104"/>
                    <a:pt x="48" y="144"/>
                  </a:cubicBezTo>
                  <a:cubicBezTo>
                    <a:pt x="72" y="184"/>
                    <a:pt x="120" y="200"/>
                    <a:pt x="144" y="240"/>
                  </a:cubicBezTo>
                  <a:cubicBezTo>
                    <a:pt x="168" y="280"/>
                    <a:pt x="168" y="360"/>
                    <a:pt x="192" y="384"/>
                  </a:cubicBezTo>
                  <a:cubicBezTo>
                    <a:pt x="216" y="408"/>
                    <a:pt x="240" y="376"/>
                    <a:pt x="288" y="384"/>
                  </a:cubicBezTo>
                  <a:cubicBezTo>
                    <a:pt x="336" y="392"/>
                    <a:pt x="432" y="432"/>
                    <a:pt x="480" y="432"/>
                  </a:cubicBezTo>
                  <a:cubicBezTo>
                    <a:pt x="528" y="432"/>
                    <a:pt x="544" y="400"/>
                    <a:pt x="576" y="384"/>
                  </a:cubicBezTo>
                  <a:cubicBezTo>
                    <a:pt x="608" y="368"/>
                    <a:pt x="633" y="348"/>
                    <a:pt x="672" y="336"/>
                  </a:cubicBezTo>
                  <a:cubicBezTo>
                    <a:pt x="711" y="324"/>
                    <a:pt x="782" y="319"/>
                    <a:pt x="811" y="314"/>
                  </a:cubicBezTo>
                </a:path>
              </a:pathLst>
            </a:custGeom>
            <a:noFill/>
            <a:ln w="76200" cap="rnd" cmpd="sng">
              <a:solidFill>
                <a:schemeClr val="bg1"/>
              </a:solidFill>
              <a:prstDash val="sysDot"/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7306" name="Freeform 21"/>
            <p:cNvSpPr>
              <a:spLocks/>
            </p:cNvSpPr>
            <p:nvPr/>
          </p:nvSpPr>
          <p:spPr bwMode="auto">
            <a:xfrm>
              <a:off x="2496" y="1280"/>
              <a:ext cx="880" cy="360"/>
            </a:xfrm>
            <a:custGeom>
              <a:avLst/>
              <a:gdLst>
                <a:gd name="T0" fmla="*/ 0 w 880"/>
                <a:gd name="T1" fmla="*/ 112 h 360"/>
                <a:gd name="T2" fmla="*/ 96 w 880"/>
                <a:gd name="T3" fmla="*/ 64 h 360"/>
                <a:gd name="T4" fmla="*/ 192 w 880"/>
                <a:gd name="T5" fmla="*/ 16 h 360"/>
                <a:gd name="T6" fmla="*/ 384 w 880"/>
                <a:gd name="T7" fmla="*/ 16 h 360"/>
                <a:gd name="T8" fmla="*/ 624 w 880"/>
                <a:gd name="T9" fmla="*/ 112 h 360"/>
                <a:gd name="T10" fmla="*/ 768 w 880"/>
                <a:gd name="T11" fmla="*/ 208 h 360"/>
                <a:gd name="T12" fmla="*/ 768 w 880"/>
                <a:gd name="T13" fmla="*/ 256 h 360"/>
                <a:gd name="T14" fmla="*/ 864 w 880"/>
                <a:gd name="T15" fmla="*/ 352 h 360"/>
                <a:gd name="T16" fmla="*/ 864 w 880"/>
                <a:gd name="T17" fmla="*/ 304 h 3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0" h="360">
                  <a:moveTo>
                    <a:pt x="0" y="112"/>
                  </a:moveTo>
                  <a:cubicBezTo>
                    <a:pt x="32" y="96"/>
                    <a:pt x="64" y="80"/>
                    <a:pt x="96" y="64"/>
                  </a:cubicBezTo>
                  <a:cubicBezTo>
                    <a:pt x="128" y="48"/>
                    <a:pt x="144" y="24"/>
                    <a:pt x="192" y="16"/>
                  </a:cubicBezTo>
                  <a:cubicBezTo>
                    <a:pt x="240" y="8"/>
                    <a:pt x="312" y="0"/>
                    <a:pt x="384" y="16"/>
                  </a:cubicBezTo>
                  <a:cubicBezTo>
                    <a:pt x="456" y="32"/>
                    <a:pt x="560" y="80"/>
                    <a:pt x="624" y="112"/>
                  </a:cubicBezTo>
                  <a:cubicBezTo>
                    <a:pt x="688" y="144"/>
                    <a:pt x="744" y="184"/>
                    <a:pt x="768" y="208"/>
                  </a:cubicBezTo>
                  <a:cubicBezTo>
                    <a:pt x="792" y="232"/>
                    <a:pt x="752" y="232"/>
                    <a:pt x="768" y="256"/>
                  </a:cubicBezTo>
                  <a:cubicBezTo>
                    <a:pt x="784" y="280"/>
                    <a:pt x="848" y="344"/>
                    <a:pt x="864" y="352"/>
                  </a:cubicBezTo>
                  <a:cubicBezTo>
                    <a:pt x="880" y="360"/>
                    <a:pt x="872" y="332"/>
                    <a:pt x="864" y="304"/>
                  </a:cubicBezTo>
                </a:path>
              </a:pathLst>
            </a:custGeom>
            <a:noFill/>
            <a:ln w="76200" cap="rnd" cmpd="sng">
              <a:solidFill>
                <a:schemeClr val="bg1"/>
              </a:solidFill>
              <a:prstDash val="sysDot"/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73" name="Freeform 22"/>
          <p:cNvSpPr>
            <a:spLocks/>
          </p:cNvSpPr>
          <p:nvPr/>
        </p:nvSpPr>
        <p:spPr bwMode="auto">
          <a:xfrm>
            <a:off x="6305550" y="3105150"/>
            <a:ext cx="152400" cy="2057400"/>
          </a:xfrm>
          <a:custGeom>
            <a:avLst/>
            <a:gdLst>
              <a:gd name="T0" fmla="*/ 2147483646 w 96"/>
              <a:gd name="T1" fmla="*/ 0 h 1296"/>
              <a:gd name="T2" fmla="*/ 2147483646 w 96"/>
              <a:gd name="T3" fmla="*/ 2147483646 h 1296"/>
              <a:gd name="T4" fmla="*/ 2147483646 w 96"/>
              <a:gd name="T5" fmla="*/ 2147483646 h 1296"/>
              <a:gd name="T6" fmla="*/ 0 w 96"/>
              <a:gd name="T7" fmla="*/ 2147483646 h 1296"/>
              <a:gd name="T8" fmla="*/ 2147483646 w 96"/>
              <a:gd name="T9" fmla="*/ 2147483646 h 1296"/>
              <a:gd name="T10" fmla="*/ 2147483646 w 96"/>
              <a:gd name="T11" fmla="*/ 2147483646 h 12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6" h="1296">
                <a:moveTo>
                  <a:pt x="48" y="0"/>
                </a:moveTo>
                <a:cubicBezTo>
                  <a:pt x="48" y="40"/>
                  <a:pt x="48" y="120"/>
                  <a:pt x="48" y="240"/>
                </a:cubicBezTo>
                <a:cubicBezTo>
                  <a:pt x="48" y="360"/>
                  <a:pt x="56" y="600"/>
                  <a:pt x="48" y="720"/>
                </a:cubicBezTo>
                <a:cubicBezTo>
                  <a:pt x="40" y="840"/>
                  <a:pt x="0" y="880"/>
                  <a:pt x="0" y="960"/>
                </a:cubicBezTo>
                <a:cubicBezTo>
                  <a:pt x="0" y="1040"/>
                  <a:pt x="32" y="1144"/>
                  <a:pt x="48" y="1200"/>
                </a:cubicBezTo>
                <a:cubicBezTo>
                  <a:pt x="64" y="1256"/>
                  <a:pt x="80" y="1276"/>
                  <a:pt x="96" y="1296"/>
                </a:cubicBezTo>
              </a:path>
            </a:pathLst>
          </a:custGeom>
          <a:noFill/>
          <a:ln w="76200" cap="rnd" cmpd="sng">
            <a:solidFill>
              <a:schemeClr val="bg1"/>
            </a:solidFill>
            <a:prstDash val="sysDot"/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74" name="Group 23"/>
          <p:cNvGrpSpPr>
            <a:grpSpLocks/>
          </p:cNvGrpSpPr>
          <p:nvPr/>
        </p:nvGrpSpPr>
        <p:grpSpPr bwMode="auto">
          <a:xfrm>
            <a:off x="5762625" y="2814638"/>
            <a:ext cx="685800" cy="546100"/>
            <a:chOff x="3264" y="1528"/>
            <a:chExt cx="432" cy="344"/>
          </a:xfrm>
        </p:grpSpPr>
        <p:sp>
          <p:nvSpPr>
            <p:cNvPr id="97303" name="Freeform 24"/>
            <p:cNvSpPr>
              <a:spLocks/>
            </p:cNvSpPr>
            <p:nvPr/>
          </p:nvSpPr>
          <p:spPr bwMode="auto">
            <a:xfrm>
              <a:off x="3264" y="1720"/>
              <a:ext cx="384" cy="152"/>
            </a:xfrm>
            <a:custGeom>
              <a:avLst/>
              <a:gdLst>
                <a:gd name="T0" fmla="*/ 0 w 384"/>
                <a:gd name="T1" fmla="*/ 152 h 152"/>
                <a:gd name="T2" fmla="*/ 144 w 384"/>
                <a:gd name="T3" fmla="*/ 104 h 152"/>
                <a:gd name="T4" fmla="*/ 192 w 384"/>
                <a:gd name="T5" fmla="*/ 104 h 152"/>
                <a:gd name="T6" fmla="*/ 288 w 384"/>
                <a:gd name="T7" fmla="*/ 56 h 152"/>
                <a:gd name="T8" fmla="*/ 288 w 384"/>
                <a:gd name="T9" fmla="*/ 8 h 152"/>
                <a:gd name="T10" fmla="*/ 384 w 384"/>
                <a:gd name="T11" fmla="*/ 8 h 1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4" h="152">
                  <a:moveTo>
                    <a:pt x="0" y="152"/>
                  </a:moveTo>
                  <a:cubicBezTo>
                    <a:pt x="56" y="132"/>
                    <a:pt x="112" y="112"/>
                    <a:pt x="144" y="104"/>
                  </a:cubicBezTo>
                  <a:cubicBezTo>
                    <a:pt x="176" y="96"/>
                    <a:pt x="168" y="112"/>
                    <a:pt x="192" y="104"/>
                  </a:cubicBezTo>
                  <a:cubicBezTo>
                    <a:pt x="216" y="96"/>
                    <a:pt x="272" y="72"/>
                    <a:pt x="288" y="56"/>
                  </a:cubicBezTo>
                  <a:cubicBezTo>
                    <a:pt x="304" y="40"/>
                    <a:pt x="272" y="16"/>
                    <a:pt x="288" y="8"/>
                  </a:cubicBezTo>
                  <a:cubicBezTo>
                    <a:pt x="304" y="0"/>
                    <a:pt x="344" y="4"/>
                    <a:pt x="384" y="8"/>
                  </a:cubicBezTo>
                </a:path>
              </a:pathLst>
            </a:custGeom>
            <a:noFill/>
            <a:ln w="76200" cap="rnd" cmpd="sng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7304" name="Freeform 25"/>
            <p:cNvSpPr>
              <a:spLocks/>
            </p:cNvSpPr>
            <p:nvPr/>
          </p:nvSpPr>
          <p:spPr bwMode="auto">
            <a:xfrm>
              <a:off x="3360" y="1528"/>
              <a:ext cx="336" cy="248"/>
            </a:xfrm>
            <a:custGeom>
              <a:avLst/>
              <a:gdLst>
                <a:gd name="T0" fmla="*/ 0 w 336"/>
                <a:gd name="T1" fmla="*/ 8 h 248"/>
                <a:gd name="T2" fmla="*/ 48 w 336"/>
                <a:gd name="T3" fmla="*/ 8 h 248"/>
                <a:gd name="T4" fmla="*/ 144 w 336"/>
                <a:gd name="T5" fmla="*/ 56 h 248"/>
                <a:gd name="T6" fmla="*/ 240 w 336"/>
                <a:gd name="T7" fmla="*/ 104 h 248"/>
                <a:gd name="T8" fmla="*/ 336 w 336"/>
                <a:gd name="T9" fmla="*/ 248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" h="248">
                  <a:moveTo>
                    <a:pt x="0" y="8"/>
                  </a:moveTo>
                  <a:cubicBezTo>
                    <a:pt x="12" y="4"/>
                    <a:pt x="24" y="0"/>
                    <a:pt x="48" y="8"/>
                  </a:cubicBezTo>
                  <a:cubicBezTo>
                    <a:pt x="72" y="16"/>
                    <a:pt x="112" y="40"/>
                    <a:pt x="144" y="56"/>
                  </a:cubicBezTo>
                  <a:cubicBezTo>
                    <a:pt x="176" y="72"/>
                    <a:pt x="208" y="72"/>
                    <a:pt x="240" y="104"/>
                  </a:cubicBezTo>
                  <a:cubicBezTo>
                    <a:pt x="272" y="136"/>
                    <a:pt x="304" y="192"/>
                    <a:pt x="336" y="248"/>
                  </a:cubicBezTo>
                </a:path>
              </a:pathLst>
            </a:custGeom>
            <a:noFill/>
            <a:ln w="76200" cap="rnd" cmpd="sng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97302" name="矩形 1"/>
          <p:cNvSpPr>
            <a:spLocks noChangeArrowheads="1"/>
          </p:cNvSpPr>
          <p:nvPr/>
        </p:nvSpPr>
        <p:spPr bwMode="auto">
          <a:xfrm>
            <a:off x="8612188" y="2557463"/>
            <a:ext cx="31003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泪液有防止角膜干燥和冲洗微尘作用，此外尚含溶菌酶，具有灭菌作用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B6EC8-7507-4B1F-990D-ACD1861D5F93}" type="slidenum">
              <a:rPr lang="zh-CN" altLang="en-US"/>
              <a:pPr>
                <a:defRPr/>
              </a:pPr>
              <a:t>47</a:t>
            </a:fld>
            <a:endParaRPr lang="zh-CN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11188" y="144463"/>
            <a:ext cx="69278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眼球外肌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11188" y="981075"/>
            <a:ext cx="3960812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上直肌 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瞳孔转向上内侧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下直肌 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瞳孔转向下内侧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内直肌 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瞳孔转向内侧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外直肌 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瞳孔转向外侧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060950" y="882650"/>
            <a:ext cx="43211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上斜肌   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瞳孔转向下外侧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下斜肌   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瞳孔转向上外侧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上睑提肌 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提上眼睑</a:t>
            </a:r>
          </a:p>
        </p:txBody>
      </p:sp>
      <p:pic>
        <p:nvPicPr>
          <p:cNvPr id="98311" name="Picture 2" descr="p197 拷贝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"/>
          <a:stretch>
            <a:fillRect/>
          </a:stretch>
        </p:blipFill>
        <p:spPr bwMode="auto">
          <a:xfrm>
            <a:off x="827088" y="3876675"/>
            <a:ext cx="374491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Rectangle 4"/>
          <p:cNvSpPr>
            <a:spLocks noChangeArrowheads="1"/>
          </p:cNvSpPr>
          <p:nvPr/>
        </p:nvSpPr>
        <p:spPr bwMode="auto">
          <a:xfrm>
            <a:off x="2514600" y="3009900"/>
            <a:ext cx="1127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kumimoji="1" lang="zh-CN" altLang="zh-CN" sz="2400" b="1">
              <a:solidFill>
                <a:srgbClr val="C0504D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pic>
        <p:nvPicPr>
          <p:cNvPr id="3" name="眼球外肌的运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7605" y="2724150"/>
            <a:ext cx="5238750" cy="3810000"/>
          </a:xfrm>
          <a:prstGeom prst="rect">
            <a:avLst/>
          </a:prstGeom>
        </p:spPr>
      </p:pic>
      <p:pic>
        <p:nvPicPr>
          <p:cNvPr id="2" name="媒体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82808" y="2096721"/>
            <a:ext cx="51054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64C2B-BAC2-412A-989C-2ACE50EA1EE6}" type="slidenum">
              <a:rPr lang="zh-CN" altLang="en-US"/>
              <a:pPr>
                <a:defRPr/>
              </a:pPr>
              <a:t>48</a:t>
            </a:fld>
            <a:endParaRPr lang="zh-CN" altLang="en-US"/>
          </a:p>
        </p:txBody>
      </p:sp>
      <p:pic>
        <p:nvPicPr>
          <p:cNvPr id="99331" name="Picture 2" descr="ch2home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968500"/>
            <a:ext cx="8266113" cy="402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2" name="矩形 8"/>
          <p:cNvSpPr>
            <a:spLocks noChangeArrowheads="1"/>
          </p:cNvSpPr>
          <p:nvPr/>
        </p:nvSpPr>
        <p:spPr bwMode="auto">
          <a:xfrm>
            <a:off x="3835400" y="906463"/>
            <a:ext cx="2646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视觉传导通路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6EBF-28B7-4A4A-97EC-19340C59721F}" type="slidenum">
              <a:rPr lang="zh-CN" altLang="en-US"/>
              <a:pPr>
                <a:defRPr/>
              </a:pPr>
              <a:t>49</a:t>
            </a:fld>
            <a:endParaRPr lang="zh-CN" altLang="en-US"/>
          </a:p>
        </p:txBody>
      </p:sp>
      <p:sp>
        <p:nvSpPr>
          <p:cNvPr id="100355" name="Text Box 8"/>
          <p:cNvSpPr txBox="1">
            <a:spLocks noChangeArrowheads="1"/>
          </p:cNvSpPr>
          <p:nvPr/>
        </p:nvSpPr>
        <p:spPr bwMode="auto">
          <a:xfrm>
            <a:off x="4046538" y="398463"/>
            <a:ext cx="44005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视野的概念   </a:t>
            </a:r>
            <a:r>
              <a:rPr kumimoji="1"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eye field</a:t>
            </a:r>
          </a:p>
        </p:txBody>
      </p:sp>
      <p:grpSp>
        <p:nvGrpSpPr>
          <p:cNvPr id="100356" name="Group 39"/>
          <p:cNvGrpSpPr>
            <a:grpSpLocks/>
          </p:cNvGrpSpPr>
          <p:nvPr/>
        </p:nvGrpSpPr>
        <p:grpSpPr bwMode="auto">
          <a:xfrm>
            <a:off x="1720850" y="2106613"/>
            <a:ext cx="3097213" cy="3094037"/>
            <a:chOff x="521" y="1661"/>
            <a:chExt cx="1951" cy="1949"/>
          </a:xfrm>
        </p:grpSpPr>
        <p:pic>
          <p:nvPicPr>
            <p:cNvPr id="100373" name="Picture 5" descr="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661"/>
              <a:ext cx="1951" cy="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74" name="Text Box 11">
              <a:hlinkClick r:id="rId3"/>
            </p:cNvPr>
            <p:cNvSpPr txBox="1">
              <a:spLocks noChangeArrowheads="1"/>
            </p:cNvSpPr>
            <p:nvPr/>
          </p:nvSpPr>
          <p:spPr bwMode="auto">
            <a:xfrm>
              <a:off x="748" y="3249"/>
              <a:ext cx="1361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 sz="2400" b="1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单眼视野</a:t>
              </a:r>
            </a:p>
          </p:txBody>
        </p:sp>
      </p:grpSp>
      <p:pic>
        <p:nvPicPr>
          <p:cNvPr id="28" name="Picture 10" descr="视觉传导路"/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0" b="55624"/>
          <a:stretch>
            <a:fillRect/>
          </a:stretch>
        </p:blipFill>
        <p:spPr bwMode="auto">
          <a:xfrm>
            <a:off x="5465763" y="1579563"/>
            <a:ext cx="4103687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6042025" y="4554538"/>
            <a:ext cx="38608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视野分为鼻侧和颞侧，视网膜对应也分为鼻侧和颞侧</a:t>
            </a:r>
          </a:p>
        </p:txBody>
      </p:sp>
      <p:grpSp>
        <p:nvGrpSpPr>
          <p:cNvPr id="30" name="Group 41"/>
          <p:cNvGrpSpPr>
            <a:grpSpLocks/>
          </p:cNvGrpSpPr>
          <p:nvPr/>
        </p:nvGrpSpPr>
        <p:grpSpPr bwMode="auto">
          <a:xfrm>
            <a:off x="5970588" y="1489075"/>
            <a:ext cx="3167062" cy="1625600"/>
            <a:chOff x="3198" y="1272"/>
            <a:chExt cx="1995" cy="1024"/>
          </a:xfrm>
        </p:grpSpPr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3780" y="1272"/>
              <a:ext cx="325" cy="523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660066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sz="2400" b="1" kern="0">
                  <a:solidFill>
                    <a:srgbClr val="0000CC"/>
                  </a:solidFill>
                  <a:latin typeface="黑体" pitchFamily="2" charset="-122"/>
                  <a:ea typeface="黑体" pitchFamily="2" charset="-122"/>
                </a:rPr>
                <a:t>鼻  侧</a:t>
              </a:r>
            </a:p>
          </p:txBody>
        </p:sp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3198" y="1773"/>
              <a:ext cx="363" cy="523"/>
            </a:xfrm>
            <a:prstGeom prst="rect">
              <a:avLst/>
            </a:prstGeom>
            <a:solidFill>
              <a:sysClr val="window" lastClr="FFFFFF">
                <a:alpha val="59999"/>
              </a:sysClr>
            </a:solidFill>
            <a:ln w="9525" algn="ctr">
              <a:solidFill>
                <a:srgbClr val="660066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sz="2400" b="1" kern="0">
                  <a:solidFill>
                    <a:srgbClr val="0000CC"/>
                  </a:solidFill>
                  <a:latin typeface="黑体" pitchFamily="2" charset="-122"/>
                  <a:ea typeface="黑体" pitchFamily="2" charset="-122"/>
                </a:rPr>
                <a:t>颞  侧</a:t>
              </a: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4830" y="1773"/>
              <a:ext cx="363" cy="523"/>
            </a:xfrm>
            <a:prstGeom prst="rect">
              <a:avLst/>
            </a:prstGeom>
            <a:solidFill>
              <a:sysClr val="window" lastClr="FFFFFF">
                <a:alpha val="59999"/>
              </a:sysClr>
            </a:solidFill>
            <a:ln w="9525" algn="ctr">
              <a:solidFill>
                <a:srgbClr val="660066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sz="2400" b="1" kern="0">
                  <a:solidFill>
                    <a:srgbClr val="0000CC"/>
                  </a:solidFill>
                  <a:latin typeface="黑体" pitchFamily="2" charset="-122"/>
                  <a:ea typeface="黑体" pitchFamily="2" charset="-122"/>
                </a:rPr>
                <a:t>颞  侧</a:t>
              </a:r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4241" y="1281"/>
              <a:ext cx="419" cy="523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660066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sz="2400" b="1" kern="0">
                  <a:solidFill>
                    <a:srgbClr val="0000CC"/>
                  </a:solidFill>
                  <a:latin typeface="黑体" pitchFamily="2" charset="-122"/>
                  <a:ea typeface="黑体" pitchFamily="2" charset="-122"/>
                </a:rPr>
                <a:t>鼻  侧</a:t>
              </a:r>
            </a:p>
          </p:txBody>
        </p:sp>
      </p:grpSp>
      <p:grpSp>
        <p:nvGrpSpPr>
          <p:cNvPr id="35" name="Group 28"/>
          <p:cNvGrpSpPr>
            <a:grpSpLocks/>
          </p:cNvGrpSpPr>
          <p:nvPr/>
        </p:nvGrpSpPr>
        <p:grpSpPr bwMode="auto">
          <a:xfrm>
            <a:off x="6557963" y="2251075"/>
            <a:ext cx="1968500" cy="1847850"/>
            <a:chOff x="3568" y="1752"/>
            <a:chExt cx="1240" cy="1164"/>
          </a:xfrm>
        </p:grpSpPr>
        <p:grpSp>
          <p:nvGrpSpPr>
            <p:cNvPr id="100361" name="Group 19"/>
            <p:cNvGrpSpPr>
              <a:grpSpLocks/>
            </p:cNvGrpSpPr>
            <p:nvPr/>
          </p:nvGrpSpPr>
          <p:grpSpPr bwMode="auto">
            <a:xfrm>
              <a:off x="3568" y="1752"/>
              <a:ext cx="509" cy="493"/>
              <a:chOff x="2669" y="721"/>
              <a:chExt cx="509" cy="493"/>
            </a:xfrm>
          </p:grpSpPr>
          <p:sp>
            <p:nvSpPr>
              <p:cNvPr id="42" name="Oval 20"/>
              <p:cNvSpPr>
                <a:spLocks noChangeArrowheads="1"/>
              </p:cNvSpPr>
              <p:nvPr/>
            </p:nvSpPr>
            <p:spPr bwMode="auto">
              <a:xfrm>
                <a:off x="2679" y="728"/>
                <a:ext cx="499" cy="482"/>
              </a:xfrm>
              <a:prstGeom prst="ellipse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CC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endParaRPr kumimoji="1" lang="zh-CN" altLang="zh-CN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43" name="Rectangle 21"/>
              <p:cNvSpPr>
                <a:spLocks noChangeArrowheads="1"/>
              </p:cNvSpPr>
              <p:nvPr/>
            </p:nvSpPr>
            <p:spPr bwMode="auto">
              <a:xfrm>
                <a:off x="2669" y="721"/>
                <a:ext cx="264" cy="49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endParaRPr kumimoji="1" lang="zh-CN" altLang="zh-CN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</p:grpSp>
        <p:grpSp>
          <p:nvGrpSpPr>
            <p:cNvPr id="100362" name="Group 22"/>
            <p:cNvGrpSpPr>
              <a:grpSpLocks/>
            </p:cNvGrpSpPr>
            <p:nvPr/>
          </p:nvGrpSpPr>
          <p:grpSpPr bwMode="auto">
            <a:xfrm>
              <a:off x="4270" y="1756"/>
              <a:ext cx="534" cy="493"/>
              <a:chOff x="3389" y="717"/>
              <a:chExt cx="534" cy="493"/>
            </a:xfrm>
          </p:grpSpPr>
          <p:sp>
            <p:nvSpPr>
              <p:cNvPr id="40" name="Oval 23"/>
              <p:cNvSpPr>
                <a:spLocks noChangeArrowheads="1"/>
              </p:cNvSpPr>
              <p:nvPr/>
            </p:nvSpPr>
            <p:spPr bwMode="auto">
              <a:xfrm>
                <a:off x="3389" y="724"/>
                <a:ext cx="499" cy="482"/>
              </a:xfrm>
              <a:prstGeom prst="ellipse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CC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endParaRPr kumimoji="1" lang="zh-CN" altLang="zh-CN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41" name="Rectangle 24"/>
              <p:cNvSpPr>
                <a:spLocks noChangeArrowheads="1"/>
              </p:cNvSpPr>
              <p:nvPr/>
            </p:nvSpPr>
            <p:spPr bwMode="auto">
              <a:xfrm>
                <a:off x="3659" y="717"/>
                <a:ext cx="264" cy="49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</p:grp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3583" y="2568"/>
              <a:ext cx="295" cy="348"/>
            </a:xfrm>
            <a:custGeom>
              <a:avLst/>
              <a:gdLst>
                <a:gd name="T0" fmla="*/ 159 w 295"/>
                <a:gd name="T1" fmla="*/ 0 h 348"/>
                <a:gd name="T2" fmla="*/ 23 w 295"/>
                <a:gd name="T3" fmla="*/ 46 h 348"/>
                <a:gd name="T4" fmla="*/ 23 w 295"/>
                <a:gd name="T5" fmla="*/ 136 h 348"/>
                <a:gd name="T6" fmla="*/ 113 w 295"/>
                <a:gd name="T7" fmla="*/ 318 h 348"/>
                <a:gd name="T8" fmla="*/ 295 w 295"/>
                <a:gd name="T9" fmla="*/ 318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5" h="348">
                  <a:moveTo>
                    <a:pt x="159" y="0"/>
                  </a:moveTo>
                  <a:cubicBezTo>
                    <a:pt x="102" y="11"/>
                    <a:pt x="46" y="23"/>
                    <a:pt x="23" y="46"/>
                  </a:cubicBezTo>
                  <a:cubicBezTo>
                    <a:pt x="0" y="69"/>
                    <a:pt x="8" y="91"/>
                    <a:pt x="23" y="136"/>
                  </a:cubicBezTo>
                  <a:cubicBezTo>
                    <a:pt x="38" y="181"/>
                    <a:pt x="68" y="288"/>
                    <a:pt x="113" y="318"/>
                  </a:cubicBezTo>
                  <a:cubicBezTo>
                    <a:pt x="158" y="348"/>
                    <a:pt x="226" y="333"/>
                    <a:pt x="295" y="318"/>
                  </a:cubicBezTo>
                </a:path>
              </a:pathLst>
            </a:custGeom>
            <a:noFill/>
            <a:ln w="76200" cmpd="sng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39" name="Freeform 27"/>
            <p:cNvSpPr>
              <a:spLocks/>
            </p:cNvSpPr>
            <p:nvPr/>
          </p:nvSpPr>
          <p:spPr bwMode="auto">
            <a:xfrm>
              <a:off x="4513" y="2523"/>
              <a:ext cx="295" cy="378"/>
            </a:xfrm>
            <a:custGeom>
              <a:avLst/>
              <a:gdLst>
                <a:gd name="T0" fmla="*/ 136 w 295"/>
                <a:gd name="T1" fmla="*/ 0 h 378"/>
                <a:gd name="T2" fmla="*/ 272 w 295"/>
                <a:gd name="T3" fmla="*/ 45 h 378"/>
                <a:gd name="T4" fmla="*/ 272 w 295"/>
                <a:gd name="T5" fmla="*/ 136 h 378"/>
                <a:gd name="T6" fmla="*/ 227 w 295"/>
                <a:gd name="T7" fmla="*/ 272 h 378"/>
                <a:gd name="T8" fmla="*/ 136 w 295"/>
                <a:gd name="T9" fmla="*/ 363 h 378"/>
                <a:gd name="T10" fmla="*/ 0 w 295"/>
                <a:gd name="T11" fmla="*/ 363 h 3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" h="378">
                  <a:moveTo>
                    <a:pt x="136" y="0"/>
                  </a:moveTo>
                  <a:cubicBezTo>
                    <a:pt x="192" y="11"/>
                    <a:pt x="249" y="22"/>
                    <a:pt x="272" y="45"/>
                  </a:cubicBezTo>
                  <a:cubicBezTo>
                    <a:pt x="295" y="68"/>
                    <a:pt x="279" y="98"/>
                    <a:pt x="272" y="136"/>
                  </a:cubicBezTo>
                  <a:cubicBezTo>
                    <a:pt x="265" y="174"/>
                    <a:pt x="250" y="234"/>
                    <a:pt x="227" y="272"/>
                  </a:cubicBezTo>
                  <a:cubicBezTo>
                    <a:pt x="204" y="310"/>
                    <a:pt x="174" y="348"/>
                    <a:pt x="136" y="363"/>
                  </a:cubicBezTo>
                  <a:cubicBezTo>
                    <a:pt x="98" y="378"/>
                    <a:pt x="49" y="370"/>
                    <a:pt x="0" y="363"/>
                  </a:cubicBezTo>
                </a:path>
              </a:pathLst>
            </a:custGeom>
            <a:noFill/>
            <a:ln w="76200" cmpd="sng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023D4-2C9E-487A-997F-3EAB17F72B3D}" type="slidenum">
              <a:rPr lang="zh-CN" altLang="en-US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84325" y="1157288"/>
            <a:ext cx="79216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CN" altLang="en-US" b="1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一般感受器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分布在皮肤的痛觉、温度觉、粗触觉、压觉和精细触觉感受器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分布在肌、肌腱、关节的运动觉和位置觉感受器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分布在内脏和心血管的各种感受器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b="1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特殊感受器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分布眼、耳、鼻、舌，包括视、听、平衡、嗅、味等感受器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489075" y="638175"/>
            <a:ext cx="3384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根据特化的程度</a:t>
            </a:r>
            <a:r>
              <a:rPr lang="en-US" altLang="zh-CN" sz="2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</a:p>
        </p:txBody>
      </p:sp>
      <p:pic>
        <p:nvPicPr>
          <p:cNvPr id="55301" name="Picture 10" descr="12-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4467225"/>
            <a:ext cx="2681288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1" descr="12-3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295775"/>
            <a:ext cx="2652713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2" descr="12-3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4321175"/>
            <a:ext cx="2881313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D9709-330E-464F-ABB4-9DB908C6DA83}" type="slidenum">
              <a:rPr lang="zh-CN" altLang="en-US"/>
              <a:pPr>
                <a:defRPr/>
              </a:pPr>
              <a:t>50</a:t>
            </a:fld>
            <a:endParaRPr lang="zh-CN" altLang="en-US"/>
          </a:p>
        </p:txBody>
      </p:sp>
      <p:pic>
        <p:nvPicPr>
          <p:cNvPr id="101379" name="Picture 2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1471613"/>
            <a:ext cx="727233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3"/>
          <p:cNvSpPr txBox="1">
            <a:spLocks noChangeArrowheads="1"/>
          </p:cNvSpPr>
          <p:nvPr/>
        </p:nvSpPr>
        <p:spPr bwMode="auto">
          <a:xfrm>
            <a:off x="3946525" y="363538"/>
            <a:ext cx="36004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3200" b="1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光线传导路径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187B7-0AA2-4A4C-9CD8-CE40DBC7541A}" type="slidenum">
              <a:rPr lang="zh-CN" altLang="en-US"/>
              <a:pPr>
                <a:defRPr/>
              </a:pPr>
              <a:t>51</a:t>
            </a:fld>
            <a:endParaRPr lang="zh-CN" altLang="en-US"/>
          </a:p>
        </p:txBody>
      </p:sp>
      <p:graphicFrame>
        <p:nvGraphicFramePr>
          <p:cNvPr id="102403" name="Object 2"/>
          <p:cNvGraphicFramePr>
            <a:graphicFrameLocks noChangeAspect="1"/>
          </p:cNvGraphicFramePr>
          <p:nvPr/>
        </p:nvGraphicFramePr>
        <p:xfrm>
          <a:off x="5338763" y="315913"/>
          <a:ext cx="4071937" cy="619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0" name="Image" r:id="rId3" imgW="6120635" imgH="8850794" progId="Photoshop.Image.8">
                  <p:embed/>
                </p:oleObj>
              </mc:Choice>
              <mc:Fallback>
                <p:oleObj name="Image" r:id="rId3" imgW="6120635" imgH="8850794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915"/>
                      <a:stretch>
                        <a:fillRect/>
                      </a:stretch>
                    </p:blipFill>
                    <p:spPr bwMode="auto">
                      <a:xfrm>
                        <a:off x="5338763" y="315913"/>
                        <a:ext cx="4071937" cy="619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4525"/>
            <a:ext cx="439261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05" name="Group 4"/>
          <p:cNvGrpSpPr>
            <a:grpSpLocks/>
          </p:cNvGrpSpPr>
          <p:nvPr/>
        </p:nvGrpSpPr>
        <p:grpSpPr bwMode="auto">
          <a:xfrm>
            <a:off x="6488113" y="1076325"/>
            <a:ext cx="2000250" cy="765175"/>
            <a:chOff x="2318" y="645"/>
            <a:chExt cx="1217" cy="510"/>
          </a:xfrm>
        </p:grpSpPr>
        <p:sp>
          <p:nvSpPr>
            <p:cNvPr id="102437" name="PubChord"/>
            <p:cNvSpPr>
              <a:spLocks noChangeAspect="1" noEditPoints="1" noChangeArrowheads="1"/>
            </p:cNvSpPr>
            <p:nvPr/>
          </p:nvSpPr>
          <p:spPr bwMode="auto">
            <a:xfrm rot="-8100000">
              <a:off x="2318" y="645"/>
              <a:ext cx="510" cy="510"/>
            </a:xfrm>
            <a:custGeom>
              <a:avLst/>
              <a:gdLst>
                <a:gd name="T0" fmla="*/ 2 w 21600"/>
                <a:gd name="T1" fmla="*/ 2 h 21600"/>
                <a:gd name="T2" fmla="*/ 6 w 21600"/>
                <a:gd name="T3" fmla="*/ 6 h 21600"/>
                <a:gd name="T4" fmla="*/ 10 w 21600"/>
                <a:gd name="T5" fmla="*/ 10 h 21600"/>
                <a:gd name="T6" fmla="*/ 0 60000 65536"/>
                <a:gd name="T7" fmla="*/ 0 60000 65536"/>
                <a:gd name="T8" fmla="*/ 0 60000 65536"/>
                <a:gd name="T9" fmla="*/ 3176 w 21600"/>
                <a:gd name="T10" fmla="*/ 3176 h 21600"/>
                <a:gd name="T11" fmla="*/ 18424 w 21600"/>
                <a:gd name="T12" fmla="*/ 18424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3163" y="3163"/>
                  </a:moveTo>
                  <a:cubicBezTo>
                    <a:pt x="1137" y="5188"/>
                    <a:pt x="0" y="79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3664" y="21600"/>
                    <a:pt x="16411" y="20462"/>
                    <a:pt x="18436" y="18436"/>
                  </a:cubicBezTo>
                  <a:lnTo>
                    <a:pt x="3163" y="3163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38" name="PubChord"/>
            <p:cNvSpPr>
              <a:spLocks noChangeAspect="1" noEditPoints="1" noChangeArrowheads="1"/>
            </p:cNvSpPr>
            <p:nvPr/>
          </p:nvSpPr>
          <p:spPr bwMode="auto">
            <a:xfrm rot="8100000" flipH="1">
              <a:off x="3025" y="645"/>
              <a:ext cx="510" cy="510"/>
            </a:xfrm>
            <a:custGeom>
              <a:avLst/>
              <a:gdLst>
                <a:gd name="T0" fmla="*/ 2 w 21600"/>
                <a:gd name="T1" fmla="*/ 2 h 21600"/>
                <a:gd name="T2" fmla="*/ 6 w 21600"/>
                <a:gd name="T3" fmla="*/ 6 h 21600"/>
                <a:gd name="T4" fmla="*/ 10 w 21600"/>
                <a:gd name="T5" fmla="*/ 10 h 21600"/>
                <a:gd name="T6" fmla="*/ 0 60000 65536"/>
                <a:gd name="T7" fmla="*/ 0 60000 65536"/>
                <a:gd name="T8" fmla="*/ 0 60000 65536"/>
                <a:gd name="T9" fmla="*/ 3176 w 21600"/>
                <a:gd name="T10" fmla="*/ 3176 h 21600"/>
                <a:gd name="T11" fmla="*/ 18424 w 21600"/>
                <a:gd name="T12" fmla="*/ 18424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3163" y="3163"/>
                  </a:moveTo>
                  <a:cubicBezTo>
                    <a:pt x="1137" y="5188"/>
                    <a:pt x="0" y="79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3664" y="21600"/>
                    <a:pt x="16411" y="20462"/>
                    <a:pt x="18436" y="18436"/>
                  </a:cubicBezTo>
                  <a:lnTo>
                    <a:pt x="3163" y="3163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6630988" y="2763838"/>
            <a:ext cx="647700" cy="327025"/>
          </a:xfrm>
          <a:prstGeom prst="rect">
            <a:avLst/>
          </a:prstGeom>
          <a:noFill/>
          <a:ln w="38100" algn="ctr">
            <a:solidFill>
              <a:srgbClr val="C050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kumimoji="1" lang="zh-CN" altLang="en-US" sz="3600" kern="0">
              <a:solidFill>
                <a:prstClr val="black"/>
              </a:solidFill>
              <a:latin typeface="Times New Roman" pitchFamily="18" charset="0"/>
              <a:ea typeface="华文行楷" pitchFamily="2" charset="-122"/>
            </a:endParaRPr>
          </a:p>
        </p:txBody>
      </p:sp>
      <p:grpSp>
        <p:nvGrpSpPr>
          <p:cNvPr id="46" name="Group 8"/>
          <p:cNvGrpSpPr>
            <a:grpSpLocks/>
          </p:cNvGrpSpPr>
          <p:nvPr/>
        </p:nvGrpSpPr>
        <p:grpSpPr bwMode="auto">
          <a:xfrm>
            <a:off x="6808788" y="1547813"/>
            <a:ext cx="1435100" cy="1216025"/>
            <a:chOff x="3985" y="845"/>
            <a:chExt cx="904" cy="766"/>
          </a:xfrm>
        </p:grpSpPr>
        <p:sp>
          <p:nvSpPr>
            <p:cNvPr id="102435" name="Line 9"/>
            <p:cNvSpPr>
              <a:spLocks noChangeShapeType="1"/>
            </p:cNvSpPr>
            <p:nvPr/>
          </p:nvSpPr>
          <p:spPr bwMode="auto">
            <a:xfrm>
              <a:off x="3985" y="900"/>
              <a:ext cx="207" cy="71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36" name="Line 10"/>
            <p:cNvSpPr>
              <a:spLocks noChangeShapeType="1"/>
            </p:cNvSpPr>
            <p:nvPr/>
          </p:nvSpPr>
          <p:spPr bwMode="auto">
            <a:xfrm flipH="1">
              <a:off x="4660" y="845"/>
              <a:ext cx="229" cy="76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2408" name="Group 11"/>
          <p:cNvGrpSpPr>
            <a:grpSpLocks/>
          </p:cNvGrpSpPr>
          <p:nvPr/>
        </p:nvGrpSpPr>
        <p:grpSpPr bwMode="auto">
          <a:xfrm>
            <a:off x="6723063" y="1454150"/>
            <a:ext cx="1560512" cy="1308100"/>
            <a:chOff x="3945" y="818"/>
            <a:chExt cx="983" cy="824"/>
          </a:xfrm>
        </p:grpSpPr>
        <p:sp>
          <p:nvSpPr>
            <p:cNvPr id="102433" name="Line 12"/>
            <p:cNvSpPr>
              <a:spLocks noChangeShapeType="1"/>
            </p:cNvSpPr>
            <p:nvPr/>
          </p:nvSpPr>
          <p:spPr bwMode="auto">
            <a:xfrm>
              <a:off x="4669" y="873"/>
              <a:ext cx="259" cy="76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34" name="Line 13"/>
            <p:cNvSpPr>
              <a:spLocks noChangeShapeType="1"/>
            </p:cNvSpPr>
            <p:nvPr/>
          </p:nvSpPr>
          <p:spPr bwMode="auto">
            <a:xfrm flipH="1">
              <a:off x="3945" y="818"/>
              <a:ext cx="254" cy="8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2409" name="Group 14"/>
          <p:cNvGrpSpPr>
            <a:grpSpLocks/>
          </p:cNvGrpSpPr>
          <p:nvPr/>
        </p:nvGrpSpPr>
        <p:grpSpPr bwMode="auto">
          <a:xfrm>
            <a:off x="6511925" y="1028700"/>
            <a:ext cx="1962150" cy="827088"/>
            <a:chOff x="2308" y="625"/>
            <a:chExt cx="1236" cy="521"/>
          </a:xfrm>
        </p:grpSpPr>
        <p:sp>
          <p:nvSpPr>
            <p:cNvPr id="102431" name="PubChord"/>
            <p:cNvSpPr>
              <a:spLocks noChangeAspect="1" noEditPoints="1" noChangeArrowheads="1"/>
            </p:cNvSpPr>
            <p:nvPr/>
          </p:nvSpPr>
          <p:spPr bwMode="auto">
            <a:xfrm rot="-8100000">
              <a:off x="3034" y="625"/>
              <a:ext cx="510" cy="510"/>
            </a:xfrm>
            <a:custGeom>
              <a:avLst/>
              <a:gdLst>
                <a:gd name="T0" fmla="*/ 2 w 21600"/>
                <a:gd name="T1" fmla="*/ 2 h 21600"/>
                <a:gd name="T2" fmla="*/ 6 w 21600"/>
                <a:gd name="T3" fmla="*/ 6 h 21600"/>
                <a:gd name="T4" fmla="*/ 10 w 21600"/>
                <a:gd name="T5" fmla="*/ 10 h 21600"/>
                <a:gd name="T6" fmla="*/ 0 60000 65536"/>
                <a:gd name="T7" fmla="*/ 0 60000 65536"/>
                <a:gd name="T8" fmla="*/ 0 60000 65536"/>
                <a:gd name="T9" fmla="*/ 3176 w 21600"/>
                <a:gd name="T10" fmla="*/ 3176 h 21600"/>
                <a:gd name="T11" fmla="*/ 18424 w 21600"/>
                <a:gd name="T12" fmla="*/ 18424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3163" y="3163"/>
                  </a:moveTo>
                  <a:cubicBezTo>
                    <a:pt x="1137" y="5188"/>
                    <a:pt x="0" y="79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3664" y="21600"/>
                    <a:pt x="16411" y="20462"/>
                    <a:pt x="18436" y="18436"/>
                  </a:cubicBezTo>
                  <a:lnTo>
                    <a:pt x="3163" y="3163"/>
                  </a:lnTo>
                  <a:close/>
                </a:path>
              </a:pathLst>
            </a:custGeom>
            <a:solidFill>
              <a:srgbClr val="00FF00">
                <a:alpha val="50195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32" name="PubChord"/>
            <p:cNvSpPr>
              <a:spLocks noChangeAspect="1" noEditPoints="1" noChangeArrowheads="1"/>
            </p:cNvSpPr>
            <p:nvPr/>
          </p:nvSpPr>
          <p:spPr bwMode="auto">
            <a:xfrm rot="8100000" flipH="1">
              <a:off x="2308" y="636"/>
              <a:ext cx="510" cy="510"/>
            </a:xfrm>
            <a:custGeom>
              <a:avLst/>
              <a:gdLst>
                <a:gd name="T0" fmla="*/ 2 w 21600"/>
                <a:gd name="T1" fmla="*/ 2 h 21600"/>
                <a:gd name="T2" fmla="*/ 6 w 21600"/>
                <a:gd name="T3" fmla="*/ 6 h 21600"/>
                <a:gd name="T4" fmla="*/ 10 w 21600"/>
                <a:gd name="T5" fmla="*/ 10 h 21600"/>
                <a:gd name="T6" fmla="*/ 0 60000 65536"/>
                <a:gd name="T7" fmla="*/ 0 60000 65536"/>
                <a:gd name="T8" fmla="*/ 0 60000 65536"/>
                <a:gd name="T9" fmla="*/ 3176 w 21600"/>
                <a:gd name="T10" fmla="*/ 3176 h 21600"/>
                <a:gd name="T11" fmla="*/ 18424 w 21600"/>
                <a:gd name="T12" fmla="*/ 18424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3163" y="3163"/>
                  </a:moveTo>
                  <a:cubicBezTo>
                    <a:pt x="1137" y="5188"/>
                    <a:pt x="0" y="79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3664" y="21600"/>
                    <a:pt x="16411" y="20462"/>
                    <a:pt x="18436" y="18436"/>
                  </a:cubicBezTo>
                  <a:lnTo>
                    <a:pt x="3163" y="3163"/>
                  </a:lnTo>
                  <a:close/>
                </a:path>
              </a:pathLst>
            </a:custGeom>
            <a:solidFill>
              <a:srgbClr val="00FF00">
                <a:alpha val="50195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6963498" y="229178"/>
            <a:ext cx="713657" cy="40011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0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/>
              <a:t>鼻侧</a:t>
            </a: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5229948" y="589541"/>
            <a:ext cx="713657" cy="40011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0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/>
              <a:t>颞侧</a:t>
            </a: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8474798" y="589541"/>
            <a:ext cx="713657" cy="40011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>
              <a:defRPr sz="20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defRPr>
            </a:lvl1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kern="0" dirty="0"/>
              <a:t>颞侧</a:t>
            </a:r>
          </a:p>
        </p:txBody>
      </p:sp>
      <p:pic>
        <p:nvPicPr>
          <p:cNvPr id="58" name="Picture 20" descr="reti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98713"/>
            <a:ext cx="352742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Freeform 21"/>
          <p:cNvSpPr>
            <a:spLocks/>
          </p:cNvSpPr>
          <p:nvPr/>
        </p:nvSpPr>
        <p:spPr bwMode="auto">
          <a:xfrm>
            <a:off x="2209800" y="2954338"/>
            <a:ext cx="403225" cy="1019175"/>
          </a:xfrm>
          <a:custGeom>
            <a:avLst/>
            <a:gdLst>
              <a:gd name="T0" fmla="*/ 20161250 w 254"/>
              <a:gd name="T1" fmla="*/ 113407825 h 642"/>
              <a:gd name="T2" fmla="*/ 30241875 w 254"/>
              <a:gd name="T3" fmla="*/ 148690013 h 642"/>
              <a:gd name="T4" fmla="*/ 40322500 w 254"/>
              <a:gd name="T5" fmla="*/ 178931888 h 642"/>
              <a:gd name="T6" fmla="*/ 50403125 w 254"/>
              <a:gd name="T7" fmla="*/ 274697825 h 642"/>
              <a:gd name="T8" fmla="*/ 229335013 w 254"/>
              <a:gd name="T9" fmla="*/ 1617940313 h 642"/>
              <a:gd name="T10" fmla="*/ 572076263 w 254"/>
              <a:gd name="T11" fmla="*/ 1504534075 h 642"/>
              <a:gd name="T12" fmla="*/ 640119688 w 254"/>
              <a:gd name="T13" fmla="*/ 1479332513 h 642"/>
              <a:gd name="T14" fmla="*/ 572076263 w 254"/>
              <a:gd name="T15" fmla="*/ 1045865638 h 642"/>
              <a:gd name="T16" fmla="*/ 569555313 w 254"/>
              <a:gd name="T17" fmla="*/ 1091228450 h 642"/>
              <a:gd name="T18" fmla="*/ 554434375 w 254"/>
              <a:gd name="T19" fmla="*/ 1045865638 h 642"/>
              <a:gd name="T20" fmla="*/ 534273125 w 254"/>
              <a:gd name="T21" fmla="*/ 753527513 h 642"/>
              <a:gd name="T22" fmla="*/ 493950625 w 254"/>
              <a:gd name="T23" fmla="*/ 597277825 h 642"/>
              <a:gd name="T24" fmla="*/ 458668438 w 254"/>
              <a:gd name="T25" fmla="*/ 360383138 h 642"/>
              <a:gd name="T26" fmla="*/ 388104063 w 254"/>
              <a:gd name="T27" fmla="*/ 128528763 h 642"/>
              <a:gd name="T28" fmla="*/ 352821875 w 254"/>
              <a:gd name="T29" fmla="*/ 12601575 h 642"/>
              <a:gd name="T30" fmla="*/ 327620313 w 254"/>
              <a:gd name="T31" fmla="*/ 32762825 h 642"/>
              <a:gd name="T32" fmla="*/ 211693125 w 254"/>
              <a:gd name="T33" fmla="*/ 63004700 h 642"/>
              <a:gd name="T34" fmla="*/ 40322500 w 254"/>
              <a:gd name="T35" fmla="*/ 108367513 h 642"/>
              <a:gd name="T36" fmla="*/ 20161250 w 254"/>
              <a:gd name="T37" fmla="*/ 163810950 h 642"/>
              <a:gd name="T38" fmla="*/ 60483750 w 254"/>
              <a:gd name="T39" fmla="*/ 239415638 h 642"/>
              <a:gd name="T40" fmla="*/ 0 w 254"/>
              <a:gd name="T41" fmla="*/ 246975313 h 64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" h="642">
                <a:moveTo>
                  <a:pt x="8" y="45"/>
                </a:moveTo>
                <a:cubicBezTo>
                  <a:pt x="15" y="65"/>
                  <a:pt x="4" y="34"/>
                  <a:pt x="12" y="59"/>
                </a:cubicBezTo>
                <a:cubicBezTo>
                  <a:pt x="13" y="63"/>
                  <a:pt x="16" y="71"/>
                  <a:pt x="16" y="71"/>
                </a:cubicBezTo>
                <a:cubicBezTo>
                  <a:pt x="17" y="84"/>
                  <a:pt x="20" y="96"/>
                  <a:pt x="20" y="109"/>
                </a:cubicBezTo>
                <a:lnTo>
                  <a:pt x="91" y="642"/>
                </a:lnTo>
                <a:cubicBezTo>
                  <a:pt x="136" y="627"/>
                  <a:pt x="182" y="613"/>
                  <a:pt x="227" y="597"/>
                </a:cubicBezTo>
                <a:cubicBezTo>
                  <a:pt x="237" y="594"/>
                  <a:pt x="242" y="587"/>
                  <a:pt x="254" y="587"/>
                </a:cubicBezTo>
                <a:cubicBezTo>
                  <a:pt x="245" y="530"/>
                  <a:pt x="237" y="472"/>
                  <a:pt x="227" y="415"/>
                </a:cubicBezTo>
                <a:cubicBezTo>
                  <a:pt x="226" y="409"/>
                  <a:pt x="230" y="428"/>
                  <a:pt x="226" y="433"/>
                </a:cubicBezTo>
                <a:cubicBezTo>
                  <a:pt x="222" y="438"/>
                  <a:pt x="220" y="415"/>
                  <a:pt x="220" y="415"/>
                </a:cubicBezTo>
                <a:cubicBezTo>
                  <a:pt x="219" y="376"/>
                  <a:pt x="217" y="338"/>
                  <a:pt x="212" y="299"/>
                </a:cubicBezTo>
                <a:cubicBezTo>
                  <a:pt x="209" y="278"/>
                  <a:pt x="196" y="258"/>
                  <a:pt x="196" y="237"/>
                </a:cubicBezTo>
                <a:lnTo>
                  <a:pt x="182" y="143"/>
                </a:lnTo>
                <a:cubicBezTo>
                  <a:pt x="170" y="113"/>
                  <a:pt x="162" y="82"/>
                  <a:pt x="154" y="51"/>
                </a:cubicBezTo>
                <a:cubicBezTo>
                  <a:pt x="153" y="39"/>
                  <a:pt x="154" y="10"/>
                  <a:pt x="140" y="5"/>
                </a:cubicBezTo>
                <a:cubicBezTo>
                  <a:pt x="118" y="12"/>
                  <a:pt x="151" y="0"/>
                  <a:pt x="130" y="13"/>
                </a:cubicBezTo>
                <a:cubicBezTo>
                  <a:pt x="118" y="21"/>
                  <a:pt x="98" y="22"/>
                  <a:pt x="84" y="25"/>
                </a:cubicBezTo>
                <a:cubicBezTo>
                  <a:pt x="61" y="30"/>
                  <a:pt x="39" y="37"/>
                  <a:pt x="16" y="43"/>
                </a:cubicBezTo>
                <a:cubicBezTo>
                  <a:pt x="11" y="50"/>
                  <a:pt x="8" y="57"/>
                  <a:pt x="8" y="65"/>
                </a:cubicBezTo>
                <a:cubicBezTo>
                  <a:pt x="19" y="73"/>
                  <a:pt x="15" y="86"/>
                  <a:pt x="24" y="95"/>
                </a:cubicBezTo>
                <a:lnTo>
                  <a:pt x="0" y="98"/>
                </a:ln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02415" name="Group 22"/>
          <p:cNvGrpSpPr>
            <a:grpSpLocks/>
          </p:cNvGrpSpPr>
          <p:nvPr/>
        </p:nvGrpSpPr>
        <p:grpSpPr bwMode="auto">
          <a:xfrm>
            <a:off x="2498725" y="2389188"/>
            <a:ext cx="1079500" cy="412750"/>
            <a:chOff x="1066" y="1525"/>
            <a:chExt cx="680" cy="260"/>
          </a:xfrm>
        </p:grpSpPr>
        <p:sp>
          <p:nvSpPr>
            <p:cNvPr id="61" name="Rectangle 23"/>
            <p:cNvSpPr>
              <a:spLocks noChangeArrowheads="1"/>
            </p:cNvSpPr>
            <p:nvPr/>
          </p:nvSpPr>
          <p:spPr bwMode="auto">
            <a:xfrm>
              <a:off x="1247" y="1525"/>
              <a:ext cx="499" cy="136"/>
            </a:xfrm>
            <a:prstGeom prst="rect">
              <a:avLst/>
            </a:prstGeom>
            <a:solidFill>
              <a:sysClr val="window" lastClr="FFFFFF"/>
            </a:solidFill>
            <a:ln w="9525" algn="ctr">
              <a:solidFill>
                <a:sysClr val="window" lastClr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62" name="Rectangle 24"/>
            <p:cNvSpPr>
              <a:spLocks noChangeArrowheads="1"/>
            </p:cNvSpPr>
            <p:nvPr/>
          </p:nvSpPr>
          <p:spPr bwMode="auto">
            <a:xfrm>
              <a:off x="1066" y="1604"/>
              <a:ext cx="136" cy="181"/>
            </a:xfrm>
            <a:prstGeom prst="rect">
              <a:avLst/>
            </a:prstGeom>
            <a:solidFill>
              <a:sysClr val="window" lastClr="FFFFFF"/>
            </a:solidFill>
            <a:ln w="9525" algn="ctr">
              <a:solidFill>
                <a:sysClr val="window" lastClr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63" name="Rectangle 25"/>
            <p:cNvSpPr>
              <a:spLocks noChangeArrowheads="1"/>
            </p:cNvSpPr>
            <p:nvPr/>
          </p:nvSpPr>
          <p:spPr bwMode="auto">
            <a:xfrm>
              <a:off x="1202" y="1525"/>
              <a:ext cx="45" cy="181"/>
            </a:xfrm>
            <a:prstGeom prst="rect">
              <a:avLst/>
            </a:prstGeom>
            <a:solidFill>
              <a:sysClr val="window" lastClr="FFFFFF"/>
            </a:solidFill>
            <a:ln w="9525" algn="ctr">
              <a:solidFill>
                <a:sysClr val="window" lastClr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</p:grpSp>
      <p:pic>
        <p:nvPicPr>
          <p:cNvPr id="64" name="Picture 26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59000"/>
            <a:ext cx="1192213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27"/>
          <p:cNvSpPr>
            <a:spLocks noChangeArrowheads="1"/>
          </p:cNvSpPr>
          <p:nvPr/>
        </p:nvSpPr>
        <p:spPr bwMode="auto">
          <a:xfrm>
            <a:off x="3433763" y="2389188"/>
            <a:ext cx="1008062" cy="2881312"/>
          </a:xfrm>
          <a:prstGeom prst="rect">
            <a:avLst/>
          </a:prstGeom>
          <a:noFill/>
          <a:ln w="19050" algn="ctr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kumimoji="1" lang="zh-CN" altLang="en-US" sz="3600">
              <a:solidFill>
                <a:srgbClr val="000000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grpSp>
        <p:nvGrpSpPr>
          <p:cNvPr id="66" name="Group 28"/>
          <p:cNvGrpSpPr>
            <a:grpSpLocks/>
          </p:cNvGrpSpPr>
          <p:nvPr/>
        </p:nvGrpSpPr>
        <p:grpSpPr bwMode="auto">
          <a:xfrm>
            <a:off x="4297363" y="4221163"/>
            <a:ext cx="1296987" cy="581025"/>
            <a:chOff x="2426" y="2679"/>
            <a:chExt cx="817" cy="366"/>
          </a:xfrm>
        </p:grpSpPr>
        <p:sp>
          <p:nvSpPr>
            <p:cNvPr id="67" name="Line 29"/>
            <p:cNvSpPr>
              <a:spLocks noChangeShapeType="1"/>
            </p:cNvSpPr>
            <p:nvPr/>
          </p:nvSpPr>
          <p:spPr bwMode="auto">
            <a:xfrm flipH="1">
              <a:off x="2426" y="2840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68" name="Text Box 30"/>
            <p:cNvSpPr txBox="1">
              <a:spLocks noChangeArrowheads="1"/>
            </p:cNvSpPr>
            <p:nvPr/>
          </p:nvSpPr>
          <p:spPr bwMode="auto">
            <a:xfrm>
              <a:off x="2611" y="2679"/>
              <a:ext cx="63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1600" b="1" kern="0">
                  <a:solidFill>
                    <a:srgbClr val="FF0000"/>
                  </a:solidFill>
                </a:rPr>
                <a:t>视锥细胞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1600" b="1" kern="0">
                  <a:solidFill>
                    <a:srgbClr val="FF0000"/>
                  </a:solidFill>
                </a:rPr>
                <a:t>视杆细胞</a:t>
              </a:r>
            </a:p>
          </p:txBody>
        </p:sp>
      </p:grpSp>
      <p:grpSp>
        <p:nvGrpSpPr>
          <p:cNvPr id="69" name="Group 31"/>
          <p:cNvGrpSpPr>
            <a:grpSpLocks/>
          </p:cNvGrpSpPr>
          <p:nvPr/>
        </p:nvGrpSpPr>
        <p:grpSpPr bwMode="auto">
          <a:xfrm>
            <a:off x="4297363" y="3297238"/>
            <a:ext cx="1277937" cy="336550"/>
            <a:chOff x="2426" y="2097"/>
            <a:chExt cx="805" cy="212"/>
          </a:xfrm>
        </p:grpSpPr>
        <p:sp>
          <p:nvSpPr>
            <p:cNvPr id="70" name="Line 32"/>
            <p:cNvSpPr>
              <a:spLocks noChangeShapeType="1"/>
            </p:cNvSpPr>
            <p:nvPr/>
          </p:nvSpPr>
          <p:spPr bwMode="auto">
            <a:xfrm flipH="1">
              <a:off x="2426" y="2205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71" name="Text Box 33"/>
            <p:cNvSpPr txBox="1">
              <a:spLocks noChangeArrowheads="1"/>
            </p:cNvSpPr>
            <p:nvPr/>
          </p:nvSpPr>
          <p:spPr bwMode="auto">
            <a:xfrm>
              <a:off x="2599" y="2097"/>
              <a:ext cx="6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1600" b="1" kern="0">
                  <a:solidFill>
                    <a:srgbClr val="FF0000"/>
                  </a:solidFill>
                </a:rPr>
                <a:t>双极细胞</a:t>
              </a:r>
            </a:p>
          </p:txBody>
        </p:sp>
      </p:grpSp>
      <p:grpSp>
        <p:nvGrpSpPr>
          <p:cNvPr id="72" name="Group 34"/>
          <p:cNvGrpSpPr>
            <a:grpSpLocks/>
          </p:cNvGrpSpPr>
          <p:nvPr/>
        </p:nvGrpSpPr>
        <p:grpSpPr bwMode="auto">
          <a:xfrm>
            <a:off x="4297363" y="2619375"/>
            <a:ext cx="1700212" cy="336550"/>
            <a:chOff x="2426" y="1670"/>
            <a:chExt cx="1071" cy="212"/>
          </a:xfrm>
        </p:grpSpPr>
        <p:sp>
          <p:nvSpPr>
            <p:cNvPr id="73" name="Line 35"/>
            <p:cNvSpPr>
              <a:spLocks noChangeShapeType="1"/>
            </p:cNvSpPr>
            <p:nvPr/>
          </p:nvSpPr>
          <p:spPr bwMode="auto">
            <a:xfrm flipH="1">
              <a:off x="2426" y="1797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74" name="Text Box 36"/>
            <p:cNvSpPr txBox="1">
              <a:spLocks noChangeArrowheads="1"/>
            </p:cNvSpPr>
            <p:nvPr/>
          </p:nvSpPr>
          <p:spPr bwMode="auto">
            <a:xfrm>
              <a:off x="2587" y="1670"/>
              <a:ext cx="9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1600" b="1" kern="0">
                  <a:solidFill>
                    <a:srgbClr val="FF0000"/>
                  </a:solidFill>
                </a:rPr>
                <a:t>节细胞</a:t>
              </a:r>
            </a:p>
          </p:txBody>
        </p:sp>
      </p:grpSp>
      <p:sp>
        <p:nvSpPr>
          <p:cNvPr id="75" name="Oval 37"/>
          <p:cNvSpPr>
            <a:spLocks noChangeArrowheads="1"/>
          </p:cNvSpPr>
          <p:nvPr/>
        </p:nvSpPr>
        <p:spPr bwMode="auto">
          <a:xfrm>
            <a:off x="6889750" y="2790825"/>
            <a:ext cx="215900" cy="215900"/>
          </a:xfrm>
          <a:prstGeom prst="ellipse">
            <a:avLst/>
          </a:prstGeom>
          <a:solidFill>
            <a:srgbClr val="FF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kumimoji="1" lang="zh-CN" altLang="en-US" sz="3600" kern="0">
              <a:solidFill>
                <a:prstClr val="black"/>
              </a:solidFill>
              <a:latin typeface="Times New Roman" pitchFamily="18" charset="0"/>
              <a:ea typeface="华文行楷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59" grpId="0" animBg="1"/>
      <p:bldP spid="65" grpId="0" animBg="1"/>
      <p:bldP spid="75" grpId="0" animBg="1"/>
      <p:bldP spid="75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4F286-97BB-4402-9FC8-DF536DEE2E42}" type="slidenum">
              <a:rPr lang="zh-CN" altLang="en-US"/>
              <a:pPr>
                <a:defRPr/>
              </a:pPr>
              <a:t>52</a:t>
            </a:fld>
            <a:endParaRPr lang="zh-CN" altLang="en-US"/>
          </a:p>
        </p:txBody>
      </p:sp>
      <p:graphicFrame>
        <p:nvGraphicFramePr>
          <p:cNvPr id="103427" name="Object 2"/>
          <p:cNvGraphicFramePr>
            <a:graphicFrameLocks noChangeAspect="1"/>
          </p:cNvGraphicFramePr>
          <p:nvPr/>
        </p:nvGraphicFramePr>
        <p:xfrm>
          <a:off x="5324475" y="307975"/>
          <a:ext cx="4071938" cy="61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4" name="Image" r:id="rId3" imgW="6120635" imgH="8850794" progId="Photoshop.Image.8">
                  <p:embed/>
                </p:oleObj>
              </mc:Choice>
              <mc:Fallback>
                <p:oleObj name="Image" r:id="rId3" imgW="6120635" imgH="8850794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915"/>
                      <a:stretch>
                        <a:fillRect/>
                      </a:stretch>
                    </p:blipFill>
                    <p:spPr bwMode="auto">
                      <a:xfrm>
                        <a:off x="5324475" y="307975"/>
                        <a:ext cx="4071938" cy="619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oup 3"/>
          <p:cNvGrpSpPr>
            <a:grpSpLocks/>
          </p:cNvGrpSpPr>
          <p:nvPr/>
        </p:nvGrpSpPr>
        <p:grpSpPr bwMode="auto">
          <a:xfrm>
            <a:off x="900113" y="636588"/>
            <a:ext cx="5688012" cy="4625975"/>
            <a:chOff x="295" y="426"/>
            <a:chExt cx="3583" cy="2914"/>
          </a:xfrm>
        </p:grpSpPr>
        <p:grpSp>
          <p:nvGrpSpPr>
            <p:cNvPr id="103436" name="Group 4"/>
            <p:cNvGrpSpPr>
              <a:grpSpLocks/>
            </p:cNvGrpSpPr>
            <p:nvPr/>
          </p:nvGrpSpPr>
          <p:grpSpPr bwMode="auto">
            <a:xfrm>
              <a:off x="295" y="426"/>
              <a:ext cx="3583" cy="2914"/>
              <a:chOff x="295" y="426"/>
              <a:chExt cx="3583" cy="2914"/>
            </a:xfrm>
          </p:grpSpPr>
          <p:pic>
            <p:nvPicPr>
              <p:cNvPr id="103438" name="Picture 5" descr="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1" y="426"/>
                <a:ext cx="2767" cy="1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39" name="Picture 6" descr="retina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1531"/>
                <a:ext cx="2222" cy="1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Freeform 7"/>
              <p:cNvSpPr>
                <a:spLocks/>
              </p:cNvSpPr>
              <p:nvPr/>
            </p:nvSpPr>
            <p:spPr bwMode="auto">
              <a:xfrm>
                <a:off x="1111" y="1881"/>
                <a:ext cx="254" cy="642"/>
              </a:xfrm>
              <a:custGeom>
                <a:avLst/>
                <a:gdLst>
                  <a:gd name="T0" fmla="*/ 8 w 254"/>
                  <a:gd name="T1" fmla="*/ 45 h 642"/>
                  <a:gd name="T2" fmla="*/ 12 w 254"/>
                  <a:gd name="T3" fmla="*/ 59 h 642"/>
                  <a:gd name="T4" fmla="*/ 16 w 254"/>
                  <a:gd name="T5" fmla="*/ 71 h 642"/>
                  <a:gd name="T6" fmla="*/ 20 w 254"/>
                  <a:gd name="T7" fmla="*/ 109 h 642"/>
                  <a:gd name="T8" fmla="*/ 91 w 254"/>
                  <a:gd name="T9" fmla="*/ 642 h 642"/>
                  <a:gd name="T10" fmla="*/ 227 w 254"/>
                  <a:gd name="T11" fmla="*/ 597 h 642"/>
                  <a:gd name="T12" fmla="*/ 254 w 254"/>
                  <a:gd name="T13" fmla="*/ 587 h 642"/>
                  <a:gd name="T14" fmla="*/ 227 w 254"/>
                  <a:gd name="T15" fmla="*/ 415 h 642"/>
                  <a:gd name="T16" fmla="*/ 226 w 254"/>
                  <a:gd name="T17" fmla="*/ 433 h 642"/>
                  <a:gd name="T18" fmla="*/ 220 w 254"/>
                  <a:gd name="T19" fmla="*/ 415 h 642"/>
                  <a:gd name="T20" fmla="*/ 212 w 254"/>
                  <a:gd name="T21" fmla="*/ 299 h 642"/>
                  <a:gd name="T22" fmla="*/ 196 w 254"/>
                  <a:gd name="T23" fmla="*/ 237 h 642"/>
                  <a:gd name="T24" fmla="*/ 182 w 254"/>
                  <a:gd name="T25" fmla="*/ 143 h 642"/>
                  <a:gd name="T26" fmla="*/ 154 w 254"/>
                  <a:gd name="T27" fmla="*/ 51 h 642"/>
                  <a:gd name="T28" fmla="*/ 140 w 254"/>
                  <a:gd name="T29" fmla="*/ 5 h 642"/>
                  <a:gd name="T30" fmla="*/ 130 w 254"/>
                  <a:gd name="T31" fmla="*/ 13 h 642"/>
                  <a:gd name="T32" fmla="*/ 84 w 254"/>
                  <a:gd name="T33" fmla="*/ 25 h 642"/>
                  <a:gd name="T34" fmla="*/ 16 w 254"/>
                  <a:gd name="T35" fmla="*/ 43 h 642"/>
                  <a:gd name="T36" fmla="*/ 8 w 254"/>
                  <a:gd name="T37" fmla="*/ 65 h 642"/>
                  <a:gd name="T38" fmla="*/ 24 w 254"/>
                  <a:gd name="T39" fmla="*/ 95 h 642"/>
                  <a:gd name="T40" fmla="*/ 0 w 254"/>
                  <a:gd name="T41" fmla="*/ 98 h 6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4" h="642">
                    <a:moveTo>
                      <a:pt x="8" y="45"/>
                    </a:moveTo>
                    <a:cubicBezTo>
                      <a:pt x="15" y="65"/>
                      <a:pt x="4" y="34"/>
                      <a:pt x="12" y="59"/>
                    </a:cubicBezTo>
                    <a:cubicBezTo>
                      <a:pt x="13" y="63"/>
                      <a:pt x="16" y="71"/>
                      <a:pt x="16" y="71"/>
                    </a:cubicBezTo>
                    <a:cubicBezTo>
                      <a:pt x="17" y="84"/>
                      <a:pt x="20" y="96"/>
                      <a:pt x="20" y="109"/>
                    </a:cubicBezTo>
                    <a:lnTo>
                      <a:pt x="91" y="642"/>
                    </a:lnTo>
                    <a:cubicBezTo>
                      <a:pt x="136" y="627"/>
                      <a:pt x="182" y="613"/>
                      <a:pt x="227" y="597"/>
                    </a:cubicBezTo>
                    <a:cubicBezTo>
                      <a:pt x="237" y="594"/>
                      <a:pt x="242" y="587"/>
                      <a:pt x="254" y="587"/>
                    </a:cubicBezTo>
                    <a:cubicBezTo>
                      <a:pt x="245" y="530"/>
                      <a:pt x="237" y="472"/>
                      <a:pt x="227" y="415"/>
                    </a:cubicBezTo>
                    <a:cubicBezTo>
                      <a:pt x="226" y="409"/>
                      <a:pt x="230" y="428"/>
                      <a:pt x="226" y="433"/>
                    </a:cubicBezTo>
                    <a:cubicBezTo>
                      <a:pt x="222" y="438"/>
                      <a:pt x="220" y="415"/>
                      <a:pt x="220" y="415"/>
                    </a:cubicBezTo>
                    <a:cubicBezTo>
                      <a:pt x="219" y="376"/>
                      <a:pt x="217" y="338"/>
                      <a:pt x="212" y="299"/>
                    </a:cubicBezTo>
                    <a:cubicBezTo>
                      <a:pt x="209" y="278"/>
                      <a:pt x="196" y="258"/>
                      <a:pt x="196" y="237"/>
                    </a:cubicBezTo>
                    <a:lnTo>
                      <a:pt x="182" y="143"/>
                    </a:lnTo>
                    <a:cubicBezTo>
                      <a:pt x="170" y="113"/>
                      <a:pt x="162" y="82"/>
                      <a:pt x="154" y="51"/>
                    </a:cubicBezTo>
                    <a:cubicBezTo>
                      <a:pt x="153" y="39"/>
                      <a:pt x="154" y="10"/>
                      <a:pt x="140" y="5"/>
                    </a:cubicBezTo>
                    <a:cubicBezTo>
                      <a:pt x="118" y="12"/>
                      <a:pt x="151" y="0"/>
                      <a:pt x="130" y="13"/>
                    </a:cubicBezTo>
                    <a:cubicBezTo>
                      <a:pt x="118" y="21"/>
                      <a:pt x="98" y="22"/>
                      <a:pt x="84" y="25"/>
                    </a:cubicBezTo>
                    <a:cubicBezTo>
                      <a:pt x="61" y="30"/>
                      <a:pt x="39" y="37"/>
                      <a:pt x="16" y="43"/>
                    </a:cubicBezTo>
                    <a:cubicBezTo>
                      <a:pt x="11" y="50"/>
                      <a:pt x="8" y="57"/>
                      <a:pt x="8" y="65"/>
                    </a:cubicBezTo>
                    <a:cubicBezTo>
                      <a:pt x="19" y="73"/>
                      <a:pt x="15" y="86"/>
                      <a:pt x="24" y="95"/>
                    </a:cubicBezTo>
                    <a:lnTo>
                      <a:pt x="0" y="98"/>
                    </a:lnTo>
                  </a:path>
                </a:pathLst>
              </a:cu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grpSp>
            <p:nvGrpSpPr>
              <p:cNvPr id="103441" name="Group 8"/>
              <p:cNvGrpSpPr>
                <a:grpSpLocks/>
              </p:cNvGrpSpPr>
              <p:nvPr/>
            </p:nvGrpSpPr>
            <p:grpSpPr bwMode="auto">
              <a:xfrm>
                <a:off x="1293" y="1525"/>
                <a:ext cx="680" cy="260"/>
                <a:chOff x="1066" y="1525"/>
                <a:chExt cx="680" cy="260"/>
              </a:xfrm>
            </p:grpSpPr>
            <p:sp>
              <p:nvSpPr>
                <p:cNvPr id="46" name="Rectangle 9"/>
                <p:cNvSpPr>
                  <a:spLocks noChangeArrowheads="1"/>
                </p:cNvSpPr>
                <p:nvPr/>
              </p:nvSpPr>
              <p:spPr bwMode="auto">
                <a:xfrm>
                  <a:off x="1247" y="1525"/>
                  <a:ext cx="499" cy="136"/>
                </a:xfrm>
                <a:prstGeom prst="rect">
                  <a:avLst/>
                </a:prstGeom>
                <a:solidFill>
                  <a:sysClr val="window" lastClr="FFFFFF"/>
                </a:solidFill>
                <a:ln w="9525" algn="ctr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endParaRPr kumimoji="1" lang="zh-CN" altLang="en-US" sz="3600" kern="0">
                    <a:solidFill>
                      <a:prstClr val="black"/>
                    </a:solidFill>
                    <a:latin typeface="Times New Roman" pitchFamily="18" charset="0"/>
                    <a:ea typeface="华文行楷" pitchFamily="2" charset="-122"/>
                  </a:endParaRPr>
                </a:p>
              </p:txBody>
            </p:sp>
            <p:sp>
              <p:nvSpPr>
                <p:cNvPr id="47" name="Rectangle 10"/>
                <p:cNvSpPr>
                  <a:spLocks noChangeArrowheads="1"/>
                </p:cNvSpPr>
                <p:nvPr/>
              </p:nvSpPr>
              <p:spPr bwMode="auto">
                <a:xfrm>
                  <a:off x="1066" y="1604"/>
                  <a:ext cx="136" cy="181"/>
                </a:xfrm>
                <a:prstGeom prst="rect">
                  <a:avLst/>
                </a:prstGeom>
                <a:solidFill>
                  <a:sysClr val="window" lastClr="FFFFFF"/>
                </a:solidFill>
                <a:ln w="9525" algn="ctr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endParaRPr kumimoji="1" lang="zh-CN" altLang="en-US" sz="3600" kern="0">
                    <a:solidFill>
                      <a:prstClr val="black"/>
                    </a:solidFill>
                    <a:latin typeface="Times New Roman" pitchFamily="18" charset="0"/>
                    <a:ea typeface="华文行楷" pitchFamily="2" charset="-122"/>
                  </a:endParaRPr>
                </a:p>
              </p:txBody>
            </p:sp>
            <p:sp>
              <p:nvSpPr>
                <p:cNvPr id="48" name="Rectangle 11"/>
                <p:cNvSpPr>
                  <a:spLocks noChangeArrowheads="1"/>
                </p:cNvSpPr>
                <p:nvPr/>
              </p:nvSpPr>
              <p:spPr bwMode="auto">
                <a:xfrm>
                  <a:off x="1202" y="1525"/>
                  <a:ext cx="45" cy="181"/>
                </a:xfrm>
                <a:prstGeom prst="rect">
                  <a:avLst/>
                </a:prstGeom>
                <a:solidFill>
                  <a:sysClr val="window" lastClr="FFFFFF"/>
                </a:solidFill>
                <a:ln w="9525" algn="ctr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endParaRPr kumimoji="1" lang="zh-CN" altLang="en-US" sz="3600" kern="0">
                    <a:solidFill>
                      <a:prstClr val="black"/>
                    </a:solidFill>
                    <a:latin typeface="Times New Roman" pitchFamily="18" charset="0"/>
                    <a:ea typeface="华文行楷" pitchFamily="2" charset="-122"/>
                  </a:endParaRPr>
                </a:p>
              </p:txBody>
            </p:sp>
          </p:grpSp>
          <p:pic>
            <p:nvPicPr>
              <p:cNvPr id="103442" name="Picture 12" descr="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5" y="1380"/>
                <a:ext cx="751" cy="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ectangle 13"/>
              <p:cNvSpPr>
                <a:spLocks noChangeArrowheads="1"/>
              </p:cNvSpPr>
              <p:nvPr/>
            </p:nvSpPr>
            <p:spPr bwMode="auto">
              <a:xfrm>
                <a:off x="1882" y="1525"/>
                <a:ext cx="635" cy="1815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prstDash val="lg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grpSp>
            <p:nvGrpSpPr>
              <p:cNvPr id="103444" name="Group 14"/>
              <p:cNvGrpSpPr>
                <a:grpSpLocks/>
              </p:cNvGrpSpPr>
              <p:nvPr/>
            </p:nvGrpSpPr>
            <p:grpSpPr bwMode="auto">
              <a:xfrm>
                <a:off x="2426" y="2679"/>
                <a:ext cx="817" cy="366"/>
                <a:chOff x="2426" y="2679"/>
                <a:chExt cx="817" cy="366"/>
              </a:xfrm>
            </p:grpSpPr>
            <p:sp>
              <p:nvSpPr>
                <p:cNvPr id="44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426" y="2840"/>
                  <a:ext cx="18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endParaRPr kumimoji="1" lang="zh-CN" altLang="en-US" sz="3600" kern="0">
                    <a:solidFill>
                      <a:prstClr val="black"/>
                    </a:solidFill>
                    <a:latin typeface="Times New Roman" pitchFamily="18" charset="0"/>
                    <a:ea typeface="华文行楷" pitchFamily="2" charset="-122"/>
                  </a:endParaRPr>
                </a:p>
              </p:txBody>
            </p:sp>
            <p:sp>
              <p:nvSpPr>
                <p:cNvPr id="45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611" y="2679"/>
                  <a:ext cx="632" cy="3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3600">
                      <a:solidFill>
                        <a:schemeClr val="tx1"/>
                      </a:solidFill>
                      <a:latin typeface="Times New Roman" pitchFamily="18" charset="0"/>
                      <a:ea typeface="华文行楷" pitchFamily="2" charset="-122"/>
                    </a:defRPr>
                  </a:lvl1pPr>
                  <a:lvl2pPr marL="742950" indent="-285750" eaLnBrk="0" hangingPunct="0">
                    <a:defRPr kumimoji="1" sz="3600">
                      <a:solidFill>
                        <a:schemeClr val="tx1"/>
                      </a:solidFill>
                      <a:latin typeface="Times New Roman" pitchFamily="18" charset="0"/>
                      <a:ea typeface="华文行楷" pitchFamily="2" charset="-122"/>
                    </a:defRPr>
                  </a:lvl2pPr>
                  <a:lvl3pPr marL="1143000" indent="-228600" eaLnBrk="0" hangingPunct="0">
                    <a:defRPr kumimoji="1" sz="3600">
                      <a:solidFill>
                        <a:schemeClr val="tx1"/>
                      </a:solidFill>
                      <a:latin typeface="Times New Roman" pitchFamily="18" charset="0"/>
                      <a:ea typeface="华文行楷" pitchFamily="2" charset="-122"/>
                    </a:defRPr>
                  </a:lvl3pPr>
                  <a:lvl4pPr marL="1600200" indent="-228600" eaLnBrk="0" hangingPunct="0">
                    <a:defRPr kumimoji="1" sz="3600">
                      <a:solidFill>
                        <a:schemeClr val="tx1"/>
                      </a:solidFill>
                      <a:latin typeface="Times New Roman" pitchFamily="18" charset="0"/>
                      <a:ea typeface="华文行楷" pitchFamily="2" charset="-122"/>
                    </a:defRPr>
                  </a:lvl4pPr>
                  <a:lvl5pPr marL="2057400" indent="-228600" eaLnBrk="0" hangingPunct="0">
                    <a:defRPr kumimoji="1" sz="3600">
                      <a:solidFill>
                        <a:schemeClr val="tx1"/>
                      </a:solidFill>
                      <a:latin typeface="Times New Roman" pitchFamily="18" charset="0"/>
                      <a:ea typeface="华文行楷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3600">
                      <a:solidFill>
                        <a:schemeClr val="tx1"/>
                      </a:solidFill>
                      <a:latin typeface="Times New Roman" pitchFamily="18" charset="0"/>
                      <a:ea typeface="华文行楷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3600">
                      <a:solidFill>
                        <a:schemeClr val="tx1"/>
                      </a:solidFill>
                      <a:latin typeface="Times New Roman" pitchFamily="18" charset="0"/>
                      <a:ea typeface="华文行楷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3600">
                      <a:solidFill>
                        <a:schemeClr val="tx1"/>
                      </a:solidFill>
                      <a:latin typeface="Times New Roman" pitchFamily="18" charset="0"/>
                      <a:ea typeface="华文行楷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3600">
                      <a:solidFill>
                        <a:schemeClr val="tx1"/>
                      </a:solidFill>
                      <a:latin typeface="Times New Roman" pitchFamily="18" charset="0"/>
                      <a:ea typeface="华文行楷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zh-CN" altLang="en-US" sz="1600" b="1" kern="0">
                      <a:solidFill>
                        <a:srgbClr val="FF0000"/>
                      </a:solidFill>
                    </a:rPr>
                    <a:t>视锥细胞</a:t>
                  </a:r>
                </a:p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zh-CN" altLang="en-US" sz="1600" b="1" kern="0">
                      <a:solidFill>
                        <a:srgbClr val="FF0000"/>
                      </a:solidFill>
                    </a:rPr>
                    <a:t>视杆细胞</a:t>
                  </a:r>
                </a:p>
              </p:txBody>
            </p:sp>
          </p:grpSp>
          <p:sp>
            <p:nvSpPr>
              <p:cNvPr id="41" name="Line 17"/>
              <p:cNvSpPr>
                <a:spLocks noChangeShapeType="1"/>
              </p:cNvSpPr>
              <p:nvPr/>
            </p:nvSpPr>
            <p:spPr bwMode="auto">
              <a:xfrm flipH="1">
                <a:off x="2426" y="2205"/>
                <a:ext cx="18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42" name="Text Box 18"/>
              <p:cNvSpPr txBox="1">
                <a:spLocks noChangeArrowheads="1"/>
              </p:cNvSpPr>
              <p:nvPr/>
            </p:nvSpPr>
            <p:spPr bwMode="auto">
              <a:xfrm>
                <a:off x="2599" y="2088"/>
                <a:ext cx="63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1pPr>
                <a:lvl2pPr marL="742950" indent="-28575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2pPr>
                <a:lvl3pPr marL="11430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3pPr>
                <a:lvl4pPr marL="16002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4pPr>
                <a:lvl5pPr marL="20574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zh-CN" altLang="en-US" sz="1600" b="1" kern="0">
                    <a:solidFill>
                      <a:srgbClr val="FF0000"/>
                    </a:solidFill>
                  </a:rPr>
                  <a:t>双极细胞</a:t>
                </a:r>
              </a:p>
            </p:txBody>
          </p:sp>
          <p:sp>
            <p:nvSpPr>
              <p:cNvPr id="43" name="Line 19"/>
              <p:cNvSpPr>
                <a:spLocks noChangeShapeType="1"/>
              </p:cNvSpPr>
              <p:nvPr/>
            </p:nvSpPr>
            <p:spPr bwMode="auto">
              <a:xfrm flipH="1">
                <a:off x="2426" y="1797"/>
                <a:ext cx="18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</p:grpSp>
        <p:sp>
          <p:nvSpPr>
            <p:cNvPr id="33" name="Text Box 20"/>
            <p:cNvSpPr txBox="1">
              <a:spLocks noChangeArrowheads="1"/>
            </p:cNvSpPr>
            <p:nvPr/>
          </p:nvSpPr>
          <p:spPr bwMode="auto">
            <a:xfrm>
              <a:off x="2587" y="1661"/>
              <a:ext cx="9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1600" b="1" kern="0">
                  <a:solidFill>
                    <a:srgbClr val="FF0000"/>
                  </a:solidFill>
                </a:rPr>
                <a:t>节细胞</a:t>
              </a:r>
            </a:p>
          </p:txBody>
        </p:sp>
      </p:grpSp>
      <p:grpSp>
        <p:nvGrpSpPr>
          <p:cNvPr id="49" name="Group 21"/>
          <p:cNvGrpSpPr>
            <a:grpSpLocks/>
          </p:cNvGrpSpPr>
          <p:nvPr/>
        </p:nvGrpSpPr>
        <p:grpSpPr bwMode="auto">
          <a:xfrm>
            <a:off x="4572000" y="2787650"/>
            <a:ext cx="2447925" cy="461963"/>
            <a:chOff x="2608" y="1781"/>
            <a:chExt cx="1542" cy="291"/>
          </a:xfrm>
        </p:grpSpPr>
        <p:sp>
          <p:nvSpPr>
            <p:cNvPr id="50" name="Line 22"/>
            <p:cNvSpPr>
              <a:spLocks noChangeShapeType="1"/>
            </p:cNvSpPr>
            <p:nvPr/>
          </p:nvSpPr>
          <p:spPr bwMode="auto">
            <a:xfrm flipH="1">
              <a:off x="3183" y="1933"/>
              <a:ext cx="967" cy="4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51" name="Text Box 23"/>
            <p:cNvSpPr txBox="1">
              <a:spLocks noChangeArrowheads="1"/>
            </p:cNvSpPr>
            <p:nvPr/>
          </p:nvSpPr>
          <p:spPr bwMode="auto">
            <a:xfrm>
              <a:off x="2608" y="1781"/>
              <a:ext cx="69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b="1" kern="0">
                  <a:solidFill>
                    <a:prstClr val="black"/>
                  </a:solidFill>
                </a:rPr>
                <a:t>视神经</a:t>
              </a:r>
            </a:p>
          </p:txBody>
        </p:sp>
      </p:grpSp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6948488" y="220663"/>
            <a:ext cx="8001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 kern="0">
                <a:solidFill>
                  <a:prstClr val="black"/>
                </a:solidFill>
              </a:rPr>
              <a:t>鼻侧</a:t>
            </a:r>
          </a:p>
        </p:txBody>
      </p:sp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5214938" y="581025"/>
            <a:ext cx="8001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 kern="0">
                <a:solidFill>
                  <a:prstClr val="black"/>
                </a:solidFill>
              </a:rPr>
              <a:t>颞侧</a:t>
            </a:r>
          </a:p>
        </p:txBody>
      </p: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8459788" y="581025"/>
            <a:ext cx="8001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 kern="0">
                <a:solidFill>
                  <a:prstClr val="black"/>
                </a:solidFill>
              </a:rPr>
              <a:t>颞侧</a:t>
            </a:r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1158875" y="2068513"/>
            <a:ext cx="1112838" cy="466725"/>
          </a:xfrm>
          <a:prstGeom prst="rect">
            <a:avLst/>
          </a:prstGeom>
          <a:noFill/>
          <a:ln w="9525" algn="ctr">
            <a:solidFill>
              <a:srgbClr val="C050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 ker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视神经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14C9A-A852-4A0E-9733-49C598AF41C8}" type="slidenum">
              <a:rPr lang="zh-CN" altLang="en-US"/>
              <a:pPr>
                <a:defRPr/>
              </a:pPr>
              <a:t>53</a:t>
            </a:fld>
            <a:endParaRPr lang="zh-CN" altLang="en-US"/>
          </a:p>
        </p:txBody>
      </p:sp>
      <p:graphicFrame>
        <p:nvGraphicFramePr>
          <p:cNvPr id="104451" name="Object 2"/>
          <p:cNvGraphicFramePr>
            <a:graphicFrameLocks noChangeAspect="1"/>
          </p:cNvGraphicFramePr>
          <p:nvPr/>
        </p:nvGraphicFramePr>
        <p:xfrm>
          <a:off x="5475288" y="296863"/>
          <a:ext cx="4071937" cy="619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8" name="Image" r:id="rId3" imgW="6120635" imgH="8850794" progId="Photoshop.Image.8">
                  <p:embed/>
                </p:oleObj>
              </mc:Choice>
              <mc:Fallback>
                <p:oleObj name="Image" r:id="rId3" imgW="6120635" imgH="8850794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915"/>
                      <a:stretch>
                        <a:fillRect/>
                      </a:stretch>
                    </p:blipFill>
                    <p:spPr bwMode="auto">
                      <a:xfrm>
                        <a:off x="5475288" y="296863"/>
                        <a:ext cx="4071937" cy="619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452" name="Group 3"/>
          <p:cNvGrpSpPr>
            <a:grpSpLocks/>
          </p:cNvGrpSpPr>
          <p:nvPr/>
        </p:nvGrpSpPr>
        <p:grpSpPr bwMode="auto">
          <a:xfrm>
            <a:off x="4722813" y="2776538"/>
            <a:ext cx="2447925" cy="396875"/>
            <a:chOff x="2608" y="1781"/>
            <a:chExt cx="1542" cy="250"/>
          </a:xfrm>
        </p:grpSpPr>
        <p:sp>
          <p:nvSpPr>
            <p:cNvPr id="52" name="Line 4"/>
            <p:cNvSpPr>
              <a:spLocks noChangeShapeType="1"/>
            </p:cNvSpPr>
            <p:nvPr/>
          </p:nvSpPr>
          <p:spPr bwMode="auto">
            <a:xfrm flipH="1">
              <a:off x="3183" y="1933"/>
              <a:ext cx="967" cy="4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53" name="Text Box 5"/>
            <p:cNvSpPr txBox="1">
              <a:spLocks noChangeArrowheads="1"/>
            </p:cNvSpPr>
            <p:nvPr/>
          </p:nvSpPr>
          <p:spPr bwMode="auto">
            <a:xfrm>
              <a:off x="2608" y="1781"/>
              <a:ext cx="5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0" lang="zh-CN" altLang="en-US" sz="2000" b="1" kern="0">
                  <a:solidFill>
                    <a:prstClr val="black"/>
                  </a:solidFill>
                  <a:latin typeface="Arial" charset="0"/>
                </a:rPr>
                <a:t>视神经</a:t>
              </a:r>
            </a:p>
          </p:txBody>
        </p:sp>
      </p:grp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099300" y="20955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 kern="0">
                <a:solidFill>
                  <a:prstClr val="black"/>
                </a:solidFill>
              </a:rPr>
              <a:t>鼻侧</a:t>
            </a:r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5365750" y="569913"/>
            <a:ext cx="796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 kern="0">
                <a:solidFill>
                  <a:prstClr val="black"/>
                </a:solidFill>
              </a:rPr>
              <a:t>颞侧</a:t>
            </a: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8610600" y="569913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 kern="0">
                <a:solidFill>
                  <a:prstClr val="black"/>
                </a:solidFill>
              </a:rPr>
              <a:t>颞侧</a:t>
            </a:r>
          </a:p>
        </p:txBody>
      </p:sp>
      <p:grpSp>
        <p:nvGrpSpPr>
          <p:cNvPr id="57" name="Group 9"/>
          <p:cNvGrpSpPr>
            <a:grpSpLocks/>
          </p:cNvGrpSpPr>
          <p:nvPr/>
        </p:nvGrpSpPr>
        <p:grpSpPr bwMode="auto">
          <a:xfrm>
            <a:off x="4403725" y="4170363"/>
            <a:ext cx="2335213" cy="582612"/>
            <a:chOff x="2407" y="2659"/>
            <a:chExt cx="1471" cy="367"/>
          </a:xfrm>
        </p:grpSpPr>
        <p:sp>
          <p:nvSpPr>
            <p:cNvPr id="58" name="Line 10"/>
            <p:cNvSpPr>
              <a:spLocks noChangeShapeType="1"/>
            </p:cNvSpPr>
            <p:nvPr/>
          </p:nvSpPr>
          <p:spPr bwMode="auto">
            <a:xfrm flipH="1">
              <a:off x="3243" y="2659"/>
              <a:ext cx="635" cy="272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59" name="Text Box 11"/>
            <p:cNvSpPr txBox="1">
              <a:spLocks noChangeArrowheads="1"/>
            </p:cNvSpPr>
            <p:nvPr/>
          </p:nvSpPr>
          <p:spPr bwMode="auto">
            <a:xfrm>
              <a:off x="2407" y="2795"/>
              <a:ext cx="8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0" lang="zh-CN" altLang="en-US" sz="1800" b="1" kern="0">
                  <a:solidFill>
                    <a:prstClr val="black"/>
                  </a:solidFill>
                  <a:latin typeface="Arial" charset="0"/>
                </a:rPr>
                <a:t>外侧膝状体</a:t>
              </a:r>
              <a:r>
                <a:rPr kumimoji="0" lang="zh-CN" altLang="en-US" sz="1800" kern="0">
                  <a:solidFill>
                    <a:prstClr val="black"/>
                  </a:solidFill>
                  <a:latin typeface="Arial" charset="0"/>
                </a:rPr>
                <a:t> </a:t>
              </a:r>
            </a:p>
          </p:txBody>
        </p:sp>
      </p:grpSp>
      <p:grpSp>
        <p:nvGrpSpPr>
          <p:cNvPr id="60" name="Group 12"/>
          <p:cNvGrpSpPr>
            <a:grpSpLocks/>
          </p:cNvGrpSpPr>
          <p:nvPr/>
        </p:nvGrpSpPr>
        <p:grpSpPr bwMode="auto">
          <a:xfrm>
            <a:off x="5154613" y="6186488"/>
            <a:ext cx="2087562" cy="461962"/>
            <a:chOff x="1746" y="3475"/>
            <a:chExt cx="1315" cy="291"/>
          </a:xfrm>
        </p:grpSpPr>
        <p:sp>
          <p:nvSpPr>
            <p:cNvPr id="61" name="Line 13"/>
            <p:cNvSpPr>
              <a:spLocks noChangeShapeType="1"/>
            </p:cNvSpPr>
            <p:nvPr/>
          </p:nvSpPr>
          <p:spPr bwMode="auto">
            <a:xfrm flipH="1">
              <a:off x="2290" y="3475"/>
              <a:ext cx="771" cy="182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62" name="Text Box 14"/>
            <p:cNvSpPr txBox="1">
              <a:spLocks noChangeArrowheads="1"/>
            </p:cNvSpPr>
            <p:nvPr/>
          </p:nvSpPr>
          <p:spPr bwMode="auto">
            <a:xfrm>
              <a:off x="1746" y="3535"/>
              <a:ext cx="5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0" lang="zh-CN" altLang="en-US" sz="1800" b="1" kern="0">
                  <a:solidFill>
                    <a:prstClr val="black"/>
                  </a:solidFill>
                  <a:latin typeface="Arial" charset="0"/>
                </a:rPr>
                <a:t>视皮质</a:t>
              </a:r>
              <a:r>
                <a:rPr kumimoji="0" lang="zh-CN" altLang="en-US" sz="1800" kern="0">
                  <a:solidFill>
                    <a:prstClr val="black"/>
                  </a:solidFill>
                  <a:latin typeface="Arial" charset="0"/>
                </a:rPr>
                <a:t> </a:t>
              </a:r>
            </a:p>
          </p:txBody>
        </p:sp>
      </p:grpSp>
      <p:grpSp>
        <p:nvGrpSpPr>
          <p:cNvPr id="63" name="Group 15"/>
          <p:cNvGrpSpPr>
            <a:grpSpLocks/>
          </p:cNvGrpSpPr>
          <p:nvPr/>
        </p:nvGrpSpPr>
        <p:grpSpPr bwMode="auto">
          <a:xfrm>
            <a:off x="4926013" y="3594100"/>
            <a:ext cx="2244725" cy="366713"/>
            <a:chOff x="1465" y="2133"/>
            <a:chExt cx="1414" cy="231"/>
          </a:xfrm>
        </p:grpSpPr>
        <p:sp>
          <p:nvSpPr>
            <p:cNvPr id="64" name="Line 16"/>
            <p:cNvSpPr>
              <a:spLocks noChangeShapeType="1"/>
            </p:cNvSpPr>
            <p:nvPr/>
          </p:nvSpPr>
          <p:spPr bwMode="auto">
            <a:xfrm flipH="1">
              <a:off x="1881" y="2251"/>
              <a:ext cx="998" cy="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65" name="Text Box 17"/>
            <p:cNvSpPr txBox="1">
              <a:spLocks noChangeArrowheads="1"/>
            </p:cNvSpPr>
            <p:nvPr/>
          </p:nvSpPr>
          <p:spPr bwMode="auto">
            <a:xfrm>
              <a:off x="1465" y="2133"/>
              <a:ext cx="4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0" lang="zh-CN" altLang="en-US" sz="1800" b="1" kern="0">
                  <a:solidFill>
                    <a:prstClr val="black"/>
                  </a:solidFill>
                  <a:latin typeface="Arial" charset="0"/>
                </a:rPr>
                <a:t>视束</a:t>
              </a:r>
              <a:r>
                <a:rPr kumimoji="0" lang="zh-CN" altLang="en-US" sz="1800" kern="0">
                  <a:solidFill>
                    <a:prstClr val="black"/>
                  </a:solidFill>
                  <a:latin typeface="Arial" charset="0"/>
                </a:rPr>
                <a:t> </a:t>
              </a:r>
            </a:p>
          </p:txBody>
        </p:sp>
      </p:grpSp>
      <p:grpSp>
        <p:nvGrpSpPr>
          <p:cNvPr id="66" name="Group 18"/>
          <p:cNvGrpSpPr>
            <a:grpSpLocks/>
          </p:cNvGrpSpPr>
          <p:nvPr/>
        </p:nvGrpSpPr>
        <p:grpSpPr bwMode="auto">
          <a:xfrm>
            <a:off x="7604125" y="3017838"/>
            <a:ext cx="1584325" cy="576262"/>
            <a:chOff x="4423" y="1933"/>
            <a:chExt cx="998" cy="363"/>
          </a:xfrm>
        </p:grpSpPr>
        <p:sp>
          <p:nvSpPr>
            <p:cNvPr id="67" name="Text Box 19"/>
            <p:cNvSpPr txBox="1">
              <a:spLocks noChangeArrowheads="1"/>
            </p:cNvSpPr>
            <p:nvPr/>
          </p:nvSpPr>
          <p:spPr bwMode="auto">
            <a:xfrm>
              <a:off x="4830" y="1933"/>
              <a:ext cx="5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0" lang="zh-CN" altLang="en-US" sz="1800" b="1" kern="0">
                  <a:solidFill>
                    <a:prstClr val="black"/>
                  </a:solidFill>
                  <a:latin typeface="Arial" charset="0"/>
                </a:rPr>
                <a:t>视交叉</a:t>
              </a:r>
              <a:r>
                <a:rPr kumimoji="0" lang="zh-CN" altLang="en-US" sz="1800" kern="0">
                  <a:solidFill>
                    <a:prstClr val="black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68" name="Line 20"/>
            <p:cNvSpPr>
              <a:spLocks noChangeShapeType="1"/>
            </p:cNvSpPr>
            <p:nvPr/>
          </p:nvSpPr>
          <p:spPr bwMode="auto">
            <a:xfrm flipV="1">
              <a:off x="4423" y="2115"/>
              <a:ext cx="407" cy="181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</p:grpSp>
      <p:grpSp>
        <p:nvGrpSpPr>
          <p:cNvPr id="69" name="Group 21"/>
          <p:cNvGrpSpPr>
            <a:grpSpLocks/>
          </p:cNvGrpSpPr>
          <p:nvPr/>
        </p:nvGrpSpPr>
        <p:grpSpPr bwMode="auto">
          <a:xfrm>
            <a:off x="4525963" y="5106988"/>
            <a:ext cx="2284412" cy="1085850"/>
            <a:chOff x="2484" y="3249"/>
            <a:chExt cx="1439" cy="684"/>
          </a:xfrm>
        </p:grpSpPr>
        <p:sp>
          <p:nvSpPr>
            <p:cNvPr id="70" name="Text Box 22"/>
            <p:cNvSpPr txBox="1">
              <a:spLocks noChangeArrowheads="1"/>
            </p:cNvSpPr>
            <p:nvPr/>
          </p:nvSpPr>
          <p:spPr bwMode="auto">
            <a:xfrm>
              <a:off x="2484" y="3702"/>
              <a:ext cx="7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0" lang="en-US" altLang="zh-CN" sz="1800" b="1" kern="0">
                  <a:solidFill>
                    <a:prstClr val="black"/>
                  </a:solidFill>
                  <a:latin typeface="Arial" charset="0"/>
                </a:rPr>
                <a:t>(</a:t>
              </a:r>
              <a:r>
                <a:rPr kumimoji="0" lang="zh-CN" altLang="en-US" sz="1800" b="1" kern="0">
                  <a:solidFill>
                    <a:prstClr val="black"/>
                  </a:solidFill>
                  <a:latin typeface="Arial" charset="0"/>
                </a:rPr>
                <a:t>内囊后部</a:t>
              </a:r>
              <a:r>
                <a:rPr kumimoji="0" lang="en-US" altLang="zh-CN" sz="1800" b="1" kern="0">
                  <a:solidFill>
                    <a:prstClr val="black"/>
                  </a:solidFill>
                  <a:latin typeface="Arial" charset="0"/>
                </a:rPr>
                <a:t>)</a:t>
              </a:r>
            </a:p>
          </p:txBody>
        </p:sp>
        <p:grpSp>
          <p:nvGrpSpPr>
            <p:cNvPr id="104484" name="Group 23"/>
            <p:cNvGrpSpPr>
              <a:grpSpLocks/>
            </p:cNvGrpSpPr>
            <p:nvPr/>
          </p:nvGrpSpPr>
          <p:grpSpPr bwMode="auto">
            <a:xfrm>
              <a:off x="2599" y="3249"/>
              <a:ext cx="1324" cy="531"/>
              <a:chOff x="1328" y="2795"/>
              <a:chExt cx="1324" cy="531"/>
            </a:xfrm>
          </p:grpSpPr>
          <p:sp>
            <p:nvSpPr>
              <p:cNvPr id="72" name="Line 24"/>
              <p:cNvSpPr>
                <a:spLocks noChangeShapeType="1"/>
              </p:cNvSpPr>
              <p:nvPr/>
            </p:nvSpPr>
            <p:spPr bwMode="auto">
              <a:xfrm flipH="1">
                <a:off x="1881" y="2795"/>
                <a:ext cx="771" cy="408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73" name="Text Box 25"/>
              <p:cNvSpPr txBox="1">
                <a:spLocks noChangeArrowheads="1"/>
              </p:cNvSpPr>
              <p:nvPr/>
            </p:nvSpPr>
            <p:spPr bwMode="auto">
              <a:xfrm>
                <a:off x="1328" y="3095"/>
                <a:ext cx="63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1pPr>
                <a:lvl2pPr marL="742950" indent="-28575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2pPr>
                <a:lvl3pPr marL="11430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3pPr>
                <a:lvl4pPr marL="16002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4pPr>
                <a:lvl5pPr marL="20574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kumimoji="0" lang="zh-CN" altLang="en-US" sz="1800" b="1" kern="0">
                    <a:solidFill>
                      <a:prstClr val="black"/>
                    </a:solidFill>
                    <a:latin typeface="Arial" charset="0"/>
                  </a:rPr>
                  <a:t>视辐射</a:t>
                </a:r>
                <a:r>
                  <a:rPr kumimoji="0" lang="zh-CN" altLang="en-US" sz="1800" kern="0">
                    <a:solidFill>
                      <a:prstClr val="black"/>
                    </a:solidFill>
                    <a:latin typeface="Arial" charset="0"/>
                  </a:rPr>
                  <a:t> </a:t>
                </a:r>
              </a:p>
            </p:txBody>
          </p:sp>
        </p:grpSp>
      </p:grpSp>
      <p:grpSp>
        <p:nvGrpSpPr>
          <p:cNvPr id="74" name="Group 26"/>
          <p:cNvGrpSpPr>
            <a:grpSpLocks/>
          </p:cNvGrpSpPr>
          <p:nvPr/>
        </p:nvGrpSpPr>
        <p:grpSpPr bwMode="auto">
          <a:xfrm>
            <a:off x="2495550" y="2055813"/>
            <a:ext cx="1727200" cy="466725"/>
            <a:chOff x="948" y="436"/>
            <a:chExt cx="1088" cy="294"/>
          </a:xfrm>
        </p:grpSpPr>
        <p:sp>
          <p:nvSpPr>
            <p:cNvPr id="75" name="Line 27"/>
            <p:cNvSpPr>
              <a:spLocks noChangeShapeType="1"/>
            </p:cNvSpPr>
            <p:nvPr/>
          </p:nvSpPr>
          <p:spPr bwMode="auto">
            <a:xfrm>
              <a:off x="948" y="581"/>
              <a:ext cx="318" cy="0"/>
            </a:xfrm>
            <a:prstGeom prst="line">
              <a:avLst/>
            </a:prstGeom>
            <a:noFill/>
            <a:ln w="38100">
              <a:solidFill>
                <a:srgbClr val="C050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76" name="Text Box 28"/>
            <p:cNvSpPr txBox="1">
              <a:spLocks noChangeArrowheads="1"/>
            </p:cNvSpPr>
            <p:nvPr/>
          </p:nvSpPr>
          <p:spPr bwMode="auto">
            <a:xfrm>
              <a:off x="1335" y="436"/>
              <a:ext cx="701" cy="294"/>
            </a:xfrm>
            <a:prstGeom prst="rect">
              <a:avLst/>
            </a:prstGeom>
            <a:noFill/>
            <a:ln w="9525" algn="ctr">
              <a:solidFill>
                <a:srgbClr val="C050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b="1" kern="0">
                  <a:solidFill>
                    <a:prstClr val="black"/>
                  </a:solidFill>
                  <a:latin typeface="黑体" pitchFamily="2" charset="-122"/>
                  <a:ea typeface="黑体" pitchFamily="2" charset="-122"/>
                </a:rPr>
                <a:t>视交叉</a:t>
              </a:r>
            </a:p>
          </p:txBody>
        </p:sp>
      </p:grpSp>
      <p:grpSp>
        <p:nvGrpSpPr>
          <p:cNvPr id="77" name="Group 29"/>
          <p:cNvGrpSpPr>
            <a:grpSpLocks/>
          </p:cNvGrpSpPr>
          <p:nvPr/>
        </p:nvGrpSpPr>
        <p:grpSpPr bwMode="auto">
          <a:xfrm>
            <a:off x="3252788" y="2705100"/>
            <a:ext cx="806450" cy="1041400"/>
            <a:chOff x="1682" y="845"/>
            <a:chExt cx="508" cy="656"/>
          </a:xfrm>
        </p:grpSpPr>
        <p:sp>
          <p:nvSpPr>
            <p:cNvPr id="78" name="Line 30"/>
            <p:cNvSpPr>
              <a:spLocks noChangeShapeType="1"/>
            </p:cNvSpPr>
            <p:nvPr/>
          </p:nvSpPr>
          <p:spPr bwMode="auto">
            <a:xfrm>
              <a:off x="1958" y="845"/>
              <a:ext cx="0" cy="317"/>
            </a:xfrm>
            <a:prstGeom prst="line">
              <a:avLst/>
            </a:prstGeom>
            <a:noFill/>
            <a:ln w="38100">
              <a:solidFill>
                <a:srgbClr val="C050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79" name="Text Box 31"/>
            <p:cNvSpPr txBox="1">
              <a:spLocks noChangeArrowheads="1"/>
            </p:cNvSpPr>
            <p:nvPr/>
          </p:nvSpPr>
          <p:spPr bwMode="auto">
            <a:xfrm>
              <a:off x="1682" y="1207"/>
              <a:ext cx="508" cy="294"/>
            </a:xfrm>
            <a:prstGeom prst="rect">
              <a:avLst/>
            </a:prstGeom>
            <a:noFill/>
            <a:ln w="9525" algn="ctr">
              <a:solidFill>
                <a:srgbClr val="C050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b="1" kern="0">
                  <a:solidFill>
                    <a:prstClr val="black"/>
                  </a:solidFill>
                  <a:latin typeface="黑体" pitchFamily="2" charset="-122"/>
                  <a:ea typeface="黑体" pitchFamily="2" charset="-122"/>
                </a:rPr>
                <a:t>视束</a:t>
              </a:r>
            </a:p>
          </p:txBody>
        </p:sp>
      </p:grpSp>
      <p:grpSp>
        <p:nvGrpSpPr>
          <p:cNvPr id="80" name="Group 32"/>
          <p:cNvGrpSpPr>
            <a:grpSpLocks/>
          </p:cNvGrpSpPr>
          <p:nvPr/>
        </p:nvGrpSpPr>
        <p:grpSpPr bwMode="auto">
          <a:xfrm>
            <a:off x="979488" y="3278188"/>
            <a:ext cx="2135187" cy="452437"/>
            <a:chOff x="250" y="1206"/>
            <a:chExt cx="1345" cy="285"/>
          </a:xfrm>
        </p:grpSpPr>
        <p:sp>
          <p:nvSpPr>
            <p:cNvPr id="81" name="Line 33"/>
            <p:cNvSpPr>
              <a:spLocks noChangeShapeType="1"/>
            </p:cNvSpPr>
            <p:nvPr/>
          </p:nvSpPr>
          <p:spPr bwMode="auto">
            <a:xfrm flipH="1">
              <a:off x="1323" y="1344"/>
              <a:ext cx="272" cy="0"/>
            </a:xfrm>
            <a:prstGeom prst="line">
              <a:avLst/>
            </a:prstGeom>
            <a:noFill/>
            <a:ln w="38100">
              <a:solidFill>
                <a:srgbClr val="C050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82" name="Text Box 34"/>
            <p:cNvSpPr txBox="1">
              <a:spLocks noChangeArrowheads="1"/>
            </p:cNvSpPr>
            <p:nvPr/>
          </p:nvSpPr>
          <p:spPr bwMode="auto">
            <a:xfrm>
              <a:off x="250" y="1206"/>
              <a:ext cx="1047" cy="285"/>
            </a:xfrm>
            <a:prstGeom prst="rect">
              <a:avLst/>
            </a:prstGeom>
            <a:noFill/>
            <a:ln w="9525" algn="ctr">
              <a:solidFill>
                <a:srgbClr val="C050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300" b="1" kern="0">
                  <a:solidFill>
                    <a:prstClr val="black"/>
                  </a:solidFill>
                  <a:latin typeface="黑体" pitchFamily="2" charset="-122"/>
                  <a:ea typeface="黑体" pitchFamily="2" charset="-122"/>
                </a:rPr>
                <a:t>外侧膝状体</a:t>
              </a:r>
            </a:p>
          </p:txBody>
        </p:sp>
      </p:grpSp>
      <p:sp>
        <p:nvSpPr>
          <p:cNvPr id="83" name="Text Box 35"/>
          <p:cNvSpPr txBox="1">
            <a:spLocks noChangeArrowheads="1"/>
          </p:cNvSpPr>
          <p:nvPr/>
        </p:nvSpPr>
        <p:spPr bwMode="auto">
          <a:xfrm>
            <a:off x="1309688" y="2055813"/>
            <a:ext cx="1112837" cy="466725"/>
          </a:xfrm>
          <a:prstGeom prst="rect">
            <a:avLst/>
          </a:prstGeom>
          <a:noFill/>
          <a:ln w="9525" algn="ctr">
            <a:solidFill>
              <a:srgbClr val="C050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 ker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视神经</a:t>
            </a:r>
          </a:p>
        </p:txBody>
      </p:sp>
      <p:grpSp>
        <p:nvGrpSpPr>
          <p:cNvPr id="84" name="Group 36"/>
          <p:cNvGrpSpPr>
            <a:grpSpLocks/>
          </p:cNvGrpSpPr>
          <p:nvPr/>
        </p:nvGrpSpPr>
        <p:grpSpPr bwMode="auto">
          <a:xfrm>
            <a:off x="1309688" y="3954463"/>
            <a:ext cx="1112837" cy="1042987"/>
            <a:chOff x="428" y="1525"/>
            <a:chExt cx="701" cy="657"/>
          </a:xfrm>
        </p:grpSpPr>
        <p:sp>
          <p:nvSpPr>
            <p:cNvPr id="85" name="Line 37"/>
            <p:cNvSpPr>
              <a:spLocks noChangeShapeType="1"/>
            </p:cNvSpPr>
            <p:nvPr/>
          </p:nvSpPr>
          <p:spPr bwMode="auto">
            <a:xfrm>
              <a:off x="793" y="1525"/>
              <a:ext cx="0" cy="317"/>
            </a:xfrm>
            <a:prstGeom prst="line">
              <a:avLst/>
            </a:prstGeom>
            <a:noFill/>
            <a:ln w="38100">
              <a:solidFill>
                <a:srgbClr val="C050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86" name="Text Box 38"/>
            <p:cNvSpPr txBox="1">
              <a:spLocks noChangeArrowheads="1"/>
            </p:cNvSpPr>
            <p:nvPr/>
          </p:nvSpPr>
          <p:spPr bwMode="auto">
            <a:xfrm>
              <a:off x="428" y="1888"/>
              <a:ext cx="701" cy="294"/>
            </a:xfrm>
            <a:prstGeom prst="rect">
              <a:avLst/>
            </a:prstGeom>
            <a:noFill/>
            <a:ln w="9525" algn="ctr">
              <a:solidFill>
                <a:srgbClr val="C050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b="1" kern="0">
                  <a:solidFill>
                    <a:prstClr val="black"/>
                  </a:solidFill>
                  <a:latin typeface="黑体" pitchFamily="2" charset="-122"/>
                  <a:ea typeface="黑体" pitchFamily="2" charset="-122"/>
                </a:rPr>
                <a:t>视辐射</a:t>
              </a:r>
            </a:p>
          </p:txBody>
        </p:sp>
      </p:grpSp>
      <p:grpSp>
        <p:nvGrpSpPr>
          <p:cNvPr id="87" name="Group 39"/>
          <p:cNvGrpSpPr>
            <a:grpSpLocks/>
          </p:cNvGrpSpPr>
          <p:nvPr/>
        </p:nvGrpSpPr>
        <p:grpSpPr bwMode="auto">
          <a:xfrm>
            <a:off x="2490788" y="4530725"/>
            <a:ext cx="1755775" cy="466725"/>
            <a:chOff x="1202" y="1888"/>
            <a:chExt cx="1106" cy="294"/>
          </a:xfrm>
        </p:grpSpPr>
        <p:sp>
          <p:nvSpPr>
            <p:cNvPr id="88" name="Text Box 40"/>
            <p:cNvSpPr txBox="1">
              <a:spLocks noChangeArrowheads="1"/>
            </p:cNvSpPr>
            <p:nvPr/>
          </p:nvSpPr>
          <p:spPr bwMode="auto">
            <a:xfrm>
              <a:off x="1607" y="1888"/>
              <a:ext cx="701" cy="294"/>
            </a:xfrm>
            <a:prstGeom prst="rect">
              <a:avLst/>
            </a:prstGeom>
            <a:noFill/>
            <a:ln w="9525" algn="ctr">
              <a:solidFill>
                <a:srgbClr val="C050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b="1" kern="0">
                  <a:solidFill>
                    <a:prstClr val="black"/>
                  </a:solidFill>
                  <a:latin typeface="黑体" pitchFamily="2" charset="-122"/>
                  <a:ea typeface="黑体" pitchFamily="2" charset="-122"/>
                </a:rPr>
                <a:t>视皮质</a:t>
              </a:r>
            </a:p>
          </p:txBody>
        </p:sp>
        <p:sp>
          <p:nvSpPr>
            <p:cNvPr id="89" name="Line 41"/>
            <p:cNvSpPr>
              <a:spLocks noChangeShapeType="1"/>
            </p:cNvSpPr>
            <p:nvPr/>
          </p:nvSpPr>
          <p:spPr bwMode="auto">
            <a:xfrm>
              <a:off x="1202" y="2024"/>
              <a:ext cx="317" cy="0"/>
            </a:xfrm>
            <a:prstGeom prst="line">
              <a:avLst/>
            </a:prstGeom>
            <a:noFill/>
            <a:ln w="38100">
              <a:solidFill>
                <a:srgbClr val="C050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</p:grpSp>
      <p:grpSp>
        <p:nvGrpSpPr>
          <p:cNvPr id="90" name="Group 42"/>
          <p:cNvGrpSpPr>
            <a:grpSpLocks/>
          </p:cNvGrpSpPr>
          <p:nvPr/>
        </p:nvGrpSpPr>
        <p:grpSpPr bwMode="auto">
          <a:xfrm>
            <a:off x="1235075" y="895350"/>
            <a:ext cx="3246438" cy="1114425"/>
            <a:chOff x="411" y="596"/>
            <a:chExt cx="2045" cy="702"/>
          </a:xfrm>
        </p:grpSpPr>
        <p:sp>
          <p:nvSpPr>
            <p:cNvPr id="91" name="Line 43"/>
            <p:cNvSpPr>
              <a:spLocks noChangeShapeType="1"/>
            </p:cNvSpPr>
            <p:nvPr/>
          </p:nvSpPr>
          <p:spPr bwMode="auto">
            <a:xfrm>
              <a:off x="839" y="980"/>
              <a:ext cx="0" cy="318"/>
            </a:xfrm>
            <a:prstGeom prst="line">
              <a:avLst/>
            </a:prstGeom>
            <a:noFill/>
            <a:ln w="38100">
              <a:solidFill>
                <a:srgbClr val="C050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92" name="Text Box 44"/>
            <p:cNvSpPr txBox="1">
              <a:spLocks noChangeArrowheads="1"/>
            </p:cNvSpPr>
            <p:nvPr/>
          </p:nvSpPr>
          <p:spPr bwMode="auto">
            <a:xfrm>
              <a:off x="1594" y="605"/>
              <a:ext cx="862" cy="285"/>
            </a:xfrm>
            <a:prstGeom prst="rect">
              <a:avLst/>
            </a:prstGeom>
            <a:noFill/>
            <a:ln w="9525" algn="ctr">
              <a:solidFill>
                <a:srgbClr val="C050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300" b="1" kern="0">
                  <a:solidFill>
                    <a:prstClr val="black"/>
                  </a:solidFill>
                  <a:latin typeface="黑体" pitchFamily="2" charset="-122"/>
                  <a:ea typeface="黑体" pitchFamily="2" charset="-122"/>
                </a:rPr>
                <a:t>双极细胞</a:t>
              </a:r>
            </a:p>
          </p:txBody>
        </p:sp>
        <p:sp>
          <p:nvSpPr>
            <p:cNvPr id="93" name="Line 45"/>
            <p:cNvSpPr>
              <a:spLocks noChangeShapeType="1"/>
            </p:cNvSpPr>
            <p:nvPr/>
          </p:nvSpPr>
          <p:spPr bwMode="auto">
            <a:xfrm flipH="1">
              <a:off x="1156" y="752"/>
              <a:ext cx="317" cy="0"/>
            </a:xfrm>
            <a:prstGeom prst="line">
              <a:avLst/>
            </a:prstGeom>
            <a:noFill/>
            <a:ln w="38100">
              <a:solidFill>
                <a:srgbClr val="C050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94" name="Text Box 46"/>
            <p:cNvSpPr txBox="1">
              <a:spLocks noChangeArrowheads="1"/>
            </p:cNvSpPr>
            <p:nvPr/>
          </p:nvSpPr>
          <p:spPr bwMode="auto">
            <a:xfrm>
              <a:off x="411" y="596"/>
              <a:ext cx="677" cy="285"/>
            </a:xfrm>
            <a:prstGeom prst="rect">
              <a:avLst/>
            </a:prstGeom>
            <a:noFill/>
            <a:ln w="9525" algn="ctr">
              <a:solidFill>
                <a:srgbClr val="C050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300" b="1" kern="0">
                  <a:solidFill>
                    <a:prstClr val="black"/>
                  </a:solidFill>
                  <a:latin typeface="黑体" pitchFamily="2" charset="-122"/>
                  <a:ea typeface="黑体" pitchFamily="2" charset="-122"/>
                </a:rPr>
                <a:t>节细胞</a:t>
              </a:r>
              <a:endParaRPr lang="zh-CN" altLang="en-US" sz="2000" b="1" kern="0">
                <a:solidFill>
                  <a:srgbClr val="FF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95" name="Text Box 47"/>
          <p:cNvSpPr txBox="1">
            <a:spLocks noChangeArrowheads="1"/>
          </p:cNvSpPr>
          <p:nvPr/>
        </p:nvSpPr>
        <p:spPr bwMode="auto">
          <a:xfrm>
            <a:off x="1687513" y="5800725"/>
            <a:ext cx="2032000" cy="466725"/>
          </a:xfrm>
          <a:prstGeom prst="rect">
            <a:avLst/>
          </a:prstGeom>
          <a:noFill/>
          <a:ln w="9525" algn="ctr">
            <a:solidFill>
              <a:srgbClr val="C050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 kern="0">
                <a:solidFill>
                  <a:srgbClr val="FF0000"/>
                </a:solidFill>
                <a:ea typeface="黑体" pitchFamily="2" charset="-122"/>
              </a:rPr>
              <a:t>视觉传导通路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mph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1.11111E-6 L -4.79167E-6 -0.07222 " pathEditMode="relative" rAng="0" ptsTypes="AA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5FAE5-7A4A-4F34-ABB1-C7213CEB87DE}" type="slidenum">
              <a:rPr lang="zh-CN" altLang="en-US"/>
              <a:pPr>
                <a:defRPr/>
              </a:pPr>
              <a:t>54</a:t>
            </a:fld>
            <a:endParaRPr lang="zh-CN" altLang="en-US"/>
          </a:p>
        </p:txBody>
      </p:sp>
      <p:pic>
        <p:nvPicPr>
          <p:cNvPr id="58" name="Picture 72" descr="视觉传导路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0"/>
          <a:stretch>
            <a:fillRect/>
          </a:stretch>
        </p:blipFill>
        <p:spPr bwMode="auto">
          <a:xfrm>
            <a:off x="1339850" y="414338"/>
            <a:ext cx="4103688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 descr="视觉传导路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0"/>
          <a:stretch>
            <a:fillRect/>
          </a:stretch>
        </p:blipFill>
        <p:spPr bwMode="auto">
          <a:xfrm>
            <a:off x="5732463" y="414338"/>
            <a:ext cx="4103687" cy="594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2" name="Group 107"/>
          <p:cNvGrpSpPr>
            <a:grpSpLocks/>
          </p:cNvGrpSpPr>
          <p:nvPr/>
        </p:nvGrpSpPr>
        <p:grpSpPr bwMode="auto">
          <a:xfrm>
            <a:off x="5876925" y="974725"/>
            <a:ext cx="3600450" cy="846138"/>
            <a:chOff x="3107" y="641"/>
            <a:chExt cx="2268" cy="533"/>
          </a:xfrm>
        </p:grpSpPr>
        <p:sp>
          <p:nvSpPr>
            <p:cNvPr id="105498" name="Text Box 54"/>
            <p:cNvSpPr txBox="1">
              <a:spLocks noChangeArrowheads="1"/>
            </p:cNvSpPr>
            <p:nvPr/>
          </p:nvSpPr>
          <p:spPr bwMode="auto">
            <a:xfrm>
              <a:off x="3107" y="641"/>
              <a:ext cx="363" cy="523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 sz="2400" b="1">
                  <a:solidFill>
                    <a:srgbClr val="FFFFFF"/>
                  </a:solidFill>
                  <a:latin typeface="Arial" panose="020B0604020202020204" pitchFamily="34" charset="0"/>
                </a:rPr>
                <a:t>颞  侧</a:t>
              </a:r>
            </a:p>
          </p:txBody>
        </p:sp>
        <p:sp>
          <p:nvSpPr>
            <p:cNvPr id="105499" name="Text Box 58"/>
            <p:cNvSpPr txBox="1">
              <a:spLocks noChangeArrowheads="1"/>
            </p:cNvSpPr>
            <p:nvPr/>
          </p:nvSpPr>
          <p:spPr bwMode="auto">
            <a:xfrm>
              <a:off x="5057" y="651"/>
              <a:ext cx="318" cy="523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hlink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 sz="2400" b="1">
                  <a:solidFill>
                    <a:srgbClr val="FFFFFF"/>
                  </a:solidFill>
                  <a:latin typeface="Arial" panose="020B0604020202020204" pitchFamily="34" charset="0"/>
                </a:rPr>
                <a:t>颞  侧</a:t>
              </a:r>
            </a:p>
          </p:txBody>
        </p:sp>
      </p:grpSp>
      <p:grpSp>
        <p:nvGrpSpPr>
          <p:cNvPr id="65" name="Group 71"/>
          <p:cNvGrpSpPr>
            <a:grpSpLocks/>
          </p:cNvGrpSpPr>
          <p:nvPr/>
        </p:nvGrpSpPr>
        <p:grpSpPr bwMode="auto">
          <a:xfrm>
            <a:off x="6838950" y="1090613"/>
            <a:ext cx="1927225" cy="790575"/>
            <a:chOff x="2715" y="726"/>
            <a:chExt cx="1214" cy="498"/>
          </a:xfrm>
        </p:grpSpPr>
        <p:grpSp>
          <p:nvGrpSpPr>
            <p:cNvPr id="105492" name="Group 63"/>
            <p:cNvGrpSpPr>
              <a:grpSpLocks/>
            </p:cNvGrpSpPr>
            <p:nvPr/>
          </p:nvGrpSpPr>
          <p:grpSpPr bwMode="auto">
            <a:xfrm>
              <a:off x="3420" y="731"/>
              <a:ext cx="509" cy="493"/>
              <a:chOff x="2669" y="721"/>
              <a:chExt cx="509" cy="493"/>
            </a:xfrm>
          </p:grpSpPr>
          <p:sp>
            <p:nvSpPr>
              <p:cNvPr id="70" name="Oval 64"/>
              <p:cNvSpPr>
                <a:spLocks noChangeArrowheads="1"/>
              </p:cNvSpPr>
              <p:nvPr/>
            </p:nvSpPr>
            <p:spPr bwMode="auto">
              <a:xfrm>
                <a:off x="2679" y="728"/>
                <a:ext cx="499" cy="482"/>
              </a:xfrm>
              <a:prstGeom prst="ellipse">
                <a:avLst/>
              </a:prstGeom>
              <a:solidFill>
                <a:srgbClr val="CC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CC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endParaRPr kumimoji="1" lang="zh-CN" altLang="zh-CN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71" name="Rectangle 65"/>
              <p:cNvSpPr>
                <a:spLocks noChangeArrowheads="1"/>
              </p:cNvSpPr>
              <p:nvPr/>
            </p:nvSpPr>
            <p:spPr bwMode="auto">
              <a:xfrm>
                <a:off x="2669" y="721"/>
                <a:ext cx="264" cy="49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endParaRPr kumimoji="1" lang="zh-CN" altLang="zh-CN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</p:grpSp>
        <p:grpSp>
          <p:nvGrpSpPr>
            <p:cNvPr id="105493" name="Group 66"/>
            <p:cNvGrpSpPr>
              <a:grpSpLocks/>
            </p:cNvGrpSpPr>
            <p:nvPr/>
          </p:nvGrpSpPr>
          <p:grpSpPr bwMode="auto">
            <a:xfrm>
              <a:off x="2715" y="726"/>
              <a:ext cx="534" cy="493"/>
              <a:chOff x="3389" y="717"/>
              <a:chExt cx="534" cy="493"/>
            </a:xfrm>
          </p:grpSpPr>
          <p:sp>
            <p:nvSpPr>
              <p:cNvPr id="68" name="Oval 67"/>
              <p:cNvSpPr>
                <a:spLocks noChangeArrowheads="1"/>
              </p:cNvSpPr>
              <p:nvPr/>
            </p:nvSpPr>
            <p:spPr bwMode="auto">
              <a:xfrm>
                <a:off x="3389" y="724"/>
                <a:ext cx="499" cy="482"/>
              </a:xfrm>
              <a:prstGeom prst="ellipse">
                <a:avLst/>
              </a:prstGeom>
              <a:solidFill>
                <a:srgbClr val="CC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CC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endParaRPr kumimoji="1" lang="zh-CN" altLang="zh-CN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69" name="Rectangle 68"/>
              <p:cNvSpPr>
                <a:spLocks noChangeArrowheads="1"/>
              </p:cNvSpPr>
              <p:nvPr/>
            </p:nvSpPr>
            <p:spPr bwMode="auto">
              <a:xfrm>
                <a:off x="3659" y="717"/>
                <a:ext cx="264" cy="49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</p:grpSp>
      </p:grpSp>
      <p:sp>
        <p:nvSpPr>
          <p:cNvPr id="72" name="Oval 69"/>
          <p:cNvSpPr>
            <a:spLocks noChangeArrowheads="1"/>
          </p:cNvSpPr>
          <p:nvPr/>
        </p:nvSpPr>
        <p:spPr bwMode="auto">
          <a:xfrm>
            <a:off x="7029450" y="1566863"/>
            <a:ext cx="287338" cy="287337"/>
          </a:xfrm>
          <a:prstGeom prst="ellipse">
            <a:avLst/>
          </a:prstGeom>
          <a:solidFill>
            <a:srgbClr val="CCFF33"/>
          </a:solidFill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kumimoji="1" lang="zh-CN" altLang="en-US" sz="3600" kern="0">
              <a:solidFill>
                <a:prstClr val="black"/>
              </a:solidFill>
              <a:latin typeface="Times New Roman" pitchFamily="18" charset="0"/>
              <a:ea typeface="华文行楷" pitchFamily="2" charset="-122"/>
            </a:endParaRPr>
          </a:p>
        </p:txBody>
      </p:sp>
      <p:sp>
        <p:nvSpPr>
          <p:cNvPr id="73" name="Oval 70"/>
          <p:cNvSpPr>
            <a:spLocks noChangeArrowheads="1"/>
          </p:cNvSpPr>
          <p:nvPr/>
        </p:nvSpPr>
        <p:spPr bwMode="auto">
          <a:xfrm>
            <a:off x="8396288" y="1566863"/>
            <a:ext cx="287337" cy="287337"/>
          </a:xfrm>
          <a:prstGeom prst="ellipse">
            <a:avLst/>
          </a:prstGeom>
          <a:solidFill>
            <a:srgbClr val="CCFF33"/>
          </a:solidFill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kumimoji="1" lang="zh-CN" altLang="en-US" sz="3600" kern="0">
              <a:solidFill>
                <a:prstClr val="black"/>
              </a:solidFill>
              <a:latin typeface="Times New Roman" pitchFamily="18" charset="0"/>
              <a:ea typeface="华文行楷" pitchFamily="2" charset="-122"/>
            </a:endParaRPr>
          </a:p>
        </p:txBody>
      </p:sp>
      <p:sp>
        <p:nvSpPr>
          <p:cNvPr id="74" name="Text Box 88"/>
          <p:cNvSpPr txBox="1">
            <a:spLocks noChangeArrowheads="1"/>
          </p:cNvSpPr>
          <p:nvPr/>
        </p:nvSpPr>
        <p:spPr bwMode="auto">
          <a:xfrm>
            <a:off x="3068638" y="577850"/>
            <a:ext cx="647700" cy="830263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鼻  侧</a:t>
            </a:r>
          </a:p>
        </p:txBody>
      </p:sp>
      <p:grpSp>
        <p:nvGrpSpPr>
          <p:cNvPr id="75" name="Group 100"/>
          <p:cNvGrpSpPr>
            <a:grpSpLocks/>
          </p:cNvGrpSpPr>
          <p:nvPr/>
        </p:nvGrpSpPr>
        <p:grpSpPr bwMode="auto">
          <a:xfrm>
            <a:off x="2433638" y="1082675"/>
            <a:ext cx="1989137" cy="811213"/>
            <a:chOff x="938" y="709"/>
            <a:chExt cx="1253" cy="511"/>
          </a:xfrm>
        </p:grpSpPr>
        <p:grpSp>
          <p:nvGrpSpPr>
            <p:cNvPr id="105486" name="Group 94"/>
            <p:cNvGrpSpPr>
              <a:grpSpLocks/>
            </p:cNvGrpSpPr>
            <p:nvPr/>
          </p:nvGrpSpPr>
          <p:grpSpPr bwMode="auto">
            <a:xfrm>
              <a:off x="938" y="727"/>
              <a:ext cx="509" cy="493"/>
              <a:chOff x="2669" y="721"/>
              <a:chExt cx="509" cy="493"/>
            </a:xfrm>
          </p:grpSpPr>
          <p:sp>
            <p:nvSpPr>
              <p:cNvPr id="80" name="Oval 95"/>
              <p:cNvSpPr>
                <a:spLocks noChangeArrowheads="1"/>
              </p:cNvSpPr>
              <p:nvPr/>
            </p:nvSpPr>
            <p:spPr bwMode="auto">
              <a:xfrm>
                <a:off x="2679" y="728"/>
                <a:ext cx="499" cy="482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CC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endParaRPr kumimoji="1" lang="zh-CN" altLang="zh-CN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81" name="Rectangle 96"/>
              <p:cNvSpPr>
                <a:spLocks noChangeArrowheads="1"/>
              </p:cNvSpPr>
              <p:nvPr/>
            </p:nvSpPr>
            <p:spPr bwMode="auto">
              <a:xfrm>
                <a:off x="2669" y="721"/>
                <a:ext cx="264" cy="49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endParaRPr kumimoji="1" lang="zh-CN" altLang="zh-CN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</p:grpSp>
        <p:grpSp>
          <p:nvGrpSpPr>
            <p:cNvPr id="105487" name="Group 97"/>
            <p:cNvGrpSpPr>
              <a:grpSpLocks/>
            </p:cNvGrpSpPr>
            <p:nvPr/>
          </p:nvGrpSpPr>
          <p:grpSpPr bwMode="auto">
            <a:xfrm>
              <a:off x="1657" y="709"/>
              <a:ext cx="534" cy="493"/>
              <a:chOff x="3389" y="717"/>
              <a:chExt cx="534" cy="493"/>
            </a:xfrm>
          </p:grpSpPr>
          <p:sp>
            <p:nvSpPr>
              <p:cNvPr id="78" name="Oval 98"/>
              <p:cNvSpPr>
                <a:spLocks noChangeArrowheads="1"/>
              </p:cNvSpPr>
              <p:nvPr/>
            </p:nvSpPr>
            <p:spPr bwMode="auto">
              <a:xfrm>
                <a:off x="3389" y="724"/>
                <a:ext cx="499" cy="482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CC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endParaRPr kumimoji="1" lang="zh-CN" altLang="zh-CN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79" name="Rectangle 99"/>
              <p:cNvSpPr>
                <a:spLocks noChangeArrowheads="1"/>
              </p:cNvSpPr>
              <p:nvPr/>
            </p:nvSpPr>
            <p:spPr bwMode="auto">
              <a:xfrm>
                <a:off x="3659" y="717"/>
                <a:ext cx="264" cy="49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</p:grpSp>
      </p:grpSp>
      <p:sp>
        <p:nvSpPr>
          <p:cNvPr id="82" name="Oval 92"/>
          <p:cNvSpPr>
            <a:spLocks noChangeArrowheads="1"/>
          </p:cNvSpPr>
          <p:nvPr/>
        </p:nvSpPr>
        <p:spPr bwMode="auto">
          <a:xfrm>
            <a:off x="2852738" y="1585913"/>
            <a:ext cx="287337" cy="287337"/>
          </a:xfrm>
          <a:prstGeom prst="ellipse">
            <a:avLst/>
          </a:prstGeom>
          <a:solidFill>
            <a:srgbClr val="FF99FF"/>
          </a:solidFill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kumimoji="1" lang="zh-CN" altLang="en-US" sz="3600" kern="0">
              <a:solidFill>
                <a:prstClr val="black"/>
              </a:solidFill>
              <a:latin typeface="Times New Roman" pitchFamily="18" charset="0"/>
              <a:ea typeface="华文行楷" pitchFamily="2" charset="-122"/>
            </a:endParaRPr>
          </a:p>
        </p:txBody>
      </p:sp>
      <p:sp>
        <p:nvSpPr>
          <p:cNvPr id="83" name="Oval 101"/>
          <p:cNvSpPr>
            <a:spLocks noChangeArrowheads="1"/>
          </p:cNvSpPr>
          <p:nvPr/>
        </p:nvSpPr>
        <p:spPr bwMode="auto">
          <a:xfrm>
            <a:off x="3716338" y="1585913"/>
            <a:ext cx="287337" cy="287337"/>
          </a:xfrm>
          <a:prstGeom prst="ellipse">
            <a:avLst/>
          </a:prstGeom>
          <a:solidFill>
            <a:srgbClr val="FF99FF"/>
          </a:solidFill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kumimoji="1" lang="zh-CN" altLang="en-US" sz="3600" kern="0">
              <a:solidFill>
                <a:prstClr val="black"/>
              </a:solidFill>
              <a:latin typeface="Times New Roman" pitchFamily="18" charset="0"/>
              <a:ea typeface="华文行楷" pitchFamily="2" charset="-122"/>
            </a:endParaRPr>
          </a:p>
        </p:txBody>
      </p:sp>
      <p:sp>
        <p:nvSpPr>
          <p:cNvPr id="84" name="Line 103"/>
          <p:cNvSpPr>
            <a:spLocks noChangeShapeType="1"/>
          </p:cNvSpPr>
          <p:nvPr/>
        </p:nvSpPr>
        <p:spPr bwMode="auto">
          <a:xfrm>
            <a:off x="5516563" y="-42863"/>
            <a:ext cx="0" cy="6858001"/>
          </a:xfrm>
          <a:prstGeom prst="line">
            <a:avLst/>
          </a:prstGeom>
          <a:noFill/>
          <a:ln w="28575">
            <a:solidFill>
              <a:srgbClr val="3333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0.00023 C -0.01054 0.0507 -0.02278 0.10139 -0.02851 0.12477 C -0.03424 0.14838 -0.03685 0.13635 -0.0332 0.14167 C -0.02955 0.14699 -0.01419 0.14329 -0.00625 0.15648 C 0.0017 0.16968 0.00925 0.20394 0.01446 0.22014 C 0.01966 0.23635 0.028 0.24375 0.02552 0.25394 C 0.02305 0.26412 0.01146 0.27014 0.00013 0.28148 C -0.01106 0.29283 -0.03346 0.31922 -0.04271 0.3213 C -0.05195 0.32338 -0.05013 0.29283 -0.05534 0.29422 C -0.06054 0.29561 -0.07044 0.30764 -0.07448 0.32986 C -0.07851 0.35209 -0.0944 0.37894 -0.07916 0.42732 C -0.06393 0.4757 0.00144 0.5875 0.01758 0.61968 " pathEditMode="relative" rAng="0" ptsTypes="AAAAAAAAAAAA">
                                      <p:cBhvr>
                                        <p:cTn id="21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3097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C 0.01406 0.05718 0.02825 0.11412 0.03333 0.13959 C 0.03841 0.16505 0.03802 0.14491 0.03007 0.15232 C 0.022 0.15973 -0.00378 0.16644 -0.01446 0.18403 C -0.025 0.20162 -0.04076 0.23241 -0.03334 0.25811 C -0.02591 0.2838 0.01836 0.33079 0.03007 0.3382 C 0.04166 0.34561 0.03385 0.31736 0.03645 0.30232 C 0.03906 0.2875 0.03971 0.24329 0.04596 0.24746 C 0.05221 0.25162 0.07096 0.29352 0.07448 0.32778 C 0.07799 0.36227 0.08489 0.40741 0.06666 0.45463 C 0.04843 0.50186 -0.0181 0.58496 -0.03503 0.61111 " pathEditMode="relative" rAng="0" ptsTypes="AAAAAAAAAAA">
                                      <p:cBhvr>
                                        <p:cTn id="25" dur="5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3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C 0.01263 0.06134 0.02552 0.12291 0.02917 0.15 C 0.03281 0.17708 0.0181 0.14838 0.02227 0.16296 C 0.02643 0.17754 0.04024 0.21666 0.05417 0.23703 C 0.0681 0.2574 0.0905 0.26921 0.1056 0.28518 C 0.1207 0.30115 0.13542 0.31226 0.1444 0.33333 C 0.15352 0.35439 0.16719 0.36759 0.15977 0.41111 C 0.15221 0.45463 0.11367 0.5574 0.1 0.59444 C 0.08633 0.63148 0.08138 0.62685 0.07774 0.63333 " pathEditMode="relative" rAng="0" ptsTypes="AAAAAAAAA">
                                      <p:cBhvr>
                                        <p:cTn id="49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6" y="3166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C -0.01419 0.05694 -0.02825 0.11412 -0.03333 0.14074 C -0.03841 0.16736 -0.02487 0.14097 -0.0306 0.15925 C -0.03633 0.17754 -0.04805 0.22523 -0.0681 0.25 C -0.08802 0.27476 -0.13385 0.28981 -0.15 0.3074 C -0.16615 0.325 -0.16133 0.32777 -0.16523 0.35555 C -0.16927 0.38333 -0.1832 0.428 -0.17357 0.47407 C -0.16406 0.52013 -0.11927 0.60532 -0.10833 0.63148 " pathEditMode="relative" rAng="0" ptsTypes="AAAAAAAA">
                                      <p:cBhvr>
                                        <p:cTn id="53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 animBg="1"/>
      <p:bldP spid="73" grpId="1" animBg="1"/>
      <p:bldP spid="74" grpId="0" animBg="1"/>
      <p:bldP spid="82" grpId="0" animBg="1"/>
      <p:bldP spid="82" grpId="1" animBg="1"/>
      <p:bldP spid="83" grpId="0" animBg="1"/>
      <p:bldP spid="83" grpId="1" animBg="1"/>
      <p:bldP spid="8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4D086-A514-495C-B0EC-7D119D444A30}" type="slidenum">
              <a:rPr lang="zh-CN" altLang="en-US"/>
              <a:pPr>
                <a:defRPr/>
              </a:pPr>
              <a:t>55</a:t>
            </a:fld>
            <a:endParaRPr lang="zh-CN" altLang="en-US"/>
          </a:p>
        </p:txBody>
      </p:sp>
      <p:pic>
        <p:nvPicPr>
          <p:cNvPr id="106499" name="Picture 2" descr="视觉传导路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r="29430"/>
          <a:stretch>
            <a:fillRect/>
          </a:stretch>
        </p:blipFill>
        <p:spPr bwMode="auto">
          <a:xfrm>
            <a:off x="7150100" y="1636713"/>
            <a:ext cx="367347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14">
            <a:hlinkClick r:id="rId3"/>
          </p:cNvPr>
          <p:cNvSpPr txBox="1">
            <a:spLocks noChangeArrowheads="1"/>
          </p:cNvSpPr>
          <p:nvPr/>
        </p:nvSpPr>
        <p:spPr bwMode="auto">
          <a:xfrm>
            <a:off x="7834313" y="1076325"/>
            <a:ext cx="2305050" cy="581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EEECE1">
                <a:alpha val="50000"/>
              </a:srgb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  叉</a:t>
            </a:r>
          </a:p>
        </p:txBody>
      </p:sp>
      <p:sp>
        <p:nvSpPr>
          <p:cNvPr id="106501" name="Text Box 66"/>
          <p:cNvSpPr txBox="1">
            <a:spLocks noChangeArrowheads="1"/>
          </p:cNvSpPr>
          <p:nvPr/>
        </p:nvSpPr>
        <p:spPr bwMode="auto">
          <a:xfrm>
            <a:off x="954088" y="2405063"/>
            <a:ext cx="572770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en-US" altLang="zh-CN" sz="260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</a:rPr>
              <a:t>来自</a:t>
            </a:r>
            <a:r>
              <a:rPr lang="zh-CN" altLang="en-US" sz="2600" b="1">
                <a:solidFill>
                  <a:srgbClr val="CC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鼻侧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</a:rPr>
              <a:t>视网膜的纤维接收</a:t>
            </a:r>
            <a:r>
              <a:rPr lang="zh-CN" altLang="en-US" sz="26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颞侧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</a:rPr>
              <a:t>视野的光线，</a:t>
            </a:r>
            <a:r>
              <a:rPr lang="zh-CN" altLang="en-US" sz="2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交叉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</a:rPr>
              <a:t>至对侧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</a:rPr>
              <a:t>  来自</a:t>
            </a:r>
            <a:r>
              <a:rPr lang="zh-CN" altLang="en-US" sz="26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颞侧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</a:rPr>
              <a:t>视网膜的纤维接受</a:t>
            </a:r>
            <a:r>
              <a:rPr lang="zh-CN" altLang="en-US" sz="2600" b="1">
                <a:solidFill>
                  <a:srgbClr val="CC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鼻侧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</a:rPr>
              <a:t>视野的光线，</a:t>
            </a:r>
            <a:r>
              <a:rPr lang="zh-CN" altLang="en-US" sz="2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不交叉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</a:rPr>
              <a:t>，走行于同侧</a:t>
            </a:r>
          </a:p>
        </p:txBody>
      </p:sp>
      <p:sp>
        <p:nvSpPr>
          <p:cNvPr id="106502" name="矩形 11"/>
          <p:cNvSpPr>
            <a:spLocks noChangeArrowheads="1"/>
          </p:cNvSpPr>
          <p:nvPr/>
        </p:nvSpPr>
        <p:spPr bwMode="auto">
          <a:xfrm>
            <a:off x="3236913" y="581025"/>
            <a:ext cx="3878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视觉传导通路的特点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4B916-3648-4AE9-AE36-20930967C804}" type="slidenum">
              <a:rPr lang="zh-CN" altLang="en-US"/>
              <a:pPr>
                <a:defRPr/>
              </a:pPr>
              <a:t>56</a:t>
            </a:fld>
            <a:endParaRPr lang="zh-CN" altLang="en-US"/>
          </a:p>
        </p:txBody>
      </p:sp>
      <p:pic>
        <p:nvPicPr>
          <p:cNvPr id="107523" name="Picture 36" descr="视觉传导路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r="29430"/>
          <a:stretch>
            <a:fillRect/>
          </a:stretch>
        </p:blipFill>
        <p:spPr bwMode="auto">
          <a:xfrm>
            <a:off x="1042988" y="1557338"/>
            <a:ext cx="3233737" cy="4286250"/>
          </a:xfrm>
          <a:prstGeom prst="rect">
            <a:avLst/>
          </a:prstGeom>
          <a:noFill/>
          <a:ln w="12700" algn="ctr">
            <a:solidFill>
              <a:srgbClr val="000066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7" name="Group 37"/>
          <p:cNvGrpSpPr>
            <a:grpSpLocks/>
          </p:cNvGrpSpPr>
          <p:nvPr/>
        </p:nvGrpSpPr>
        <p:grpSpPr bwMode="auto">
          <a:xfrm>
            <a:off x="2093913" y="2062163"/>
            <a:ext cx="288925" cy="1008062"/>
            <a:chOff x="2517" y="1525"/>
            <a:chExt cx="182" cy="635"/>
          </a:xfrm>
        </p:grpSpPr>
        <p:sp>
          <p:nvSpPr>
            <p:cNvPr id="107543" name="Line 38"/>
            <p:cNvSpPr>
              <a:spLocks noChangeShapeType="1"/>
            </p:cNvSpPr>
            <p:nvPr/>
          </p:nvSpPr>
          <p:spPr bwMode="auto">
            <a:xfrm>
              <a:off x="2517" y="1525"/>
              <a:ext cx="182" cy="635"/>
            </a:xfrm>
            <a:prstGeom prst="line">
              <a:avLst/>
            </a:prstGeom>
            <a:noFill/>
            <a:ln w="76200">
              <a:solidFill>
                <a:srgbClr val="CCFF33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544" name="Line 39"/>
            <p:cNvSpPr>
              <a:spLocks noChangeShapeType="1"/>
            </p:cNvSpPr>
            <p:nvPr/>
          </p:nvSpPr>
          <p:spPr bwMode="auto">
            <a:xfrm flipH="1">
              <a:off x="2517" y="1525"/>
              <a:ext cx="182" cy="635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" name="Group 47"/>
          <p:cNvGrpSpPr>
            <a:grpSpLocks/>
          </p:cNvGrpSpPr>
          <p:nvPr/>
        </p:nvGrpSpPr>
        <p:grpSpPr bwMode="auto">
          <a:xfrm>
            <a:off x="2051050" y="2924175"/>
            <a:ext cx="414338" cy="217488"/>
            <a:chOff x="1292" y="1842"/>
            <a:chExt cx="261" cy="137"/>
          </a:xfrm>
        </p:grpSpPr>
        <p:sp>
          <p:nvSpPr>
            <p:cNvPr id="31" name="Oval 43"/>
            <p:cNvSpPr>
              <a:spLocks noChangeArrowheads="1"/>
            </p:cNvSpPr>
            <p:nvPr/>
          </p:nvSpPr>
          <p:spPr bwMode="auto">
            <a:xfrm>
              <a:off x="1292" y="1842"/>
              <a:ext cx="136" cy="1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32" name="Oval 44"/>
            <p:cNvSpPr>
              <a:spLocks noChangeArrowheads="1"/>
            </p:cNvSpPr>
            <p:nvPr/>
          </p:nvSpPr>
          <p:spPr bwMode="auto">
            <a:xfrm>
              <a:off x="1417" y="1843"/>
              <a:ext cx="136" cy="13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</p:grpSp>
      <p:sp>
        <p:nvSpPr>
          <p:cNvPr id="33" name="Text Box 61"/>
          <p:cNvSpPr txBox="1">
            <a:spLocks noChangeArrowheads="1"/>
          </p:cNvSpPr>
          <p:nvPr/>
        </p:nvSpPr>
        <p:spPr bwMode="auto">
          <a:xfrm>
            <a:off x="4859338" y="2163763"/>
            <a:ext cx="1520825" cy="549275"/>
          </a:xfrm>
          <a:prstGeom prst="rect">
            <a:avLst/>
          </a:prstGeom>
          <a:solidFill>
            <a:srgbClr val="000066">
              <a:alpha val="87057"/>
            </a:srgbClr>
          </a:solidFill>
          <a:ln>
            <a:noFill/>
          </a:ln>
          <a:effectLst>
            <a:outerShdw dist="107763" dir="2700000" algn="ctr" rotWithShape="0">
              <a:srgbClr val="B4DCFA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57150" cmpd="thinThick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defRPr/>
            </a:pPr>
            <a:r>
              <a:rPr lang="zh-CN" altLang="en-US" sz="2400" b="1" kern="0">
                <a:solidFill>
                  <a:prstClr val="white"/>
                </a:solidFill>
              </a:rPr>
              <a:t>左  眼</a:t>
            </a:r>
          </a:p>
        </p:txBody>
      </p:sp>
      <p:sp>
        <p:nvSpPr>
          <p:cNvPr id="34" name="Text Box 62"/>
          <p:cNvSpPr txBox="1">
            <a:spLocks noChangeArrowheads="1"/>
          </p:cNvSpPr>
          <p:nvPr/>
        </p:nvSpPr>
        <p:spPr bwMode="auto">
          <a:xfrm>
            <a:off x="6732588" y="2163763"/>
            <a:ext cx="1520825" cy="549275"/>
          </a:xfrm>
          <a:prstGeom prst="rect">
            <a:avLst/>
          </a:prstGeom>
          <a:solidFill>
            <a:srgbClr val="000066">
              <a:alpha val="87057"/>
            </a:srgbClr>
          </a:solidFill>
          <a:ln>
            <a:noFill/>
          </a:ln>
          <a:effectLst>
            <a:outerShdw dist="107763" dir="2700000" algn="ctr" rotWithShape="0">
              <a:srgbClr val="B4DCFA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57150" cmpd="thinThick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defRPr/>
            </a:pPr>
            <a:r>
              <a:rPr lang="zh-CN" altLang="en-US" sz="2400" b="1" kern="0">
                <a:solidFill>
                  <a:prstClr val="white"/>
                </a:solidFill>
              </a:rPr>
              <a:t>右  眼</a:t>
            </a:r>
          </a:p>
        </p:txBody>
      </p:sp>
      <p:sp>
        <p:nvSpPr>
          <p:cNvPr id="35" name="Line 75"/>
          <p:cNvSpPr>
            <a:spLocks noChangeShapeType="1"/>
          </p:cNvSpPr>
          <p:nvPr/>
        </p:nvSpPr>
        <p:spPr bwMode="auto">
          <a:xfrm flipV="1">
            <a:off x="2843213" y="3429000"/>
            <a:ext cx="1944687" cy="0"/>
          </a:xfrm>
          <a:prstGeom prst="line">
            <a:avLst/>
          </a:prstGeom>
          <a:noFill/>
          <a:ln w="76200">
            <a:solidFill>
              <a:srgbClr val="00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07529" name="Group 80"/>
          <p:cNvGrpSpPr>
            <a:grpSpLocks/>
          </p:cNvGrpSpPr>
          <p:nvPr/>
        </p:nvGrpSpPr>
        <p:grpSpPr bwMode="auto">
          <a:xfrm>
            <a:off x="5003800" y="3171825"/>
            <a:ext cx="1295400" cy="1182688"/>
            <a:chOff x="3116" y="1788"/>
            <a:chExt cx="816" cy="745"/>
          </a:xfrm>
        </p:grpSpPr>
        <p:pic>
          <p:nvPicPr>
            <p:cNvPr id="107538" name="Picture 63" descr="图片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/>
            <a:stretch>
              <a:fillRect/>
            </a:stretch>
          </p:blipFill>
          <p:spPr bwMode="auto">
            <a:xfrm>
              <a:off x="3515" y="1912"/>
              <a:ext cx="265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9" name="Picture 64" descr="图片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31"/>
            <a:stretch>
              <a:fillRect/>
            </a:stretch>
          </p:blipFill>
          <p:spPr bwMode="auto">
            <a:xfrm>
              <a:off x="3265" y="1912"/>
              <a:ext cx="274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AutoShape 78"/>
            <p:cNvSpPr>
              <a:spLocks noChangeArrowheads="1"/>
            </p:cNvSpPr>
            <p:nvPr/>
          </p:nvSpPr>
          <p:spPr bwMode="auto">
            <a:xfrm>
              <a:off x="3116" y="1788"/>
              <a:ext cx="816" cy="745"/>
            </a:xfrm>
            <a:custGeom>
              <a:avLst/>
              <a:gdLst>
                <a:gd name="T0" fmla="*/ 15 w 21600"/>
                <a:gd name="T1" fmla="*/ 0 h 21600"/>
                <a:gd name="T2" fmla="*/ 4 w 21600"/>
                <a:gd name="T3" fmla="*/ 4 h 21600"/>
                <a:gd name="T4" fmla="*/ 0 w 21600"/>
                <a:gd name="T5" fmla="*/ 13 h 21600"/>
                <a:gd name="T6" fmla="*/ 4 w 21600"/>
                <a:gd name="T7" fmla="*/ 22 h 21600"/>
                <a:gd name="T8" fmla="*/ 15 w 21600"/>
                <a:gd name="T9" fmla="*/ 26 h 21600"/>
                <a:gd name="T10" fmla="*/ 26 w 21600"/>
                <a:gd name="T11" fmla="*/ 22 h 21600"/>
                <a:gd name="T12" fmla="*/ 31 w 21600"/>
                <a:gd name="T13" fmla="*/ 13 h 21600"/>
                <a:gd name="T14" fmla="*/ 26 w 21600"/>
                <a:gd name="T15" fmla="*/ 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60 h 21600"/>
                <a:gd name="T26" fmla="*/ 18450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209" y="10800"/>
                  </a:moveTo>
                  <a:cubicBezTo>
                    <a:pt x="4209" y="14440"/>
                    <a:pt x="7160" y="17391"/>
                    <a:pt x="10800" y="17391"/>
                  </a:cubicBezTo>
                  <a:cubicBezTo>
                    <a:pt x="14440" y="17391"/>
                    <a:pt x="17391" y="14440"/>
                    <a:pt x="17391" y="10800"/>
                  </a:cubicBezTo>
                  <a:cubicBezTo>
                    <a:pt x="17391" y="7160"/>
                    <a:pt x="14440" y="4209"/>
                    <a:pt x="10800" y="4209"/>
                  </a:cubicBezTo>
                  <a:cubicBezTo>
                    <a:pt x="7160" y="4209"/>
                    <a:pt x="4209" y="7160"/>
                    <a:pt x="4209" y="1080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</p:grpSp>
      <p:grpSp>
        <p:nvGrpSpPr>
          <p:cNvPr id="107530" name="Group 81"/>
          <p:cNvGrpSpPr>
            <a:grpSpLocks/>
          </p:cNvGrpSpPr>
          <p:nvPr/>
        </p:nvGrpSpPr>
        <p:grpSpPr bwMode="auto">
          <a:xfrm>
            <a:off x="6804025" y="3141663"/>
            <a:ext cx="1295400" cy="1182687"/>
            <a:chOff x="4286" y="981"/>
            <a:chExt cx="816" cy="745"/>
          </a:xfrm>
        </p:grpSpPr>
        <p:grpSp>
          <p:nvGrpSpPr>
            <p:cNvPr id="107534" name="Group 77"/>
            <p:cNvGrpSpPr>
              <a:grpSpLocks/>
            </p:cNvGrpSpPr>
            <p:nvPr/>
          </p:nvGrpSpPr>
          <p:grpSpPr bwMode="auto">
            <a:xfrm>
              <a:off x="4422" y="1117"/>
              <a:ext cx="526" cy="495"/>
              <a:chOff x="4422" y="1117"/>
              <a:chExt cx="526" cy="495"/>
            </a:xfrm>
          </p:grpSpPr>
          <p:pic>
            <p:nvPicPr>
              <p:cNvPr id="107536" name="Picture 58" descr="图片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73"/>
              <a:stretch>
                <a:fillRect/>
              </a:stretch>
            </p:blipFill>
            <p:spPr bwMode="auto">
              <a:xfrm>
                <a:off x="4683" y="1117"/>
                <a:ext cx="265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37" name="Picture 59" descr="图片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29"/>
              <a:stretch>
                <a:fillRect/>
              </a:stretch>
            </p:blipFill>
            <p:spPr bwMode="auto">
              <a:xfrm>
                <a:off x="4422" y="1117"/>
                <a:ext cx="281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" name="AutoShape 79"/>
            <p:cNvSpPr>
              <a:spLocks noChangeArrowheads="1"/>
            </p:cNvSpPr>
            <p:nvPr/>
          </p:nvSpPr>
          <p:spPr bwMode="auto">
            <a:xfrm>
              <a:off x="4286" y="981"/>
              <a:ext cx="816" cy="745"/>
            </a:xfrm>
            <a:custGeom>
              <a:avLst/>
              <a:gdLst>
                <a:gd name="T0" fmla="*/ 15 w 21600"/>
                <a:gd name="T1" fmla="*/ 0 h 21600"/>
                <a:gd name="T2" fmla="*/ 4 w 21600"/>
                <a:gd name="T3" fmla="*/ 4 h 21600"/>
                <a:gd name="T4" fmla="*/ 0 w 21600"/>
                <a:gd name="T5" fmla="*/ 13 h 21600"/>
                <a:gd name="T6" fmla="*/ 4 w 21600"/>
                <a:gd name="T7" fmla="*/ 22 h 21600"/>
                <a:gd name="T8" fmla="*/ 15 w 21600"/>
                <a:gd name="T9" fmla="*/ 26 h 21600"/>
                <a:gd name="T10" fmla="*/ 26 w 21600"/>
                <a:gd name="T11" fmla="*/ 22 h 21600"/>
                <a:gd name="T12" fmla="*/ 31 w 21600"/>
                <a:gd name="T13" fmla="*/ 13 h 21600"/>
                <a:gd name="T14" fmla="*/ 26 w 21600"/>
                <a:gd name="T15" fmla="*/ 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60 h 21600"/>
                <a:gd name="T26" fmla="*/ 18450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209" y="10800"/>
                  </a:moveTo>
                  <a:cubicBezTo>
                    <a:pt x="4209" y="14440"/>
                    <a:pt x="7160" y="17391"/>
                    <a:pt x="10800" y="17391"/>
                  </a:cubicBezTo>
                  <a:cubicBezTo>
                    <a:pt x="14440" y="17391"/>
                    <a:pt x="17391" y="14440"/>
                    <a:pt x="17391" y="10800"/>
                  </a:cubicBezTo>
                  <a:cubicBezTo>
                    <a:pt x="17391" y="7160"/>
                    <a:pt x="14440" y="4209"/>
                    <a:pt x="10800" y="4209"/>
                  </a:cubicBezTo>
                  <a:cubicBezTo>
                    <a:pt x="7160" y="4209"/>
                    <a:pt x="4209" y="7160"/>
                    <a:pt x="4209" y="1080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45" name="Oval 109"/>
          <p:cNvSpPr>
            <a:spLocks noChangeArrowheads="1"/>
          </p:cNvSpPr>
          <p:nvPr/>
        </p:nvSpPr>
        <p:spPr bwMode="auto">
          <a:xfrm>
            <a:off x="5221288" y="3387725"/>
            <a:ext cx="863600" cy="720725"/>
          </a:xfrm>
          <a:prstGeom prst="ellipse">
            <a:avLst/>
          </a:prstGeom>
          <a:solidFill>
            <a:srgbClr val="0000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46" name="Rectangle 110"/>
          <p:cNvSpPr>
            <a:spLocks noChangeArrowheads="1"/>
          </p:cNvSpPr>
          <p:nvPr/>
        </p:nvSpPr>
        <p:spPr bwMode="auto">
          <a:xfrm rot="-1946682">
            <a:off x="2195513" y="3357563"/>
            <a:ext cx="588962" cy="119062"/>
          </a:xfrm>
          <a:prstGeom prst="rect">
            <a:avLst/>
          </a:prstGeom>
          <a:solidFill>
            <a:srgbClr val="FF0000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107533" name="Text Box 111">
            <a:hlinkClick r:id="rId7"/>
          </p:cNvPr>
          <p:cNvSpPr txBox="1">
            <a:spLocks noChangeArrowheads="1"/>
          </p:cNvSpPr>
          <p:nvPr/>
        </p:nvSpPr>
        <p:spPr bwMode="auto">
          <a:xfrm>
            <a:off x="4356100" y="5013325"/>
            <a:ext cx="52673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一侧视神经受损，导致同侧视野全盲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2.96296E-6 C 0.00713 0.01365 0.01442 0.02731 0.02084 0.04027 C 0.02727 0.05324 0.0349 0.07037 0.03855 0.07777 C 0.0422 0.08518 0.04306 0.0868 0.04272 0.08472 C 0.04237 0.08264 0.0389 0.06921 0.03647 0.06527 C 0.03404 0.06134 0.02727 0.05787 0.02813 0.06111 C 0.029 0.06435 0.04168 0.08588 0.04168 0.08472 C 0.04168 0.08356 0.02883 0.05532 0.02813 0.05416 C 0.02744 0.05301 0.03595 0.07384 0.03751 0.07777 " pathEditMode="relative" ptsTypes="aaaaaaa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5" grpId="0" animBg="1"/>
      <p:bldP spid="45" grpId="1" animBg="1"/>
      <p:bldP spid="4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D3C3DB-83BD-472C-9A1C-A8D73E109486}" type="slidenum">
              <a:rPr lang="zh-CN" altLang="en-US"/>
              <a:pPr>
                <a:defRPr/>
              </a:pPr>
              <a:t>57</a:t>
            </a:fld>
            <a:endParaRPr lang="zh-CN" altLang="en-US"/>
          </a:p>
        </p:txBody>
      </p:sp>
      <p:pic>
        <p:nvPicPr>
          <p:cNvPr id="108547" name="Picture 5" descr="视觉传导路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r="29430"/>
          <a:stretch>
            <a:fillRect/>
          </a:stretch>
        </p:blipFill>
        <p:spPr bwMode="auto">
          <a:xfrm>
            <a:off x="1042988" y="1557338"/>
            <a:ext cx="3233737" cy="4286250"/>
          </a:xfrm>
          <a:prstGeom prst="rect">
            <a:avLst/>
          </a:prstGeom>
          <a:noFill/>
          <a:ln w="12700" algn="ctr">
            <a:solidFill>
              <a:srgbClr val="000066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2051050" y="2924175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35" name="Oval 11"/>
          <p:cNvSpPr>
            <a:spLocks noChangeArrowheads="1"/>
          </p:cNvSpPr>
          <p:nvPr/>
        </p:nvSpPr>
        <p:spPr bwMode="auto">
          <a:xfrm>
            <a:off x="2249488" y="2925763"/>
            <a:ext cx="215900" cy="215900"/>
          </a:xfrm>
          <a:prstGeom prst="ellipse">
            <a:avLst/>
          </a:prstGeom>
          <a:solidFill>
            <a:srgbClr val="CCFF99"/>
          </a:solidFill>
          <a:ln w="127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5003800" y="1989138"/>
            <a:ext cx="1520825" cy="549275"/>
          </a:xfrm>
          <a:prstGeom prst="rect">
            <a:avLst/>
          </a:prstGeom>
          <a:solidFill>
            <a:srgbClr val="000066">
              <a:alpha val="87057"/>
            </a:srgbClr>
          </a:solidFill>
          <a:ln>
            <a:noFill/>
          </a:ln>
          <a:effectLst>
            <a:outerShdw dist="107763" dir="2700000" algn="ctr" rotWithShape="0">
              <a:srgbClr val="B4DCFA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57150" cmpd="thinThick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defRPr/>
            </a:pPr>
            <a:r>
              <a:rPr lang="zh-CN" altLang="en-US" sz="2400" b="1" kern="0">
                <a:solidFill>
                  <a:prstClr val="white"/>
                </a:solidFill>
              </a:rPr>
              <a:t>左  眼</a:t>
            </a: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877050" y="1989138"/>
            <a:ext cx="1520825" cy="549275"/>
          </a:xfrm>
          <a:prstGeom prst="rect">
            <a:avLst/>
          </a:prstGeom>
          <a:solidFill>
            <a:srgbClr val="000066">
              <a:alpha val="87057"/>
            </a:srgbClr>
          </a:solidFill>
          <a:ln>
            <a:noFill/>
          </a:ln>
          <a:effectLst>
            <a:outerShdw dist="107763" dir="2700000" algn="ctr" rotWithShape="0">
              <a:srgbClr val="B4DCFA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57150" cmpd="thinThick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defRPr/>
            </a:pPr>
            <a:r>
              <a:rPr lang="zh-CN" altLang="en-US" sz="2400" b="1" kern="0">
                <a:solidFill>
                  <a:prstClr val="white"/>
                </a:solidFill>
              </a:rPr>
              <a:t>右  眼</a:t>
            </a: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2727325" y="3644900"/>
            <a:ext cx="2060575" cy="0"/>
          </a:xfrm>
          <a:prstGeom prst="line">
            <a:avLst/>
          </a:prstGeom>
          <a:noFill/>
          <a:ln w="76200">
            <a:solidFill>
              <a:srgbClr val="00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08553" name="Group 25"/>
          <p:cNvGrpSpPr>
            <a:grpSpLocks/>
          </p:cNvGrpSpPr>
          <p:nvPr/>
        </p:nvGrpSpPr>
        <p:grpSpPr bwMode="auto">
          <a:xfrm>
            <a:off x="5048250" y="3114675"/>
            <a:ext cx="1295400" cy="1182688"/>
            <a:chOff x="3116" y="1788"/>
            <a:chExt cx="816" cy="745"/>
          </a:xfrm>
        </p:grpSpPr>
        <p:pic>
          <p:nvPicPr>
            <p:cNvPr id="108573" name="Picture 26" descr="图片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/>
            <a:stretch>
              <a:fillRect/>
            </a:stretch>
          </p:blipFill>
          <p:spPr bwMode="auto">
            <a:xfrm>
              <a:off x="3515" y="1912"/>
              <a:ext cx="265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74" name="Picture 27" descr="图片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31"/>
            <a:stretch>
              <a:fillRect/>
            </a:stretch>
          </p:blipFill>
          <p:spPr bwMode="auto">
            <a:xfrm>
              <a:off x="3265" y="1912"/>
              <a:ext cx="274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AutoShape 28"/>
            <p:cNvSpPr>
              <a:spLocks noChangeArrowheads="1"/>
            </p:cNvSpPr>
            <p:nvPr/>
          </p:nvSpPr>
          <p:spPr bwMode="auto">
            <a:xfrm>
              <a:off x="3116" y="1788"/>
              <a:ext cx="816" cy="745"/>
            </a:xfrm>
            <a:custGeom>
              <a:avLst/>
              <a:gdLst>
                <a:gd name="T0" fmla="*/ 15 w 21600"/>
                <a:gd name="T1" fmla="*/ 0 h 21600"/>
                <a:gd name="T2" fmla="*/ 4 w 21600"/>
                <a:gd name="T3" fmla="*/ 4 h 21600"/>
                <a:gd name="T4" fmla="*/ 0 w 21600"/>
                <a:gd name="T5" fmla="*/ 13 h 21600"/>
                <a:gd name="T6" fmla="*/ 4 w 21600"/>
                <a:gd name="T7" fmla="*/ 22 h 21600"/>
                <a:gd name="T8" fmla="*/ 15 w 21600"/>
                <a:gd name="T9" fmla="*/ 26 h 21600"/>
                <a:gd name="T10" fmla="*/ 26 w 21600"/>
                <a:gd name="T11" fmla="*/ 22 h 21600"/>
                <a:gd name="T12" fmla="*/ 31 w 21600"/>
                <a:gd name="T13" fmla="*/ 13 h 21600"/>
                <a:gd name="T14" fmla="*/ 26 w 21600"/>
                <a:gd name="T15" fmla="*/ 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60 h 21600"/>
                <a:gd name="T26" fmla="*/ 18450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209" y="10800"/>
                  </a:moveTo>
                  <a:cubicBezTo>
                    <a:pt x="4209" y="14440"/>
                    <a:pt x="7160" y="17391"/>
                    <a:pt x="10800" y="17391"/>
                  </a:cubicBezTo>
                  <a:cubicBezTo>
                    <a:pt x="14440" y="17391"/>
                    <a:pt x="17391" y="14440"/>
                    <a:pt x="17391" y="10800"/>
                  </a:cubicBezTo>
                  <a:cubicBezTo>
                    <a:pt x="17391" y="7160"/>
                    <a:pt x="14440" y="4209"/>
                    <a:pt x="10800" y="4209"/>
                  </a:cubicBezTo>
                  <a:cubicBezTo>
                    <a:pt x="7160" y="4209"/>
                    <a:pt x="4209" y="7160"/>
                    <a:pt x="4209" y="1080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</p:grpSp>
      <p:grpSp>
        <p:nvGrpSpPr>
          <p:cNvPr id="108554" name="Group 29"/>
          <p:cNvGrpSpPr>
            <a:grpSpLocks/>
          </p:cNvGrpSpPr>
          <p:nvPr/>
        </p:nvGrpSpPr>
        <p:grpSpPr bwMode="auto">
          <a:xfrm>
            <a:off x="6848475" y="3084513"/>
            <a:ext cx="1295400" cy="1182687"/>
            <a:chOff x="4286" y="981"/>
            <a:chExt cx="816" cy="745"/>
          </a:xfrm>
        </p:grpSpPr>
        <p:grpSp>
          <p:nvGrpSpPr>
            <p:cNvPr id="108569" name="Group 30"/>
            <p:cNvGrpSpPr>
              <a:grpSpLocks/>
            </p:cNvGrpSpPr>
            <p:nvPr/>
          </p:nvGrpSpPr>
          <p:grpSpPr bwMode="auto">
            <a:xfrm>
              <a:off x="4422" y="1117"/>
              <a:ext cx="526" cy="495"/>
              <a:chOff x="4422" y="1117"/>
              <a:chExt cx="526" cy="495"/>
            </a:xfrm>
          </p:grpSpPr>
          <p:pic>
            <p:nvPicPr>
              <p:cNvPr id="108571" name="Picture 31" descr="图片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73"/>
              <a:stretch>
                <a:fillRect/>
              </a:stretch>
            </p:blipFill>
            <p:spPr bwMode="auto">
              <a:xfrm>
                <a:off x="4683" y="1117"/>
                <a:ext cx="265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572" name="Picture 32" descr="图片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29"/>
              <a:stretch>
                <a:fillRect/>
              </a:stretch>
            </p:blipFill>
            <p:spPr bwMode="auto">
              <a:xfrm>
                <a:off x="4422" y="1117"/>
                <a:ext cx="281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5" name="AutoShape 33"/>
            <p:cNvSpPr>
              <a:spLocks noChangeArrowheads="1"/>
            </p:cNvSpPr>
            <p:nvPr/>
          </p:nvSpPr>
          <p:spPr bwMode="auto">
            <a:xfrm>
              <a:off x="4286" y="981"/>
              <a:ext cx="816" cy="745"/>
            </a:xfrm>
            <a:custGeom>
              <a:avLst/>
              <a:gdLst>
                <a:gd name="T0" fmla="*/ 15 w 21600"/>
                <a:gd name="T1" fmla="*/ 0 h 21600"/>
                <a:gd name="T2" fmla="*/ 4 w 21600"/>
                <a:gd name="T3" fmla="*/ 4 h 21600"/>
                <a:gd name="T4" fmla="*/ 0 w 21600"/>
                <a:gd name="T5" fmla="*/ 13 h 21600"/>
                <a:gd name="T6" fmla="*/ 4 w 21600"/>
                <a:gd name="T7" fmla="*/ 22 h 21600"/>
                <a:gd name="T8" fmla="*/ 15 w 21600"/>
                <a:gd name="T9" fmla="*/ 26 h 21600"/>
                <a:gd name="T10" fmla="*/ 26 w 21600"/>
                <a:gd name="T11" fmla="*/ 22 h 21600"/>
                <a:gd name="T12" fmla="*/ 31 w 21600"/>
                <a:gd name="T13" fmla="*/ 13 h 21600"/>
                <a:gd name="T14" fmla="*/ 26 w 21600"/>
                <a:gd name="T15" fmla="*/ 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60 h 21600"/>
                <a:gd name="T26" fmla="*/ 18450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209" y="10800"/>
                  </a:moveTo>
                  <a:cubicBezTo>
                    <a:pt x="4209" y="14440"/>
                    <a:pt x="7160" y="17391"/>
                    <a:pt x="10800" y="17391"/>
                  </a:cubicBezTo>
                  <a:cubicBezTo>
                    <a:pt x="14440" y="17391"/>
                    <a:pt x="17391" y="14440"/>
                    <a:pt x="17391" y="10800"/>
                  </a:cubicBezTo>
                  <a:cubicBezTo>
                    <a:pt x="17391" y="7160"/>
                    <a:pt x="14440" y="4209"/>
                    <a:pt x="10800" y="4209"/>
                  </a:cubicBezTo>
                  <a:cubicBezTo>
                    <a:pt x="7160" y="4209"/>
                    <a:pt x="4209" y="7160"/>
                    <a:pt x="4209" y="1080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48" name="Rectangle 54"/>
          <p:cNvSpPr>
            <a:spLocks noChangeArrowheads="1"/>
          </p:cNvSpPr>
          <p:nvPr/>
        </p:nvSpPr>
        <p:spPr bwMode="auto">
          <a:xfrm rot="-5400000">
            <a:off x="2195513" y="3644900"/>
            <a:ext cx="865187" cy="144463"/>
          </a:xfrm>
          <a:prstGeom prst="rect">
            <a:avLst/>
          </a:prstGeom>
          <a:solidFill>
            <a:srgbClr val="FF0000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49" name="Oval 55"/>
          <p:cNvSpPr>
            <a:spLocks noChangeArrowheads="1"/>
          </p:cNvSpPr>
          <p:nvPr/>
        </p:nvSpPr>
        <p:spPr bwMode="auto">
          <a:xfrm>
            <a:off x="3132138" y="2924175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grpSp>
        <p:nvGrpSpPr>
          <p:cNvPr id="50" name="Group 59"/>
          <p:cNvGrpSpPr>
            <a:grpSpLocks/>
          </p:cNvGrpSpPr>
          <p:nvPr/>
        </p:nvGrpSpPr>
        <p:grpSpPr bwMode="auto">
          <a:xfrm>
            <a:off x="2093913" y="2060575"/>
            <a:ext cx="1182687" cy="1009650"/>
            <a:chOff x="1319" y="1298"/>
            <a:chExt cx="745" cy="636"/>
          </a:xfrm>
        </p:grpSpPr>
        <p:grpSp>
          <p:nvGrpSpPr>
            <p:cNvPr id="108563" name="Group 6"/>
            <p:cNvGrpSpPr>
              <a:grpSpLocks/>
            </p:cNvGrpSpPr>
            <p:nvPr/>
          </p:nvGrpSpPr>
          <p:grpSpPr bwMode="auto">
            <a:xfrm>
              <a:off x="1319" y="1299"/>
              <a:ext cx="182" cy="635"/>
              <a:chOff x="2517" y="1525"/>
              <a:chExt cx="182" cy="635"/>
            </a:xfrm>
          </p:grpSpPr>
          <p:sp>
            <p:nvSpPr>
              <p:cNvPr id="108567" name="Line 7"/>
              <p:cNvSpPr>
                <a:spLocks noChangeShapeType="1"/>
              </p:cNvSpPr>
              <p:nvPr/>
            </p:nvSpPr>
            <p:spPr bwMode="auto">
              <a:xfrm>
                <a:off x="2517" y="1525"/>
                <a:ext cx="182" cy="635"/>
              </a:xfrm>
              <a:prstGeom prst="line">
                <a:avLst/>
              </a:prstGeom>
              <a:noFill/>
              <a:ln w="76200">
                <a:solidFill>
                  <a:srgbClr val="CCFF33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568" name="Line 8"/>
              <p:cNvSpPr>
                <a:spLocks noChangeShapeType="1"/>
              </p:cNvSpPr>
              <p:nvPr/>
            </p:nvSpPr>
            <p:spPr bwMode="auto">
              <a:xfrm flipH="1">
                <a:off x="2517" y="1525"/>
                <a:ext cx="182" cy="635"/>
              </a:xfrm>
              <a:prstGeom prst="line">
                <a:avLst/>
              </a:prstGeom>
              <a:noFill/>
              <a:ln w="76200">
                <a:solidFill>
                  <a:srgbClr val="FF66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8564" name="Group 56"/>
            <p:cNvGrpSpPr>
              <a:grpSpLocks/>
            </p:cNvGrpSpPr>
            <p:nvPr/>
          </p:nvGrpSpPr>
          <p:grpSpPr bwMode="auto">
            <a:xfrm>
              <a:off x="1882" y="1298"/>
              <a:ext cx="182" cy="635"/>
              <a:chOff x="2517" y="1525"/>
              <a:chExt cx="182" cy="635"/>
            </a:xfrm>
          </p:grpSpPr>
          <p:sp>
            <p:nvSpPr>
              <p:cNvPr id="108565" name="Line 57"/>
              <p:cNvSpPr>
                <a:spLocks noChangeShapeType="1"/>
              </p:cNvSpPr>
              <p:nvPr/>
            </p:nvSpPr>
            <p:spPr bwMode="auto">
              <a:xfrm>
                <a:off x="2517" y="1525"/>
                <a:ext cx="182" cy="635"/>
              </a:xfrm>
              <a:prstGeom prst="line">
                <a:avLst/>
              </a:prstGeom>
              <a:noFill/>
              <a:ln w="76200">
                <a:solidFill>
                  <a:srgbClr val="CCFF33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566" name="Line 58"/>
              <p:cNvSpPr>
                <a:spLocks noChangeShapeType="1"/>
              </p:cNvSpPr>
              <p:nvPr/>
            </p:nvSpPr>
            <p:spPr bwMode="auto">
              <a:xfrm flipH="1">
                <a:off x="2517" y="1525"/>
                <a:ext cx="182" cy="635"/>
              </a:xfrm>
              <a:prstGeom prst="line">
                <a:avLst/>
              </a:prstGeom>
              <a:noFill/>
              <a:ln w="76200">
                <a:solidFill>
                  <a:srgbClr val="FF66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57" name="Oval 60"/>
          <p:cNvSpPr>
            <a:spLocks noChangeArrowheads="1"/>
          </p:cNvSpPr>
          <p:nvPr/>
        </p:nvSpPr>
        <p:spPr bwMode="auto">
          <a:xfrm>
            <a:off x="2843213" y="2924175"/>
            <a:ext cx="215900" cy="215900"/>
          </a:xfrm>
          <a:prstGeom prst="ellipse">
            <a:avLst/>
          </a:prstGeom>
          <a:solidFill>
            <a:srgbClr val="CCFF99"/>
          </a:solidFill>
          <a:ln w="127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grpSp>
        <p:nvGrpSpPr>
          <p:cNvPr id="58" name="Group 65"/>
          <p:cNvGrpSpPr>
            <a:grpSpLocks/>
          </p:cNvGrpSpPr>
          <p:nvPr/>
        </p:nvGrpSpPr>
        <p:grpSpPr bwMode="auto">
          <a:xfrm>
            <a:off x="5233988" y="3248025"/>
            <a:ext cx="2740025" cy="903288"/>
            <a:chOff x="3288" y="1872"/>
            <a:chExt cx="1726" cy="569"/>
          </a:xfrm>
        </p:grpSpPr>
        <p:pic>
          <p:nvPicPr>
            <p:cNvPr id="108561" name="Picture 62" descr="未标题-2 拷贝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1878"/>
              <a:ext cx="297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62" name="Picture 63" descr="未标题-1 拷贝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1872"/>
              <a:ext cx="274" cy="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8560" name="Text Box 66">
            <a:hlinkClick r:id="rId9"/>
          </p:cNvPr>
          <p:cNvSpPr txBox="1">
            <a:spLocks noChangeArrowheads="1"/>
          </p:cNvSpPr>
          <p:nvPr/>
        </p:nvSpPr>
        <p:spPr bwMode="auto">
          <a:xfrm>
            <a:off x="4953000" y="4483100"/>
            <a:ext cx="328453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视交叉中间部受损，引起双眼视野颞侧偏盲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4798E-6 C 0.00642 0.00716 0.01302 0.01433 0.02066 0.02728 C 0.0283 0.04023 0.04462 0.06612 0.04601 0.07815 C 0.04739 0.09017 0.03837 0.09133 0.02864 0.09919 C 0.01892 0.10705 -0.00417 0.11306 -0.01268 0.12462 C -0.02118 0.13618 -0.02222 0.14751 -0.02222 0.16901 C -0.02222 0.19052 -0.0217 0.22127 -0.01268 0.25364 C -0.00365 0.28601 0.01406 0.32462 0.03177 0.36346 " pathEditMode="relative" ptsTypes="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C -0.00539 0.00185 -0.01059 0.00394 -0.01737 0.01204 C -0.02414 0.02014 -0.03716 0.03542 -0.04028 0.04815 C -0.04341 0.06088 -0.04011 0.07801 -0.03612 0.08889 C -0.03212 0.09977 -0.0224 0.10833 -0.01598 0.11296 C -0.00955 0.11759 -0.00105 0.12014 0.00277 0.11667 C 0.00659 0.1132 0.00225 0.09144 0.00694 0.09167 C 0.01163 0.0919 0.02708 0.1 0.03125 0.11759 C 0.03541 0.13519 0.03732 0.17014 0.03194 0.19722 C 0.02656 0.22431 0.01007 0.25556 -0.00139 0.28056 C -0.01285 0.30556 -0.02483 0.32639 -0.03681 0.34722 " pathEditMode="relative" ptsTypes="aaaaaaaaaaA">
                                      <p:cBhvr>
                                        <p:cTn id="2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31214E-6 C 0.00139 0.00855 0.00278 0.01711 0.00486 0.02543 C 0.00695 0.03375 0.00955 0.04323 0.01267 0.05063 C 0.0158 0.05803 0.02379 0.0726 0.02379 0.06982 C 0.02379 0.06705 0.01076 0.03214 0.01267 0.03375 C 0.01458 0.03537 0.03594 0.08115 0.0349 0.08023 C 0.03385 0.0793 0.00608 0.0289 0.00642 0.02751 C 0.00677 0.02612 0.03646 0.0726 0.03663 0.0719 C 0.03681 0.07121 0.01267 0.03121 0.00799 0.02312 " pathEditMode="relative" ptsTypes="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3.7037E-7 C 0.00209 0.00301 0.00417 0.00625 0.00278 0.01389 C 0.0014 0.02153 -0.0026 0.03449 -0.00833 0.04537 C -0.01406 0.05625 -0.03159 0.07963 -0.03124 0.0787 C -0.0309 0.07778 -0.00642 0.04005 -0.00624 0.03981 C -0.00607 0.03958 -0.03003 0.07662 -0.02985 0.07685 C -0.02968 0.07708 -0.00503 0.0419 -0.00485 0.04167 C -0.00468 0.04144 -0.0309 0.08032 -0.02916 0.07593 C -0.02742 0.07153 -0.00018 0.02755 0.00556 0.01574 C 0.01129 0.00394 0.00799 0.00417 0.00487 0.00463 " pathEditMode="relative" ptsTypes="aaaaaaaaaA">
                                      <p:cBhvr>
                                        <p:cTn id="4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8" grpId="0" animBg="1"/>
      <p:bldP spid="48" grpId="0" animBg="1"/>
      <p:bldP spid="49" grpId="0" animBg="1"/>
      <p:bldP spid="49" grpId="1" animBg="1"/>
      <p:bldP spid="57" grpId="0" animBg="1"/>
      <p:bldP spid="57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815D4C-5CF1-4FA1-A310-C726C15415F0}" type="slidenum">
              <a:rPr lang="zh-CN" altLang="en-US"/>
              <a:pPr>
                <a:defRPr/>
              </a:pPr>
              <a:t>58</a:t>
            </a:fld>
            <a:endParaRPr lang="zh-CN" altLang="en-US"/>
          </a:p>
        </p:txBody>
      </p:sp>
      <p:pic>
        <p:nvPicPr>
          <p:cNvPr id="109571" name="Picture 5" descr="视觉传导路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r="29430"/>
          <a:stretch>
            <a:fillRect/>
          </a:stretch>
        </p:blipFill>
        <p:spPr bwMode="auto">
          <a:xfrm>
            <a:off x="1042988" y="1557338"/>
            <a:ext cx="3233737" cy="4286250"/>
          </a:xfrm>
          <a:prstGeom prst="rect">
            <a:avLst/>
          </a:prstGeom>
          <a:noFill/>
          <a:ln w="12700" algn="ctr">
            <a:solidFill>
              <a:srgbClr val="000066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Oval 6"/>
          <p:cNvSpPr>
            <a:spLocks noChangeArrowheads="1"/>
          </p:cNvSpPr>
          <p:nvPr/>
        </p:nvSpPr>
        <p:spPr bwMode="auto">
          <a:xfrm>
            <a:off x="2051050" y="2924175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2249488" y="2925763"/>
            <a:ext cx="215900" cy="215900"/>
          </a:xfrm>
          <a:prstGeom prst="ellipse">
            <a:avLst/>
          </a:prstGeom>
          <a:solidFill>
            <a:srgbClr val="CCFF99"/>
          </a:solidFill>
          <a:ln w="127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4922838" y="2232025"/>
            <a:ext cx="1520825" cy="549275"/>
          </a:xfrm>
          <a:prstGeom prst="rect">
            <a:avLst/>
          </a:prstGeom>
          <a:solidFill>
            <a:srgbClr val="000066">
              <a:alpha val="87057"/>
            </a:srgbClr>
          </a:solidFill>
          <a:ln>
            <a:noFill/>
          </a:ln>
          <a:effectLst>
            <a:outerShdw dist="107763" dir="2700000" algn="ctr" rotWithShape="0">
              <a:srgbClr val="B4DCFA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57150" cmpd="thinThick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defRPr/>
            </a:pPr>
            <a:r>
              <a:rPr lang="zh-CN" altLang="en-US" sz="2400" b="1" kern="0">
                <a:solidFill>
                  <a:prstClr val="white"/>
                </a:solidFill>
              </a:rPr>
              <a:t>左  眼</a:t>
            </a: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6796088" y="2232025"/>
            <a:ext cx="1520825" cy="549275"/>
          </a:xfrm>
          <a:prstGeom prst="rect">
            <a:avLst/>
          </a:prstGeom>
          <a:solidFill>
            <a:srgbClr val="000066">
              <a:alpha val="87057"/>
            </a:srgbClr>
          </a:solidFill>
          <a:ln>
            <a:noFill/>
          </a:ln>
          <a:effectLst>
            <a:outerShdw dist="107763" dir="2700000" algn="ctr" rotWithShape="0">
              <a:srgbClr val="B4DCFA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57150" cmpd="thinThick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defRPr/>
            </a:pPr>
            <a:r>
              <a:rPr lang="zh-CN" altLang="en-US" sz="2400" b="1" kern="0">
                <a:solidFill>
                  <a:prstClr val="white"/>
                </a:solidFill>
              </a:rPr>
              <a:t>右  眼</a:t>
            </a:r>
          </a:p>
        </p:txBody>
      </p:sp>
      <p:grpSp>
        <p:nvGrpSpPr>
          <p:cNvPr id="109576" name="Group 30"/>
          <p:cNvGrpSpPr>
            <a:grpSpLocks/>
          </p:cNvGrpSpPr>
          <p:nvPr/>
        </p:nvGrpSpPr>
        <p:grpSpPr bwMode="auto">
          <a:xfrm>
            <a:off x="5060950" y="3098800"/>
            <a:ext cx="1295400" cy="1182688"/>
            <a:chOff x="3116" y="1788"/>
            <a:chExt cx="816" cy="745"/>
          </a:xfrm>
        </p:grpSpPr>
        <p:pic>
          <p:nvPicPr>
            <p:cNvPr id="109597" name="Picture 31" descr="图片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3"/>
            <a:stretch>
              <a:fillRect/>
            </a:stretch>
          </p:blipFill>
          <p:spPr bwMode="auto">
            <a:xfrm>
              <a:off x="3515" y="1912"/>
              <a:ext cx="265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98" name="Picture 32" descr="图片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31"/>
            <a:stretch>
              <a:fillRect/>
            </a:stretch>
          </p:blipFill>
          <p:spPr bwMode="auto">
            <a:xfrm>
              <a:off x="3265" y="1912"/>
              <a:ext cx="274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AutoShape 33"/>
            <p:cNvSpPr>
              <a:spLocks noChangeArrowheads="1"/>
            </p:cNvSpPr>
            <p:nvPr/>
          </p:nvSpPr>
          <p:spPr bwMode="auto">
            <a:xfrm>
              <a:off x="3116" y="1788"/>
              <a:ext cx="816" cy="745"/>
            </a:xfrm>
            <a:custGeom>
              <a:avLst/>
              <a:gdLst>
                <a:gd name="T0" fmla="*/ 15 w 21600"/>
                <a:gd name="T1" fmla="*/ 0 h 21600"/>
                <a:gd name="T2" fmla="*/ 4 w 21600"/>
                <a:gd name="T3" fmla="*/ 4 h 21600"/>
                <a:gd name="T4" fmla="*/ 0 w 21600"/>
                <a:gd name="T5" fmla="*/ 13 h 21600"/>
                <a:gd name="T6" fmla="*/ 4 w 21600"/>
                <a:gd name="T7" fmla="*/ 22 h 21600"/>
                <a:gd name="T8" fmla="*/ 15 w 21600"/>
                <a:gd name="T9" fmla="*/ 26 h 21600"/>
                <a:gd name="T10" fmla="*/ 26 w 21600"/>
                <a:gd name="T11" fmla="*/ 22 h 21600"/>
                <a:gd name="T12" fmla="*/ 31 w 21600"/>
                <a:gd name="T13" fmla="*/ 13 h 21600"/>
                <a:gd name="T14" fmla="*/ 26 w 21600"/>
                <a:gd name="T15" fmla="*/ 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60 h 21600"/>
                <a:gd name="T26" fmla="*/ 18450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209" y="10800"/>
                  </a:moveTo>
                  <a:cubicBezTo>
                    <a:pt x="4209" y="14440"/>
                    <a:pt x="7160" y="17391"/>
                    <a:pt x="10800" y="17391"/>
                  </a:cubicBezTo>
                  <a:cubicBezTo>
                    <a:pt x="14440" y="17391"/>
                    <a:pt x="17391" y="14440"/>
                    <a:pt x="17391" y="10800"/>
                  </a:cubicBezTo>
                  <a:cubicBezTo>
                    <a:pt x="17391" y="7160"/>
                    <a:pt x="14440" y="4209"/>
                    <a:pt x="10800" y="4209"/>
                  </a:cubicBezTo>
                  <a:cubicBezTo>
                    <a:pt x="7160" y="4209"/>
                    <a:pt x="4209" y="7160"/>
                    <a:pt x="4209" y="1080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</p:grpSp>
      <p:grpSp>
        <p:nvGrpSpPr>
          <p:cNvPr id="109577" name="Group 34"/>
          <p:cNvGrpSpPr>
            <a:grpSpLocks/>
          </p:cNvGrpSpPr>
          <p:nvPr/>
        </p:nvGrpSpPr>
        <p:grpSpPr bwMode="auto">
          <a:xfrm>
            <a:off x="6861175" y="3068638"/>
            <a:ext cx="1295400" cy="1182687"/>
            <a:chOff x="4286" y="981"/>
            <a:chExt cx="816" cy="745"/>
          </a:xfrm>
        </p:grpSpPr>
        <p:grpSp>
          <p:nvGrpSpPr>
            <p:cNvPr id="109593" name="Group 35"/>
            <p:cNvGrpSpPr>
              <a:grpSpLocks/>
            </p:cNvGrpSpPr>
            <p:nvPr/>
          </p:nvGrpSpPr>
          <p:grpSpPr bwMode="auto">
            <a:xfrm>
              <a:off x="4422" y="1117"/>
              <a:ext cx="526" cy="495"/>
              <a:chOff x="4422" y="1117"/>
              <a:chExt cx="526" cy="495"/>
            </a:xfrm>
          </p:grpSpPr>
          <p:pic>
            <p:nvPicPr>
              <p:cNvPr id="109595" name="Picture 36" descr="图片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73"/>
              <a:stretch>
                <a:fillRect/>
              </a:stretch>
            </p:blipFill>
            <p:spPr bwMode="auto">
              <a:xfrm>
                <a:off x="4683" y="1117"/>
                <a:ext cx="265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596" name="Picture 37" descr="图片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29"/>
              <a:stretch>
                <a:fillRect/>
              </a:stretch>
            </p:blipFill>
            <p:spPr bwMode="auto">
              <a:xfrm>
                <a:off x="4422" y="1117"/>
                <a:ext cx="281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4" name="AutoShape 38"/>
            <p:cNvSpPr>
              <a:spLocks noChangeArrowheads="1"/>
            </p:cNvSpPr>
            <p:nvPr/>
          </p:nvSpPr>
          <p:spPr bwMode="auto">
            <a:xfrm>
              <a:off x="4286" y="981"/>
              <a:ext cx="816" cy="745"/>
            </a:xfrm>
            <a:custGeom>
              <a:avLst/>
              <a:gdLst>
                <a:gd name="T0" fmla="*/ 15 w 21600"/>
                <a:gd name="T1" fmla="*/ 0 h 21600"/>
                <a:gd name="T2" fmla="*/ 4 w 21600"/>
                <a:gd name="T3" fmla="*/ 4 h 21600"/>
                <a:gd name="T4" fmla="*/ 0 w 21600"/>
                <a:gd name="T5" fmla="*/ 13 h 21600"/>
                <a:gd name="T6" fmla="*/ 4 w 21600"/>
                <a:gd name="T7" fmla="*/ 22 h 21600"/>
                <a:gd name="T8" fmla="*/ 15 w 21600"/>
                <a:gd name="T9" fmla="*/ 26 h 21600"/>
                <a:gd name="T10" fmla="*/ 26 w 21600"/>
                <a:gd name="T11" fmla="*/ 22 h 21600"/>
                <a:gd name="T12" fmla="*/ 31 w 21600"/>
                <a:gd name="T13" fmla="*/ 13 h 21600"/>
                <a:gd name="T14" fmla="*/ 26 w 21600"/>
                <a:gd name="T15" fmla="*/ 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60 h 21600"/>
                <a:gd name="T26" fmla="*/ 18450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209" y="10800"/>
                  </a:moveTo>
                  <a:cubicBezTo>
                    <a:pt x="4209" y="14440"/>
                    <a:pt x="7160" y="17391"/>
                    <a:pt x="10800" y="17391"/>
                  </a:cubicBezTo>
                  <a:cubicBezTo>
                    <a:pt x="14440" y="17391"/>
                    <a:pt x="17391" y="14440"/>
                    <a:pt x="17391" y="10800"/>
                  </a:cubicBezTo>
                  <a:cubicBezTo>
                    <a:pt x="17391" y="7160"/>
                    <a:pt x="14440" y="4209"/>
                    <a:pt x="10800" y="4209"/>
                  </a:cubicBezTo>
                  <a:cubicBezTo>
                    <a:pt x="7160" y="4209"/>
                    <a:pt x="4209" y="7160"/>
                    <a:pt x="4209" y="1080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" lastClr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</p:grpSp>
      <p:grpSp>
        <p:nvGrpSpPr>
          <p:cNvPr id="47" name="Group 50"/>
          <p:cNvGrpSpPr>
            <a:grpSpLocks/>
          </p:cNvGrpSpPr>
          <p:nvPr/>
        </p:nvGrpSpPr>
        <p:grpSpPr bwMode="auto">
          <a:xfrm>
            <a:off x="2093913" y="2060575"/>
            <a:ext cx="1182687" cy="1009650"/>
            <a:chOff x="1319" y="1298"/>
            <a:chExt cx="745" cy="636"/>
          </a:xfrm>
        </p:grpSpPr>
        <p:grpSp>
          <p:nvGrpSpPr>
            <p:cNvPr id="109587" name="Group 51"/>
            <p:cNvGrpSpPr>
              <a:grpSpLocks/>
            </p:cNvGrpSpPr>
            <p:nvPr/>
          </p:nvGrpSpPr>
          <p:grpSpPr bwMode="auto">
            <a:xfrm>
              <a:off x="1319" y="1299"/>
              <a:ext cx="182" cy="635"/>
              <a:chOff x="2517" y="1525"/>
              <a:chExt cx="182" cy="635"/>
            </a:xfrm>
          </p:grpSpPr>
          <p:sp>
            <p:nvSpPr>
              <p:cNvPr id="109591" name="Line 52"/>
              <p:cNvSpPr>
                <a:spLocks noChangeShapeType="1"/>
              </p:cNvSpPr>
              <p:nvPr/>
            </p:nvSpPr>
            <p:spPr bwMode="auto">
              <a:xfrm>
                <a:off x="2517" y="1525"/>
                <a:ext cx="182" cy="635"/>
              </a:xfrm>
              <a:prstGeom prst="line">
                <a:avLst/>
              </a:prstGeom>
              <a:noFill/>
              <a:ln w="76200">
                <a:solidFill>
                  <a:srgbClr val="CCFF33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592" name="Line 53"/>
              <p:cNvSpPr>
                <a:spLocks noChangeShapeType="1"/>
              </p:cNvSpPr>
              <p:nvPr/>
            </p:nvSpPr>
            <p:spPr bwMode="auto">
              <a:xfrm flipH="1">
                <a:off x="2517" y="1525"/>
                <a:ext cx="182" cy="635"/>
              </a:xfrm>
              <a:prstGeom prst="line">
                <a:avLst/>
              </a:prstGeom>
              <a:noFill/>
              <a:ln w="76200">
                <a:solidFill>
                  <a:srgbClr val="FF66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9588" name="Group 54"/>
            <p:cNvGrpSpPr>
              <a:grpSpLocks/>
            </p:cNvGrpSpPr>
            <p:nvPr/>
          </p:nvGrpSpPr>
          <p:grpSpPr bwMode="auto">
            <a:xfrm>
              <a:off x="1882" y="1298"/>
              <a:ext cx="182" cy="635"/>
              <a:chOff x="2517" y="1525"/>
              <a:chExt cx="182" cy="635"/>
            </a:xfrm>
          </p:grpSpPr>
          <p:sp>
            <p:nvSpPr>
              <p:cNvPr id="109589" name="Line 55"/>
              <p:cNvSpPr>
                <a:spLocks noChangeShapeType="1"/>
              </p:cNvSpPr>
              <p:nvPr/>
            </p:nvSpPr>
            <p:spPr bwMode="auto">
              <a:xfrm>
                <a:off x="2517" y="1525"/>
                <a:ext cx="182" cy="635"/>
              </a:xfrm>
              <a:prstGeom prst="line">
                <a:avLst/>
              </a:prstGeom>
              <a:noFill/>
              <a:ln w="76200">
                <a:solidFill>
                  <a:srgbClr val="CCFF33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590" name="Line 56"/>
              <p:cNvSpPr>
                <a:spLocks noChangeShapeType="1"/>
              </p:cNvSpPr>
              <p:nvPr/>
            </p:nvSpPr>
            <p:spPr bwMode="auto">
              <a:xfrm flipH="1">
                <a:off x="2517" y="1525"/>
                <a:ext cx="182" cy="635"/>
              </a:xfrm>
              <a:prstGeom prst="line">
                <a:avLst/>
              </a:prstGeom>
              <a:noFill/>
              <a:ln w="76200">
                <a:solidFill>
                  <a:srgbClr val="FF66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54" name="Oval 57"/>
          <p:cNvSpPr>
            <a:spLocks noChangeArrowheads="1"/>
          </p:cNvSpPr>
          <p:nvPr/>
        </p:nvSpPr>
        <p:spPr bwMode="auto">
          <a:xfrm>
            <a:off x="2843213" y="2924175"/>
            <a:ext cx="215900" cy="215900"/>
          </a:xfrm>
          <a:prstGeom prst="ellipse">
            <a:avLst/>
          </a:prstGeom>
          <a:solidFill>
            <a:srgbClr val="CCFF99"/>
          </a:solidFill>
          <a:ln w="127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55" name="Rectangle 61"/>
          <p:cNvSpPr>
            <a:spLocks noChangeArrowheads="1"/>
          </p:cNvSpPr>
          <p:nvPr/>
        </p:nvSpPr>
        <p:spPr bwMode="auto">
          <a:xfrm rot="2069230">
            <a:off x="2051050" y="3716338"/>
            <a:ext cx="542925" cy="142875"/>
          </a:xfrm>
          <a:prstGeom prst="rect">
            <a:avLst/>
          </a:prstGeom>
          <a:solidFill>
            <a:srgbClr val="FF0000"/>
          </a:solidFill>
          <a:ln w="127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3132138" y="2924175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2727325" y="3644900"/>
            <a:ext cx="2420938" cy="0"/>
          </a:xfrm>
          <a:prstGeom prst="line">
            <a:avLst/>
          </a:prstGeom>
          <a:noFill/>
          <a:ln w="76200">
            <a:solidFill>
              <a:srgbClr val="00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8" name="Group 63"/>
          <p:cNvGrpSpPr>
            <a:grpSpLocks/>
          </p:cNvGrpSpPr>
          <p:nvPr/>
        </p:nvGrpSpPr>
        <p:grpSpPr bwMode="auto">
          <a:xfrm>
            <a:off x="5264150" y="3208338"/>
            <a:ext cx="2300288" cy="931862"/>
            <a:chOff x="3316" y="2590"/>
            <a:chExt cx="1449" cy="587"/>
          </a:xfrm>
        </p:grpSpPr>
        <p:pic>
          <p:nvPicPr>
            <p:cNvPr id="109585" name="Picture 59" descr="未标题-2 拷贝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" y="2614"/>
              <a:ext cx="297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86" name="Picture 62" descr="未标题-2 拷贝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2590"/>
              <a:ext cx="297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9584" name="Text Box 64">
            <a:hlinkClick r:id="rId8"/>
          </p:cNvPr>
          <p:cNvSpPr txBox="1">
            <a:spLocks noChangeArrowheads="1"/>
          </p:cNvSpPr>
          <p:nvPr/>
        </p:nvSpPr>
        <p:spPr bwMode="auto">
          <a:xfrm>
            <a:off x="5060950" y="4467225"/>
            <a:ext cx="30495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一侧视束受损，引起双眼视野同向性偏盲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162 C 0.0092 0.02292 0.01597 0.02986 0.02118 0.03843 C 0.02639 0.04699 0.03177 0.05579 0.03368 0.06759 C 0.03559 0.0794 0.03542 0.10162 0.03264 0.10926 C 0.02986 0.1169 0.01528 0.1169 0.01702 0.11343 C 0.01875 0.10995 0.04236 0.08773 0.04306 0.08843 C 0.04375 0.08912 0.02066 0.11806 0.02118 0.11759 C 0.0217 0.11713 0.0467 0.08657 0.04618 0.08565 C 0.04566 0.08472 0.01892 0.11134 0.01806 0.11204 C 0.01719 0.11273 0.03715 0.09352 0.04097 0.08981 " pathEditMode="relative" ptsTypes="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0.00295 0.01921 0.0059 0.03842 0.01042 0.05 C 0.01493 0.06157 0.01805 0.05949 0.02708 0.06944 C 0.03611 0.0794 0.05347 0.09861 0.06458 0.10972 C 0.07569 0.12083 0.08889 0.13912 0.09375 0.13611 C 0.09861 0.1331 0.08854 0.09514 0.09375 0.09166 C 0.09896 0.08819 0.12153 0.09028 0.125 0.11528 C 0.12847 0.14028 0.1283 0.20069 0.11458 0.24166 C 0.10087 0.28264 0.0717 0.32176 0.04271 0.36111 " pathEditMode="relative" ptsTypes="aaaaaaaaA"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046 C 0.00208 0.00625 0.00429 0.01296 0.00104 0.02315 C -0.00222 0.03333 -0.0099 0.04884 -0.01979 0.06088 C -0.02969 0.07292 -0.05925 0.09699 -0.05834 0.09583 C -0.05742 0.09444 -0.01472 0.0544 -0.01459 0.05393 C -0.01446 0.05347 -0.05768 0.09282 -0.05729 0.09282 C -0.0569 0.09282 -0.01289 0.05509 -0.0125 0.05393 C -0.01211 0.05278 -0.05638 0.08843 -0.05521 0.08588 C -0.05404 0.08333 -0.02969 0.06088 -0.00521 0.03843 " pathEditMode="relative" rAng="0" ptsTypes="AAAAAAAAA">
                                      <p:cBhvr>
                                        <p:cTn id="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C -0.01389 0.00694 -0.0276 0.01388 -0.03541 0.02638 C -0.04323 0.03888 -0.05208 0.05671 -0.04687 0.075 C -0.04166 0.09328 -0.01232 0.13379 -0.00416 0.13611 C 0.00399 0.13842 -0.00364 0.08773 0.00209 0.08888 C 0.00781 0.09004 0.02709 0.11828 0.03021 0.14305 C 0.03334 0.16782 0.03386 0.20162 0.02084 0.2375 C 0.00781 0.27338 -0.02014 0.31574 -0.04791 0.35833 " pathEditMode="relative" ptsTypes="aaaaaaaA">
                                      <p:cBhvr>
                                        <p:cTn id="4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54" grpId="0" animBg="1"/>
      <p:bldP spid="54" grpId="1" animBg="1"/>
      <p:bldP spid="55" grpId="0" animBg="1"/>
      <p:bldP spid="56" grpId="0" animBg="1"/>
      <p:bldP spid="56" grpId="1" animBg="1"/>
      <p:bldP spid="5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EC68C-3C0E-44C6-83F5-42AC26825F44}" type="slidenum">
              <a:rPr lang="zh-CN" altLang="en-US"/>
              <a:pPr>
                <a:defRPr/>
              </a:pPr>
              <a:t>59</a:t>
            </a:fld>
            <a:endParaRPr lang="zh-CN" altLang="en-US"/>
          </a:p>
        </p:txBody>
      </p:sp>
      <p:pic>
        <p:nvPicPr>
          <p:cNvPr id="110595" name="Picture 2" descr="14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 b="11905"/>
          <a:stretch>
            <a:fillRect/>
          </a:stretch>
        </p:blipFill>
        <p:spPr bwMode="auto">
          <a:xfrm>
            <a:off x="1695450" y="1052513"/>
            <a:ext cx="3306763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6" name="Picture 6" descr="News1_20031212204139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1052513"/>
            <a:ext cx="36718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矩形 7"/>
          <p:cNvSpPr>
            <a:spLocks noChangeArrowheads="1"/>
          </p:cNvSpPr>
          <p:nvPr/>
        </p:nvSpPr>
        <p:spPr bwMode="auto">
          <a:xfrm>
            <a:off x="5289550" y="4608513"/>
            <a:ext cx="6219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通过检查者的正常视野与受试者视野做比较，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以确定受试者的视野是否正常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BAC7B-2C8E-4547-9289-E76DD0293255}" type="slidenum">
              <a:rPr lang="zh-CN" altLang="en-US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489075" y="636588"/>
            <a:ext cx="46609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根据接受刺激的性质分为</a:t>
            </a:r>
            <a:r>
              <a:rPr lang="en-US" altLang="zh-CN" sz="2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</a:p>
        </p:txBody>
      </p:sp>
      <p:sp>
        <p:nvSpPr>
          <p:cNvPr id="5" name="矩形 4"/>
          <p:cNvSpPr/>
          <p:nvPr/>
        </p:nvSpPr>
        <p:spPr>
          <a:xfrm>
            <a:off x="1792288" y="1282700"/>
            <a:ext cx="1754187" cy="21224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 kern="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光感受器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 kern="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机械感受器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 kern="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温度感受器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400" b="1" kern="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化学感受器</a:t>
            </a:r>
            <a:endParaRPr lang="zh-CN" altLang="en-US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6325" name="图片 13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1401763"/>
            <a:ext cx="5148263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图片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3529013"/>
            <a:ext cx="5686425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332CE-A34B-4DAB-A3BA-3C4235FD35DE}" type="slidenum">
              <a:rPr lang="zh-CN" altLang="en-US"/>
              <a:pPr>
                <a:defRPr/>
              </a:pPr>
              <a:t>60</a:t>
            </a:fld>
            <a:endParaRPr lang="zh-CN" altLang="en-US"/>
          </a:p>
        </p:txBody>
      </p:sp>
      <p:pic>
        <p:nvPicPr>
          <p:cNvPr id="111619" name="Picture 14" descr="视觉传导路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r="29430"/>
          <a:stretch>
            <a:fillRect/>
          </a:stretch>
        </p:blipFill>
        <p:spPr bwMode="auto">
          <a:xfrm>
            <a:off x="1208088" y="1095375"/>
            <a:ext cx="3783012" cy="5013325"/>
          </a:xfrm>
          <a:prstGeom prst="rect">
            <a:avLst/>
          </a:prstGeom>
          <a:noFill/>
          <a:ln w="12700" algn="ctr">
            <a:solidFill>
              <a:srgbClr val="000066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0" name="Picture 8" descr="图片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900613"/>
            <a:ext cx="31178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9" descr="图片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811463"/>
            <a:ext cx="31178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10" descr="图片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795338"/>
            <a:ext cx="31178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Line 15"/>
          <p:cNvSpPr>
            <a:spLocks noChangeShapeType="1"/>
          </p:cNvSpPr>
          <p:nvPr/>
        </p:nvSpPr>
        <p:spPr bwMode="auto">
          <a:xfrm flipV="1">
            <a:off x="2716213" y="3211513"/>
            <a:ext cx="273050" cy="2698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3079750" y="3327400"/>
            <a:ext cx="0" cy="431800"/>
          </a:xfrm>
          <a:prstGeom prst="line">
            <a:avLst/>
          </a:prstGeom>
          <a:noFill/>
          <a:ln w="76200">
            <a:solidFill>
              <a:srgbClr val="59A8D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11625" name="Line 17"/>
          <p:cNvSpPr>
            <a:spLocks noChangeShapeType="1"/>
          </p:cNvSpPr>
          <p:nvPr/>
        </p:nvSpPr>
        <p:spPr bwMode="auto">
          <a:xfrm>
            <a:off x="2576513" y="3687763"/>
            <a:ext cx="144462" cy="2159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" name="Group 19"/>
          <p:cNvGrpSpPr>
            <a:grpSpLocks/>
          </p:cNvGrpSpPr>
          <p:nvPr/>
        </p:nvGrpSpPr>
        <p:grpSpPr bwMode="auto">
          <a:xfrm>
            <a:off x="2792413" y="1628775"/>
            <a:ext cx="2571750" cy="3816350"/>
            <a:chOff x="1759" y="1026"/>
            <a:chExt cx="1620" cy="2404"/>
          </a:xfrm>
        </p:grpSpPr>
        <p:sp>
          <p:nvSpPr>
            <p:cNvPr id="23" name="Line 12"/>
            <p:cNvSpPr>
              <a:spLocks noChangeShapeType="1"/>
            </p:cNvSpPr>
            <p:nvPr/>
          </p:nvSpPr>
          <p:spPr bwMode="auto">
            <a:xfrm flipV="1">
              <a:off x="2017" y="2160"/>
              <a:ext cx="1362" cy="9"/>
            </a:xfrm>
            <a:prstGeom prst="line">
              <a:avLst/>
            </a:prstGeom>
            <a:noFill/>
            <a:ln w="38100">
              <a:solidFill>
                <a:srgbClr val="59A8D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1849" y="2061"/>
              <a:ext cx="1530" cy="136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flipV="1">
              <a:off x="1759" y="1026"/>
              <a:ext cx="1620" cy="1342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111627" name="Text Box 111">
            <a:hlinkClick r:id="rId6"/>
          </p:cNvPr>
          <p:cNvSpPr txBox="1">
            <a:spLocks noChangeArrowheads="1"/>
          </p:cNvSpPr>
          <p:nvPr/>
        </p:nvSpPr>
        <p:spPr bwMode="auto">
          <a:xfrm>
            <a:off x="5364163" y="5984875"/>
            <a:ext cx="52673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一侧视神经受损，导致同侧视野全盲</a:t>
            </a:r>
          </a:p>
        </p:txBody>
      </p:sp>
      <p:sp>
        <p:nvSpPr>
          <p:cNvPr id="111628" name="Text Box 66">
            <a:hlinkClick r:id="rId6"/>
          </p:cNvPr>
          <p:cNvSpPr txBox="1">
            <a:spLocks noChangeArrowheads="1"/>
          </p:cNvSpPr>
          <p:nvPr/>
        </p:nvSpPr>
        <p:spPr bwMode="auto">
          <a:xfrm>
            <a:off x="5364163" y="3986213"/>
            <a:ext cx="61214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视交叉中间部受损，引起双眼视野颞侧偏盲</a:t>
            </a:r>
          </a:p>
        </p:txBody>
      </p:sp>
      <p:sp>
        <p:nvSpPr>
          <p:cNvPr id="111629" name="Text Box 64">
            <a:hlinkClick r:id="rId6"/>
          </p:cNvPr>
          <p:cNvSpPr txBox="1">
            <a:spLocks noChangeArrowheads="1"/>
          </p:cNvSpPr>
          <p:nvPr/>
        </p:nvSpPr>
        <p:spPr bwMode="auto">
          <a:xfrm>
            <a:off x="5191125" y="1922463"/>
            <a:ext cx="629285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一侧视束受损，引起双眼视野同向性偏盲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21181C-5153-4C76-B28E-AD985857543F}" type="slidenum">
              <a:rPr lang="zh-CN" altLang="en-US"/>
              <a:pPr>
                <a:defRPr/>
              </a:pPr>
              <a:t>61</a:t>
            </a:fld>
            <a:endParaRPr lang="zh-CN" altLang="en-US"/>
          </a:p>
        </p:txBody>
      </p:sp>
      <p:sp>
        <p:nvSpPr>
          <p:cNvPr id="112643" name="矩形 2"/>
          <p:cNvSpPr>
            <a:spLocks noChangeArrowheads="1"/>
          </p:cNvSpPr>
          <p:nvPr/>
        </p:nvSpPr>
        <p:spPr bwMode="auto">
          <a:xfrm>
            <a:off x="2514600" y="793750"/>
            <a:ext cx="6096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瞳孔对光反射通路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2800" b="1">
                <a:solidFill>
                  <a:srgbClr val="80008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Pupillary light reflex pathway</a:t>
            </a:r>
            <a:endParaRPr lang="en-US" altLang="zh-CN" sz="2200" b="1">
              <a:solidFill>
                <a:srgbClr val="80008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112644" name="Object 2"/>
          <p:cNvGraphicFramePr>
            <a:graphicFrameLocks noChangeAspect="1"/>
          </p:cNvGraphicFramePr>
          <p:nvPr/>
        </p:nvGraphicFramePr>
        <p:xfrm>
          <a:off x="1822450" y="2206625"/>
          <a:ext cx="9129713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8" name="Image" r:id="rId3" imgW="9130159" imgH="3517460" progId="Photoshop.Image.8">
                  <p:embed/>
                </p:oleObj>
              </mc:Choice>
              <mc:Fallback>
                <p:oleObj name="Image" r:id="rId3" imgW="9130159" imgH="3517460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450" y="2206625"/>
                        <a:ext cx="9129713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/>
          <p:cNvGraphicFramePr>
            <a:graphicFrameLocks noChangeAspect="1"/>
          </p:cNvGraphicFramePr>
          <p:nvPr/>
        </p:nvGraphicFramePr>
        <p:xfrm>
          <a:off x="1822450" y="2206625"/>
          <a:ext cx="9129713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9" name="Image" r:id="rId5" imgW="9130159" imgH="3517460" progId="Photoshop.Image.8">
                  <p:embed/>
                </p:oleObj>
              </mc:Choice>
              <mc:Fallback>
                <p:oleObj name="Image" r:id="rId5" imgW="9130159" imgH="3517460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450" y="2206625"/>
                        <a:ext cx="9129713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"/>
          <p:cNvGraphicFramePr>
            <a:graphicFrameLocks noChangeAspect="1"/>
          </p:cNvGraphicFramePr>
          <p:nvPr/>
        </p:nvGraphicFramePr>
        <p:xfrm>
          <a:off x="1822450" y="2206625"/>
          <a:ext cx="9129713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0" name="Image" r:id="rId7" imgW="9130159" imgH="3517460" progId="Photoshop.Image.8">
                  <p:embed/>
                </p:oleObj>
              </mc:Choice>
              <mc:Fallback>
                <p:oleObj name="Image" r:id="rId7" imgW="9130159" imgH="3517460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450" y="2206625"/>
                        <a:ext cx="9129713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6"/>
          <p:cNvGrpSpPr>
            <a:grpSpLocks/>
          </p:cNvGrpSpPr>
          <p:nvPr/>
        </p:nvGrpSpPr>
        <p:grpSpPr bwMode="auto">
          <a:xfrm>
            <a:off x="1920875" y="4640263"/>
            <a:ext cx="1441450" cy="2133600"/>
            <a:chOff x="113" y="2813"/>
            <a:chExt cx="896" cy="1516"/>
          </a:xfrm>
        </p:grpSpPr>
        <p:grpSp>
          <p:nvGrpSpPr>
            <p:cNvPr id="112649" name="Group 7"/>
            <p:cNvGrpSpPr>
              <a:grpSpLocks/>
            </p:cNvGrpSpPr>
            <p:nvPr/>
          </p:nvGrpSpPr>
          <p:grpSpPr bwMode="auto">
            <a:xfrm rot="2440402">
              <a:off x="465" y="2813"/>
              <a:ext cx="544" cy="1516"/>
              <a:chOff x="975" y="3566"/>
              <a:chExt cx="272" cy="408"/>
            </a:xfrm>
          </p:grpSpPr>
          <p:sp>
            <p:nvSpPr>
              <p:cNvPr id="33" name="Rectangle 8"/>
              <p:cNvSpPr>
                <a:spLocks noChangeArrowheads="1"/>
              </p:cNvSpPr>
              <p:nvPr/>
            </p:nvSpPr>
            <p:spPr bwMode="auto">
              <a:xfrm>
                <a:off x="1020" y="3748"/>
                <a:ext cx="182" cy="226"/>
              </a:xfrm>
              <a:prstGeom prst="rect">
                <a:avLst/>
              </a:prstGeom>
              <a:solidFill>
                <a:srgbClr val="0000FF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34" name="AutoShape 9"/>
              <p:cNvSpPr>
                <a:spLocks noChangeArrowheads="1"/>
              </p:cNvSpPr>
              <p:nvPr/>
            </p:nvSpPr>
            <p:spPr bwMode="auto">
              <a:xfrm>
                <a:off x="975" y="3566"/>
                <a:ext cx="272" cy="182"/>
              </a:xfrm>
              <a:custGeom>
                <a:avLst/>
                <a:gdLst>
                  <a:gd name="T0" fmla="*/ 238 w 21600"/>
                  <a:gd name="T1" fmla="*/ 91 h 21600"/>
                  <a:gd name="T2" fmla="*/ 136 w 21600"/>
                  <a:gd name="T3" fmla="*/ 182 h 21600"/>
                  <a:gd name="T4" fmla="*/ 34 w 21600"/>
                  <a:gd name="T5" fmla="*/ 91 h 21600"/>
                  <a:gd name="T6" fmla="*/ 13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26 w 21600"/>
                  <a:gd name="T13" fmla="*/ 4510 h 21600"/>
                  <a:gd name="T14" fmla="*/ 17074 w 21600"/>
                  <a:gd name="T15" fmla="*/ 1709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35" name="Freeform 10"/>
              <p:cNvSpPr>
                <a:spLocks/>
              </p:cNvSpPr>
              <p:nvPr/>
            </p:nvSpPr>
            <p:spPr bwMode="auto">
              <a:xfrm>
                <a:off x="975" y="3566"/>
                <a:ext cx="91" cy="408"/>
              </a:xfrm>
              <a:custGeom>
                <a:avLst/>
                <a:gdLst>
                  <a:gd name="T0" fmla="*/ 45 w 91"/>
                  <a:gd name="T1" fmla="*/ 408 h 408"/>
                  <a:gd name="T2" fmla="*/ 45 w 91"/>
                  <a:gd name="T3" fmla="*/ 182 h 408"/>
                  <a:gd name="T4" fmla="*/ 91 w 91"/>
                  <a:gd name="T5" fmla="*/ 182 h 408"/>
                  <a:gd name="T6" fmla="*/ 0 w 91"/>
                  <a:gd name="T7" fmla="*/ 0 h 408"/>
                  <a:gd name="T8" fmla="*/ 91 w 91"/>
                  <a:gd name="T9" fmla="*/ 182 h 4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408">
                    <a:moveTo>
                      <a:pt x="45" y="408"/>
                    </a:moveTo>
                    <a:lnTo>
                      <a:pt x="45" y="182"/>
                    </a:lnTo>
                    <a:lnTo>
                      <a:pt x="91" y="182"/>
                    </a:lnTo>
                    <a:lnTo>
                      <a:pt x="0" y="0"/>
                    </a:lnTo>
                    <a:lnTo>
                      <a:pt x="91" y="182"/>
                    </a:ln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36" name="Freeform 11"/>
              <p:cNvSpPr>
                <a:spLocks/>
              </p:cNvSpPr>
              <p:nvPr/>
            </p:nvSpPr>
            <p:spPr bwMode="auto">
              <a:xfrm>
                <a:off x="1020" y="3566"/>
                <a:ext cx="227" cy="408"/>
              </a:xfrm>
              <a:custGeom>
                <a:avLst/>
                <a:gdLst>
                  <a:gd name="T0" fmla="*/ 0 w 227"/>
                  <a:gd name="T1" fmla="*/ 408 h 408"/>
                  <a:gd name="T2" fmla="*/ 182 w 227"/>
                  <a:gd name="T3" fmla="*/ 408 h 408"/>
                  <a:gd name="T4" fmla="*/ 182 w 227"/>
                  <a:gd name="T5" fmla="*/ 182 h 408"/>
                  <a:gd name="T6" fmla="*/ 136 w 227"/>
                  <a:gd name="T7" fmla="*/ 182 h 408"/>
                  <a:gd name="T8" fmla="*/ 227 w 227"/>
                  <a:gd name="T9" fmla="*/ 0 h 4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7" h="408">
                    <a:moveTo>
                      <a:pt x="0" y="408"/>
                    </a:moveTo>
                    <a:lnTo>
                      <a:pt x="182" y="408"/>
                    </a:lnTo>
                    <a:lnTo>
                      <a:pt x="182" y="182"/>
                    </a:lnTo>
                    <a:lnTo>
                      <a:pt x="136" y="182"/>
                    </a:lnTo>
                    <a:lnTo>
                      <a:pt x="227" y="0"/>
                    </a:ln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</p:grpSp>
        <p:sp>
          <p:nvSpPr>
            <p:cNvPr id="32" name="Rectangle 12"/>
            <p:cNvSpPr>
              <a:spLocks noChangeArrowheads="1"/>
            </p:cNvSpPr>
            <p:nvPr/>
          </p:nvSpPr>
          <p:spPr bwMode="auto">
            <a:xfrm rot="-2976212">
              <a:off x="158" y="3748"/>
              <a:ext cx="408" cy="49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</p:grpSp>
      <p:sp>
        <p:nvSpPr>
          <p:cNvPr id="37" name="Text Box 13">
            <a:hlinkClick r:id="rId9" action="ppaction://hlinkfile"/>
          </p:cNvPr>
          <p:cNvSpPr txBox="1">
            <a:spLocks noChangeArrowheads="1"/>
          </p:cNvSpPr>
          <p:nvPr/>
        </p:nvSpPr>
        <p:spPr bwMode="auto">
          <a:xfrm>
            <a:off x="3222625" y="6048375"/>
            <a:ext cx="2339975" cy="531813"/>
          </a:xfrm>
          <a:prstGeom prst="rect">
            <a:avLst/>
          </a:prstGeom>
          <a:solidFill>
            <a:sysClr val="window" lastClr="FFFFFF"/>
          </a:solid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19125" indent="-531813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kumimoji="0" lang="zh-CN" altLang="en-US" sz="2400" b="1" kern="0" dirty="0">
                <a:solidFill>
                  <a:srgbClr val="000066"/>
                </a:solidFill>
                <a:ea typeface="宋体" pitchFamily="2" charset="-122"/>
              </a:rPr>
              <a:t>直接对光反射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50288" y="6142038"/>
            <a:ext cx="2743200" cy="365125"/>
          </a:xfrm>
        </p:spPr>
        <p:txBody>
          <a:bodyPr/>
          <a:lstStyle/>
          <a:p>
            <a:pPr>
              <a:defRPr/>
            </a:pPr>
            <a:fld id="{4B922878-E7BB-4029-90A5-5D6A8480B785}" type="slidenum">
              <a:rPr lang="zh-CN" altLang="en-US"/>
              <a:pPr>
                <a:defRPr/>
              </a:pPr>
              <a:t>62</a:t>
            </a:fld>
            <a:endParaRPr lang="zh-CN" altLang="en-US"/>
          </a:p>
        </p:txBody>
      </p:sp>
      <p:graphicFrame>
        <p:nvGraphicFramePr>
          <p:cNvPr id="113667" name="Object 2"/>
          <p:cNvGraphicFramePr>
            <a:graphicFrameLocks noChangeAspect="1"/>
          </p:cNvGraphicFramePr>
          <p:nvPr/>
        </p:nvGraphicFramePr>
        <p:xfrm>
          <a:off x="1822450" y="2085975"/>
          <a:ext cx="9129713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2" name="Image" r:id="rId3" imgW="9130159" imgH="3517460" progId="Photoshop.Image.8">
                  <p:embed/>
                </p:oleObj>
              </mc:Choice>
              <mc:Fallback>
                <p:oleObj name="Image" r:id="rId3" imgW="9130159" imgH="3517460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450" y="2085975"/>
                        <a:ext cx="9129713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"/>
          <p:cNvGraphicFramePr>
            <a:graphicFrameLocks noChangeAspect="1"/>
          </p:cNvGraphicFramePr>
          <p:nvPr/>
        </p:nvGraphicFramePr>
        <p:xfrm>
          <a:off x="1822450" y="2085975"/>
          <a:ext cx="9129713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3" name="Image" r:id="rId5" imgW="9130159" imgH="3517460" progId="Photoshop.Image.8">
                  <p:embed/>
                </p:oleObj>
              </mc:Choice>
              <mc:Fallback>
                <p:oleObj name="Image" r:id="rId5" imgW="9130159" imgH="3517460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450" y="2085975"/>
                        <a:ext cx="9129713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"/>
          <p:cNvGraphicFramePr>
            <a:graphicFrameLocks noChangeAspect="1"/>
          </p:cNvGraphicFramePr>
          <p:nvPr/>
        </p:nvGraphicFramePr>
        <p:xfrm>
          <a:off x="1822450" y="2085975"/>
          <a:ext cx="9129713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4" name="Image" r:id="rId7" imgW="9130159" imgH="3517460" progId="Photoshop.Image.8">
                  <p:embed/>
                </p:oleObj>
              </mc:Choice>
              <mc:Fallback>
                <p:oleObj name="Image" r:id="rId7" imgW="9130159" imgH="3517460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450" y="2085975"/>
                        <a:ext cx="9129713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3670" name="Group 5"/>
          <p:cNvGrpSpPr>
            <a:grpSpLocks/>
          </p:cNvGrpSpPr>
          <p:nvPr/>
        </p:nvGrpSpPr>
        <p:grpSpPr bwMode="auto">
          <a:xfrm>
            <a:off x="1922463" y="4519613"/>
            <a:ext cx="1441450" cy="2133600"/>
            <a:chOff x="113" y="2813"/>
            <a:chExt cx="896" cy="1516"/>
          </a:xfrm>
        </p:grpSpPr>
        <p:grpSp>
          <p:nvGrpSpPr>
            <p:cNvPr id="113673" name="Group 6"/>
            <p:cNvGrpSpPr>
              <a:grpSpLocks/>
            </p:cNvGrpSpPr>
            <p:nvPr/>
          </p:nvGrpSpPr>
          <p:grpSpPr bwMode="auto">
            <a:xfrm rot="2440402">
              <a:off x="465" y="2813"/>
              <a:ext cx="544" cy="1516"/>
              <a:chOff x="975" y="3566"/>
              <a:chExt cx="272" cy="408"/>
            </a:xfrm>
          </p:grpSpPr>
          <p:sp>
            <p:nvSpPr>
              <p:cNvPr id="34" name="Rectangle 7"/>
              <p:cNvSpPr>
                <a:spLocks noChangeArrowheads="1"/>
              </p:cNvSpPr>
              <p:nvPr/>
            </p:nvSpPr>
            <p:spPr bwMode="auto">
              <a:xfrm>
                <a:off x="1020" y="3748"/>
                <a:ext cx="182" cy="226"/>
              </a:xfrm>
              <a:prstGeom prst="rect">
                <a:avLst/>
              </a:prstGeom>
              <a:solidFill>
                <a:srgbClr val="0000FF">
                  <a:alpha val="3803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>
                <a:off x="975" y="3566"/>
                <a:ext cx="272" cy="182"/>
              </a:xfrm>
              <a:custGeom>
                <a:avLst/>
                <a:gdLst>
                  <a:gd name="T0" fmla="*/ 238 w 21600"/>
                  <a:gd name="T1" fmla="*/ 91 h 21600"/>
                  <a:gd name="T2" fmla="*/ 136 w 21600"/>
                  <a:gd name="T3" fmla="*/ 182 h 21600"/>
                  <a:gd name="T4" fmla="*/ 34 w 21600"/>
                  <a:gd name="T5" fmla="*/ 91 h 21600"/>
                  <a:gd name="T6" fmla="*/ 13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26 w 21600"/>
                  <a:gd name="T13" fmla="*/ 4510 h 21600"/>
                  <a:gd name="T14" fmla="*/ 17074 w 21600"/>
                  <a:gd name="T15" fmla="*/ 1709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975" y="3566"/>
                <a:ext cx="91" cy="408"/>
              </a:xfrm>
              <a:custGeom>
                <a:avLst/>
                <a:gdLst>
                  <a:gd name="T0" fmla="*/ 45 w 91"/>
                  <a:gd name="T1" fmla="*/ 408 h 408"/>
                  <a:gd name="T2" fmla="*/ 45 w 91"/>
                  <a:gd name="T3" fmla="*/ 182 h 408"/>
                  <a:gd name="T4" fmla="*/ 91 w 91"/>
                  <a:gd name="T5" fmla="*/ 182 h 408"/>
                  <a:gd name="T6" fmla="*/ 0 w 91"/>
                  <a:gd name="T7" fmla="*/ 0 h 408"/>
                  <a:gd name="T8" fmla="*/ 91 w 91"/>
                  <a:gd name="T9" fmla="*/ 182 h 4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408">
                    <a:moveTo>
                      <a:pt x="45" y="408"/>
                    </a:moveTo>
                    <a:lnTo>
                      <a:pt x="45" y="182"/>
                    </a:lnTo>
                    <a:lnTo>
                      <a:pt x="91" y="182"/>
                    </a:lnTo>
                    <a:lnTo>
                      <a:pt x="0" y="0"/>
                    </a:lnTo>
                    <a:lnTo>
                      <a:pt x="91" y="182"/>
                    </a:ln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1020" y="3566"/>
                <a:ext cx="227" cy="408"/>
              </a:xfrm>
              <a:custGeom>
                <a:avLst/>
                <a:gdLst>
                  <a:gd name="T0" fmla="*/ 0 w 227"/>
                  <a:gd name="T1" fmla="*/ 408 h 408"/>
                  <a:gd name="T2" fmla="*/ 182 w 227"/>
                  <a:gd name="T3" fmla="*/ 408 h 408"/>
                  <a:gd name="T4" fmla="*/ 182 w 227"/>
                  <a:gd name="T5" fmla="*/ 182 h 408"/>
                  <a:gd name="T6" fmla="*/ 136 w 227"/>
                  <a:gd name="T7" fmla="*/ 182 h 408"/>
                  <a:gd name="T8" fmla="*/ 227 w 227"/>
                  <a:gd name="T9" fmla="*/ 0 h 4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7" h="408">
                    <a:moveTo>
                      <a:pt x="0" y="408"/>
                    </a:moveTo>
                    <a:lnTo>
                      <a:pt x="182" y="408"/>
                    </a:lnTo>
                    <a:lnTo>
                      <a:pt x="182" y="182"/>
                    </a:lnTo>
                    <a:lnTo>
                      <a:pt x="136" y="182"/>
                    </a:lnTo>
                    <a:lnTo>
                      <a:pt x="227" y="0"/>
                    </a:ln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</p:grpSp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 rot="-2976212">
              <a:off x="158" y="3748"/>
              <a:ext cx="408" cy="49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</p:grpSp>
      <p:sp>
        <p:nvSpPr>
          <p:cNvPr id="38" name="Text Box 12">
            <a:hlinkClick r:id="rId9" action="ppaction://hlinkfile"/>
          </p:cNvPr>
          <p:cNvSpPr txBox="1">
            <a:spLocks noChangeArrowheads="1"/>
          </p:cNvSpPr>
          <p:nvPr/>
        </p:nvSpPr>
        <p:spPr bwMode="auto">
          <a:xfrm>
            <a:off x="3086100" y="5975350"/>
            <a:ext cx="2339975" cy="531813"/>
          </a:xfrm>
          <a:prstGeom prst="rect">
            <a:avLst/>
          </a:prstGeom>
          <a:solidFill>
            <a:sysClr val="window" lastClr="FFFFFF"/>
          </a:solid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19125" indent="-531813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kumimoji="0" lang="zh-CN" altLang="en-US" sz="2400" b="1" kern="0">
                <a:solidFill>
                  <a:srgbClr val="000066"/>
                </a:solidFill>
                <a:ea typeface="宋体" pitchFamily="2" charset="-122"/>
              </a:rPr>
              <a:t>直接对光反射</a:t>
            </a:r>
          </a:p>
        </p:txBody>
      </p:sp>
      <p:sp>
        <p:nvSpPr>
          <p:cNvPr id="39" name="Text Box 13">
            <a:hlinkClick r:id="rId9" action="ppaction://hlinkfile"/>
          </p:cNvPr>
          <p:cNvSpPr txBox="1">
            <a:spLocks noChangeArrowheads="1"/>
          </p:cNvSpPr>
          <p:nvPr/>
        </p:nvSpPr>
        <p:spPr bwMode="auto">
          <a:xfrm>
            <a:off x="7754938" y="5921375"/>
            <a:ext cx="2266950" cy="531813"/>
          </a:xfrm>
          <a:prstGeom prst="rect">
            <a:avLst/>
          </a:prstGeom>
          <a:solidFill>
            <a:sysClr val="window" lastClr="FFFFFF"/>
          </a:solid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19125" indent="-531813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kumimoji="0" lang="zh-CN" altLang="en-US" sz="2400" b="1" kern="0">
                <a:solidFill>
                  <a:srgbClr val="000066"/>
                </a:solidFill>
                <a:ea typeface="宋体" pitchFamily="2" charset="-122"/>
              </a:rPr>
              <a:t>间接对光反射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A2424-3AD6-4B5E-8361-2E213779316C}" type="slidenum">
              <a:rPr lang="zh-CN" altLang="en-US"/>
              <a:pPr>
                <a:defRPr/>
              </a:pPr>
              <a:t>63</a:t>
            </a:fld>
            <a:endParaRPr lang="zh-CN" altLang="en-US"/>
          </a:p>
        </p:txBody>
      </p:sp>
      <p:grpSp>
        <p:nvGrpSpPr>
          <p:cNvPr id="114691" name="Group 2"/>
          <p:cNvGrpSpPr>
            <a:grpSpLocks/>
          </p:cNvGrpSpPr>
          <p:nvPr/>
        </p:nvGrpSpPr>
        <p:grpSpPr bwMode="auto">
          <a:xfrm>
            <a:off x="4175125" y="260350"/>
            <a:ext cx="3259138" cy="1296988"/>
            <a:chOff x="748" y="1333"/>
            <a:chExt cx="4309" cy="1661"/>
          </a:xfrm>
        </p:grpSpPr>
        <p:pic>
          <p:nvPicPr>
            <p:cNvPr id="114760" name="Picture 3" descr="眼睛眼神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28" r="1482" b="28583"/>
            <a:stretch>
              <a:fillRect/>
            </a:stretch>
          </p:blipFill>
          <p:spPr bwMode="auto">
            <a:xfrm>
              <a:off x="748" y="1344"/>
              <a:ext cx="2178" cy="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14761" name="Object 4"/>
            <p:cNvGraphicFramePr>
              <a:graphicFrameLocks noChangeAspect="1"/>
            </p:cNvGraphicFramePr>
            <p:nvPr/>
          </p:nvGraphicFramePr>
          <p:xfrm>
            <a:off x="2880" y="1333"/>
            <a:ext cx="2177" cy="1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73" name="Image" r:id="rId4" imgW="5066667" imgH="3847619" progId="Photoshop.Image.7">
                    <p:embed/>
                  </p:oleObj>
                </mc:Choice>
                <mc:Fallback>
                  <p:oleObj name="Image" r:id="rId4" imgW="5066667" imgH="3847619" progId="Photoshop.Image.7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1333"/>
                          <a:ext cx="2177" cy="16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8" name="Oval 5"/>
          <p:cNvSpPr>
            <a:spLocks noChangeAspect="1" noChangeArrowheads="1"/>
          </p:cNvSpPr>
          <p:nvPr/>
        </p:nvSpPr>
        <p:spPr bwMode="auto">
          <a:xfrm>
            <a:off x="4803775" y="906463"/>
            <a:ext cx="323850" cy="312737"/>
          </a:xfrm>
          <a:prstGeom prst="ellipse">
            <a:avLst/>
          </a:prstGeom>
          <a:gradFill rotWithShape="1">
            <a:gsLst>
              <a:gs pos="0">
                <a:srgbClr val="000000">
                  <a:alpha val="28998"/>
                </a:srgbClr>
              </a:gs>
              <a:gs pos="100000">
                <a:srgbClr val="11111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pic>
        <p:nvPicPr>
          <p:cNvPr id="114693" name="Picture 6" descr="视觉传导路"/>
          <p:cNvPicPr>
            <a:picLocks noChangeAspect="1" noChangeArrowheads="1"/>
          </p:cNvPicPr>
          <p:nvPr/>
        </p:nvPicPr>
        <p:blipFill>
          <a:blip r:embed="rId6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5" r="29430"/>
          <a:stretch>
            <a:fillRect/>
          </a:stretch>
        </p:blipFill>
        <p:spPr bwMode="auto">
          <a:xfrm>
            <a:off x="3644900" y="1871663"/>
            <a:ext cx="43211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7" descr="图片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268413"/>
            <a:ext cx="7731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" name="Group 8"/>
          <p:cNvGrpSpPr>
            <a:grpSpLocks/>
          </p:cNvGrpSpPr>
          <p:nvPr/>
        </p:nvGrpSpPr>
        <p:grpSpPr bwMode="auto">
          <a:xfrm>
            <a:off x="5041900" y="1727200"/>
            <a:ext cx="369888" cy="1079500"/>
            <a:chOff x="2399" y="1116"/>
            <a:chExt cx="233" cy="590"/>
          </a:xfrm>
        </p:grpSpPr>
        <p:sp>
          <p:nvSpPr>
            <p:cNvPr id="114758" name="Line 9"/>
            <p:cNvSpPr>
              <a:spLocks noChangeShapeType="1"/>
            </p:cNvSpPr>
            <p:nvPr/>
          </p:nvSpPr>
          <p:spPr bwMode="auto">
            <a:xfrm flipH="1">
              <a:off x="2399" y="1116"/>
              <a:ext cx="182" cy="590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759" name="Line 10"/>
            <p:cNvSpPr>
              <a:spLocks noChangeShapeType="1"/>
            </p:cNvSpPr>
            <p:nvPr/>
          </p:nvSpPr>
          <p:spPr bwMode="auto">
            <a:xfrm>
              <a:off x="2472" y="1117"/>
              <a:ext cx="160" cy="579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4" name="Freeform 11"/>
          <p:cNvSpPr>
            <a:spLocks/>
          </p:cNvSpPr>
          <p:nvPr/>
        </p:nvSpPr>
        <p:spPr bwMode="auto">
          <a:xfrm>
            <a:off x="4773613" y="2374900"/>
            <a:ext cx="900112" cy="2400300"/>
          </a:xfrm>
          <a:custGeom>
            <a:avLst/>
            <a:gdLst>
              <a:gd name="T0" fmla="*/ 380544599 w 567"/>
              <a:gd name="T1" fmla="*/ 0 h 1512"/>
              <a:gd name="T2" fmla="*/ 37803158 w 567"/>
              <a:gd name="T3" fmla="*/ 229335013 h 1512"/>
              <a:gd name="T4" fmla="*/ 151209459 w 567"/>
              <a:gd name="T5" fmla="*/ 685482500 h 1512"/>
              <a:gd name="T6" fmla="*/ 723286039 w 567"/>
              <a:gd name="T7" fmla="*/ 914817513 h 1512"/>
              <a:gd name="T8" fmla="*/ 836692340 w 567"/>
              <a:gd name="T9" fmla="*/ 1028223750 h 1512"/>
              <a:gd name="T10" fmla="*/ 1181954732 w 567"/>
              <a:gd name="T11" fmla="*/ 1600300013 h 1512"/>
              <a:gd name="T12" fmla="*/ 1408768920 w 567"/>
              <a:gd name="T13" fmla="*/ 2058968450 h 1512"/>
              <a:gd name="T14" fmla="*/ 1066027480 w 567"/>
              <a:gd name="T15" fmla="*/ 2147483646 h 1512"/>
              <a:gd name="T16" fmla="*/ 723286039 w 567"/>
              <a:gd name="T17" fmla="*/ 2147483646 h 1512"/>
              <a:gd name="T18" fmla="*/ 836692340 w 567"/>
              <a:gd name="T19" fmla="*/ 2147483646 h 1512"/>
              <a:gd name="T20" fmla="*/ 723286039 w 567"/>
              <a:gd name="T21" fmla="*/ 2147483646 h 1512"/>
              <a:gd name="T22" fmla="*/ 609878151 w 567"/>
              <a:gd name="T23" fmla="*/ 2147483646 h 1512"/>
              <a:gd name="T24" fmla="*/ 952619592 w 567"/>
              <a:gd name="T25" fmla="*/ 2147483646 h 1512"/>
              <a:gd name="T26" fmla="*/ 1181954732 w 567"/>
              <a:gd name="T27" fmla="*/ 2147483646 h 15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67" h="1512">
                <a:moveTo>
                  <a:pt x="151" y="0"/>
                </a:moveTo>
                <a:cubicBezTo>
                  <a:pt x="90" y="23"/>
                  <a:pt x="30" y="46"/>
                  <a:pt x="15" y="91"/>
                </a:cubicBezTo>
                <a:cubicBezTo>
                  <a:pt x="0" y="136"/>
                  <a:pt x="15" y="227"/>
                  <a:pt x="60" y="272"/>
                </a:cubicBezTo>
                <a:cubicBezTo>
                  <a:pt x="105" y="317"/>
                  <a:pt x="242" y="340"/>
                  <a:pt x="287" y="363"/>
                </a:cubicBezTo>
                <a:cubicBezTo>
                  <a:pt x="332" y="386"/>
                  <a:pt x="302" y="363"/>
                  <a:pt x="332" y="408"/>
                </a:cubicBezTo>
                <a:cubicBezTo>
                  <a:pt x="362" y="453"/>
                  <a:pt x="431" y="567"/>
                  <a:pt x="469" y="635"/>
                </a:cubicBezTo>
                <a:cubicBezTo>
                  <a:pt x="507" y="703"/>
                  <a:pt x="567" y="772"/>
                  <a:pt x="559" y="817"/>
                </a:cubicBezTo>
                <a:cubicBezTo>
                  <a:pt x="551" y="862"/>
                  <a:pt x="468" y="877"/>
                  <a:pt x="423" y="907"/>
                </a:cubicBezTo>
                <a:cubicBezTo>
                  <a:pt x="378" y="937"/>
                  <a:pt x="302" y="968"/>
                  <a:pt x="287" y="998"/>
                </a:cubicBezTo>
                <a:cubicBezTo>
                  <a:pt x="272" y="1028"/>
                  <a:pt x="332" y="1066"/>
                  <a:pt x="332" y="1089"/>
                </a:cubicBezTo>
                <a:cubicBezTo>
                  <a:pt x="332" y="1112"/>
                  <a:pt x="302" y="1089"/>
                  <a:pt x="287" y="1134"/>
                </a:cubicBezTo>
                <a:cubicBezTo>
                  <a:pt x="272" y="1179"/>
                  <a:pt x="227" y="1301"/>
                  <a:pt x="242" y="1361"/>
                </a:cubicBezTo>
                <a:cubicBezTo>
                  <a:pt x="257" y="1421"/>
                  <a:pt x="340" y="1482"/>
                  <a:pt x="378" y="1497"/>
                </a:cubicBezTo>
                <a:cubicBezTo>
                  <a:pt x="416" y="1512"/>
                  <a:pt x="442" y="1482"/>
                  <a:pt x="469" y="1452"/>
                </a:cubicBezTo>
              </a:path>
            </a:pathLst>
          </a:custGeom>
          <a:noFill/>
          <a:ln w="57150" cmpd="sng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5" name="Freeform 12"/>
          <p:cNvSpPr>
            <a:spLocks/>
          </p:cNvSpPr>
          <p:nvPr/>
        </p:nvSpPr>
        <p:spPr bwMode="auto">
          <a:xfrm>
            <a:off x="5408613" y="2303463"/>
            <a:ext cx="901700" cy="2484437"/>
          </a:xfrm>
          <a:custGeom>
            <a:avLst/>
            <a:gdLst>
              <a:gd name="T0" fmla="*/ 57964388 w 568"/>
              <a:gd name="T1" fmla="*/ 0 h 1565"/>
              <a:gd name="T2" fmla="*/ 287297813 w 568"/>
              <a:gd name="T3" fmla="*/ 113406215 h 1565"/>
              <a:gd name="T4" fmla="*/ 400705638 w 568"/>
              <a:gd name="T5" fmla="*/ 456147396 h 1565"/>
              <a:gd name="T6" fmla="*/ 57964388 w 568"/>
              <a:gd name="T7" fmla="*/ 1028223543 h 1565"/>
              <a:gd name="T8" fmla="*/ 57964388 w 568"/>
              <a:gd name="T9" fmla="*/ 1257556922 h 1565"/>
              <a:gd name="T10" fmla="*/ 400705638 w 568"/>
              <a:gd name="T11" fmla="*/ 1829633069 h 1565"/>
              <a:gd name="T12" fmla="*/ 859374075 w 568"/>
              <a:gd name="T13" fmla="*/ 2147483646 h 1565"/>
              <a:gd name="T14" fmla="*/ 1315521563 w 568"/>
              <a:gd name="T15" fmla="*/ 2147483646 h 1565"/>
              <a:gd name="T16" fmla="*/ 1202115325 w 568"/>
              <a:gd name="T17" fmla="*/ 2147483646 h 1565"/>
              <a:gd name="T18" fmla="*/ 1431448750 w 568"/>
              <a:gd name="T19" fmla="*/ 2147483646 h 1565"/>
              <a:gd name="T20" fmla="*/ 1202115325 w 568"/>
              <a:gd name="T21" fmla="*/ 2147483646 h 1565"/>
              <a:gd name="T22" fmla="*/ 859374075 w 568"/>
              <a:gd name="T23" fmla="*/ 2147483646 h 156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68" h="1565">
                <a:moveTo>
                  <a:pt x="23" y="0"/>
                </a:moveTo>
                <a:cubicBezTo>
                  <a:pt x="57" y="7"/>
                  <a:pt x="91" y="15"/>
                  <a:pt x="114" y="45"/>
                </a:cubicBezTo>
                <a:cubicBezTo>
                  <a:pt x="137" y="75"/>
                  <a:pt x="174" y="121"/>
                  <a:pt x="159" y="181"/>
                </a:cubicBezTo>
                <a:cubicBezTo>
                  <a:pt x="144" y="241"/>
                  <a:pt x="46" y="355"/>
                  <a:pt x="23" y="408"/>
                </a:cubicBezTo>
                <a:cubicBezTo>
                  <a:pt x="0" y="461"/>
                  <a:pt x="0" y="446"/>
                  <a:pt x="23" y="499"/>
                </a:cubicBezTo>
                <a:cubicBezTo>
                  <a:pt x="46" y="552"/>
                  <a:pt x="106" y="666"/>
                  <a:pt x="159" y="726"/>
                </a:cubicBezTo>
                <a:cubicBezTo>
                  <a:pt x="212" y="786"/>
                  <a:pt x="280" y="809"/>
                  <a:pt x="341" y="862"/>
                </a:cubicBezTo>
                <a:cubicBezTo>
                  <a:pt x="402" y="915"/>
                  <a:pt x="499" y="998"/>
                  <a:pt x="522" y="1043"/>
                </a:cubicBezTo>
                <a:cubicBezTo>
                  <a:pt x="545" y="1088"/>
                  <a:pt x="469" y="1089"/>
                  <a:pt x="477" y="1134"/>
                </a:cubicBezTo>
                <a:cubicBezTo>
                  <a:pt x="485" y="1179"/>
                  <a:pt x="568" y="1247"/>
                  <a:pt x="568" y="1315"/>
                </a:cubicBezTo>
                <a:cubicBezTo>
                  <a:pt x="568" y="1383"/>
                  <a:pt x="515" y="1519"/>
                  <a:pt x="477" y="1542"/>
                </a:cubicBezTo>
                <a:cubicBezTo>
                  <a:pt x="439" y="1565"/>
                  <a:pt x="390" y="1508"/>
                  <a:pt x="341" y="1451"/>
                </a:cubicBezTo>
              </a:path>
            </a:pathLst>
          </a:custGeom>
          <a:noFill/>
          <a:ln w="57150" cmpd="sng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86" name="Group 13"/>
          <p:cNvGrpSpPr>
            <a:grpSpLocks/>
          </p:cNvGrpSpPr>
          <p:nvPr/>
        </p:nvGrpSpPr>
        <p:grpSpPr bwMode="auto">
          <a:xfrm>
            <a:off x="2638425" y="3121025"/>
            <a:ext cx="2736850" cy="973138"/>
            <a:chOff x="885" y="1904"/>
            <a:chExt cx="1724" cy="613"/>
          </a:xfrm>
        </p:grpSpPr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1519" y="2024"/>
              <a:ext cx="1090" cy="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88" name="Text Box 15"/>
            <p:cNvSpPr txBox="1">
              <a:spLocks noChangeArrowheads="1"/>
            </p:cNvSpPr>
            <p:nvPr/>
          </p:nvSpPr>
          <p:spPr bwMode="auto">
            <a:xfrm>
              <a:off x="885" y="1904"/>
              <a:ext cx="10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zh-CN" altLang="en-US" sz="2000" b="1" kern="0" dirty="0">
                  <a:solidFill>
                    <a:srgbClr val="008000"/>
                  </a:solidFill>
                </a:rPr>
                <a:t>视神经</a:t>
              </a:r>
            </a:p>
          </p:txBody>
        </p:sp>
        <p:sp>
          <p:nvSpPr>
            <p:cNvPr id="89" name="Line 16"/>
            <p:cNvSpPr>
              <a:spLocks noChangeShapeType="1"/>
            </p:cNvSpPr>
            <p:nvPr/>
          </p:nvSpPr>
          <p:spPr bwMode="auto">
            <a:xfrm>
              <a:off x="1519" y="2387"/>
              <a:ext cx="1000" cy="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90" name="Text Box 17"/>
            <p:cNvSpPr txBox="1">
              <a:spLocks noChangeArrowheads="1"/>
            </p:cNvSpPr>
            <p:nvPr/>
          </p:nvSpPr>
          <p:spPr bwMode="auto">
            <a:xfrm>
              <a:off x="1066" y="2296"/>
              <a:ext cx="10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zh-CN" altLang="en-US" sz="2000" b="1" kern="0" dirty="0">
                  <a:solidFill>
                    <a:srgbClr val="008000"/>
                  </a:solidFill>
                </a:rPr>
                <a:t>视束</a:t>
              </a:r>
            </a:p>
          </p:txBody>
        </p:sp>
      </p:grpSp>
      <p:sp>
        <p:nvSpPr>
          <p:cNvPr id="91" name="Oval 18"/>
          <p:cNvSpPr>
            <a:spLocks noChangeArrowheads="1"/>
          </p:cNvSpPr>
          <p:nvPr/>
        </p:nvSpPr>
        <p:spPr bwMode="auto">
          <a:xfrm>
            <a:off x="5508625" y="4540250"/>
            <a:ext cx="111125" cy="139700"/>
          </a:xfrm>
          <a:prstGeom prst="ellipse">
            <a:avLst/>
          </a:prstGeom>
          <a:solidFill>
            <a:srgbClr val="FFFF66"/>
          </a:solidFill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grpSp>
        <p:nvGrpSpPr>
          <p:cNvPr id="92" name="Group 19"/>
          <p:cNvGrpSpPr>
            <a:grpSpLocks/>
          </p:cNvGrpSpPr>
          <p:nvPr/>
        </p:nvGrpSpPr>
        <p:grpSpPr bwMode="auto">
          <a:xfrm>
            <a:off x="2638425" y="4608513"/>
            <a:ext cx="2852738" cy="466725"/>
            <a:chOff x="858" y="2949"/>
            <a:chExt cx="1797" cy="294"/>
          </a:xfrm>
        </p:grpSpPr>
        <p:sp>
          <p:nvSpPr>
            <p:cNvPr id="93" name="Line 20"/>
            <p:cNvSpPr>
              <a:spLocks noChangeShapeType="1"/>
            </p:cNvSpPr>
            <p:nvPr/>
          </p:nvSpPr>
          <p:spPr bwMode="auto">
            <a:xfrm flipV="1">
              <a:off x="1565" y="2949"/>
              <a:ext cx="1090" cy="20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94" name="Text Box 21"/>
            <p:cNvSpPr txBox="1">
              <a:spLocks noChangeArrowheads="1"/>
            </p:cNvSpPr>
            <p:nvPr/>
          </p:nvSpPr>
          <p:spPr bwMode="auto">
            <a:xfrm>
              <a:off x="858" y="3022"/>
              <a:ext cx="10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zh-CN" altLang="en-US" sz="2000" b="1" kern="0" dirty="0">
                  <a:solidFill>
                    <a:srgbClr val="008000"/>
                  </a:solidFill>
                </a:rPr>
                <a:t>顶盖前区</a:t>
              </a:r>
            </a:p>
          </p:txBody>
        </p:sp>
      </p:grpSp>
      <p:sp>
        <p:nvSpPr>
          <p:cNvPr id="95" name="Oval 22"/>
          <p:cNvSpPr>
            <a:spLocks noChangeArrowheads="1"/>
          </p:cNvSpPr>
          <p:nvPr/>
        </p:nvSpPr>
        <p:spPr bwMode="auto">
          <a:xfrm>
            <a:off x="5910263" y="4535488"/>
            <a:ext cx="111125" cy="139700"/>
          </a:xfrm>
          <a:prstGeom prst="ellipse">
            <a:avLst/>
          </a:prstGeom>
          <a:solidFill>
            <a:srgbClr val="FFFF66"/>
          </a:solidFill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grpSp>
        <p:nvGrpSpPr>
          <p:cNvPr id="96" name="Group 23"/>
          <p:cNvGrpSpPr>
            <a:grpSpLocks/>
          </p:cNvGrpSpPr>
          <p:nvPr/>
        </p:nvGrpSpPr>
        <p:grpSpPr bwMode="auto">
          <a:xfrm>
            <a:off x="5661025" y="3095625"/>
            <a:ext cx="4248150" cy="998538"/>
            <a:chOff x="2789" y="1888"/>
            <a:chExt cx="2676" cy="629"/>
          </a:xfrm>
        </p:grpSpPr>
        <p:sp>
          <p:nvSpPr>
            <p:cNvPr id="97" name="Line 24"/>
            <p:cNvSpPr>
              <a:spLocks noChangeShapeType="1"/>
            </p:cNvSpPr>
            <p:nvPr/>
          </p:nvSpPr>
          <p:spPr bwMode="auto">
            <a:xfrm>
              <a:off x="2789" y="2024"/>
              <a:ext cx="1361" cy="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98" name="Text Box 25"/>
            <p:cNvSpPr txBox="1">
              <a:spLocks noChangeArrowheads="1"/>
            </p:cNvSpPr>
            <p:nvPr/>
          </p:nvSpPr>
          <p:spPr bwMode="auto">
            <a:xfrm>
              <a:off x="4105" y="1888"/>
              <a:ext cx="10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zh-CN" altLang="en-US" sz="2000" b="1" kern="0" dirty="0">
                  <a:solidFill>
                    <a:srgbClr val="008000"/>
                  </a:solidFill>
                </a:rPr>
                <a:t>视神经</a:t>
              </a:r>
            </a:p>
          </p:txBody>
        </p:sp>
        <p:sp>
          <p:nvSpPr>
            <p:cNvPr id="99" name="Text Box 26"/>
            <p:cNvSpPr txBox="1">
              <a:spLocks noChangeArrowheads="1"/>
            </p:cNvSpPr>
            <p:nvPr/>
          </p:nvSpPr>
          <p:spPr bwMode="auto">
            <a:xfrm>
              <a:off x="4151" y="2115"/>
              <a:ext cx="10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zh-CN" altLang="en-US" sz="2000" b="1" kern="0" dirty="0">
                  <a:solidFill>
                    <a:srgbClr val="008000"/>
                  </a:solidFill>
                </a:rPr>
                <a:t>视交叉</a:t>
              </a:r>
            </a:p>
          </p:txBody>
        </p:sp>
        <p:sp>
          <p:nvSpPr>
            <p:cNvPr id="100" name="Line 27"/>
            <p:cNvSpPr>
              <a:spLocks noChangeShapeType="1"/>
            </p:cNvSpPr>
            <p:nvPr/>
          </p:nvSpPr>
          <p:spPr bwMode="auto">
            <a:xfrm>
              <a:off x="3016" y="2205"/>
              <a:ext cx="1134" cy="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101" name="Line 28"/>
            <p:cNvSpPr>
              <a:spLocks noChangeShapeType="1"/>
            </p:cNvSpPr>
            <p:nvPr/>
          </p:nvSpPr>
          <p:spPr bwMode="auto">
            <a:xfrm>
              <a:off x="3152" y="2387"/>
              <a:ext cx="1182" cy="1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102" name="Text Box 29"/>
            <p:cNvSpPr txBox="1">
              <a:spLocks noChangeArrowheads="1"/>
            </p:cNvSpPr>
            <p:nvPr/>
          </p:nvSpPr>
          <p:spPr bwMode="auto">
            <a:xfrm>
              <a:off x="4377" y="2296"/>
              <a:ext cx="10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zh-CN" altLang="en-US" sz="2000" b="1" kern="0" dirty="0">
                  <a:solidFill>
                    <a:srgbClr val="008000"/>
                  </a:solidFill>
                </a:rPr>
                <a:t>视束</a:t>
              </a:r>
            </a:p>
          </p:txBody>
        </p:sp>
      </p:grpSp>
      <p:grpSp>
        <p:nvGrpSpPr>
          <p:cNvPr id="103" name="Group 30"/>
          <p:cNvGrpSpPr>
            <a:grpSpLocks/>
          </p:cNvGrpSpPr>
          <p:nvPr/>
        </p:nvGrpSpPr>
        <p:grpSpPr bwMode="auto">
          <a:xfrm>
            <a:off x="3357563" y="4464050"/>
            <a:ext cx="5688012" cy="1646238"/>
            <a:chOff x="1338" y="2750"/>
            <a:chExt cx="3583" cy="1037"/>
          </a:xfrm>
        </p:grpSpPr>
        <p:sp>
          <p:nvSpPr>
            <p:cNvPr id="104" name="Oval 31"/>
            <p:cNvSpPr>
              <a:spLocks noChangeArrowheads="1"/>
            </p:cNvSpPr>
            <p:nvPr/>
          </p:nvSpPr>
          <p:spPr bwMode="auto">
            <a:xfrm>
              <a:off x="2880" y="2750"/>
              <a:ext cx="70" cy="88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lang="zh-CN" altLang="zh-CN" kern="0">
                <a:solidFill>
                  <a:prstClr val="black"/>
                </a:solidFill>
                <a:latin typeface="Arial" charset="0"/>
                <a:ea typeface="华文行楷" pitchFamily="2" charset="-122"/>
              </a:endParaRPr>
            </a:p>
          </p:txBody>
        </p:sp>
        <p:sp>
          <p:nvSpPr>
            <p:cNvPr id="105" name="Oval 32"/>
            <p:cNvSpPr>
              <a:spLocks noChangeArrowheads="1"/>
            </p:cNvSpPr>
            <p:nvPr/>
          </p:nvSpPr>
          <p:spPr bwMode="auto">
            <a:xfrm>
              <a:off x="2774" y="2752"/>
              <a:ext cx="70" cy="88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lang="zh-CN" altLang="zh-CN" kern="0">
                <a:solidFill>
                  <a:prstClr val="black"/>
                </a:solidFill>
                <a:latin typeface="Arial" charset="0"/>
                <a:ea typeface="华文行楷" pitchFamily="2" charset="-122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 flipH="1">
              <a:off x="1818" y="2840"/>
              <a:ext cx="971" cy="6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107" name="Text Box 34"/>
            <p:cNvSpPr txBox="1">
              <a:spLocks noChangeArrowheads="1"/>
            </p:cNvSpPr>
            <p:nvPr/>
          </p:nvSpPr>
          <p:spPr bwMode="auto">
            <a:xfrm>
              <a:off x="1338" y="3566"/>
              <a:ext cx="10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en-US" altLang="zh-CN" sz="2000" b="1" kern="0" dirty="0">
                  <a:solidFill>
                    <a:srgbClr val="FF0000"/>
                  </a:solidFill>
                </a:rPr>
                <a:t>E-W</a:t>
              </a:r>
              <a:r>
                <a:rPr kumimoji="0" lang="zh-CN" altLang="en-US" sz="2000" b="1" kern="0" dirty="0">
                  <a:solidFill>
                    <a:srgbClr val="FF0000"/>
                  </a:solidFill>
                </a:rPr>
                <a:t>核</a:t>
              </a:r>
            </a:p>
          </p:txBody>
        </p:sp>
        <p:sp>
          <p:nvSpPr>
            <p:cNvPr id="108" name="Line 35"/>
            <p:cNvSpPr>
              <a:spLocks noChangeShapeType="1"/>
            </p:cNvSpPr>
            <p:nvPr/>
          </p:nvSpPr>
          <p:spPr bwMode="auto">
            <a:xfrm>
              <a:off x="2931" y="2819"/>
              <a:ext cx="1021" cy="74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109" name="Text Box 36"/>
            <p:cNvSpPr txBox="1">
              <a:spLocks noChangeArrowheads="1"/>
            </p:cNvSpPr>
            <p:nvPr/>
          </p:nvSpPr>
          <p:spPr bwMode="auto">
            <a:xfrm>
              <a:off x="3833" y="3549"/>
              <a:ext cx="10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en-US" altLang="zh-CN" sz="2000" b="1" kern="0" dirty="0">
                  <a:solidFill>
                    <a:srgbClr val="FF0000"/>
                  </a:solidFill>
                </a:rPr>
                <a:t>E-W</a:t>
              </a:r>
              <a:r>
                <a:rPr kumimoji="0" lang="zh-CN" altLang="en-US" sz="2000" b="1" kern="0" dirty="0">
                  <a:solidFill>
                    <a:srgbClr val="FF0000"/>
                  </a:solidFill>
                </a:rPr>
                <a:t>核</a:t>
              </a:r>
            </a:p>
          </p:txBody>
        </p:sp>
      </p:grpSp>
      <p:grpSp>
        <p:nvGrpSpPr>
          <p:cNvPr id="110" name="Group 37"/>
          <p:cNvGrpSpPr>
            <a:grpSpLocks/>
          </p:cNvGrpSpPr>
          <p:nvPr/>
        </p:nvGrpSpPr>
        <p:grpSpPr bwMode="auto">
          <a:xfrm>
            <a:off x="2493963" y="2547938"/>
            <a:ext cx="7415212" cy="393700"/>
            <a:chOff x="794" y="1543"/>
            <a:chExt cx="4671" cy="248"/>
          </a:xfrm>
        </p:grpSpPr>
        <p:sp>
          <p:nvSpPr>
            <p:cNvPr id="111" name="Line 38"/>
            <p:cNvSpPr>
              <a:spLocks noChangeShapeType="1"/>
            </p:cNvSpPr>
            <p:nvPr/>
          </p:nvSpPr>
          <p:spPr bwMode="auto">
            <a:xfrm>
              <a:off x="3560" y="1661"/>
              <a:ext cx="5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112" name="Line 39"/>
            <p:cNvSpPr>
              <a:spLocks noChangeShapeType="1"/>
            </p:cNvSpPr>
            <p:nvPr/>
          </p:nvSpPr>
          <p:spPr bwMode="auto">
            <a:xfrm>
              <a:off x="1655" y="1661"/>
              <a:ext cx="54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113" name="Text Box 40"/>
            <p:cNvSpPr txBox="1">
              <a:spLocks noChangeArrowheads="1"/>
            </p:cNvSpPr>
            <p:nvPr/>
          </p:nvSpPr>
          <p:spPr bwMode="auto">
            <a:xfrm>
              <a:off x="4059" y="1543"/>
              <a:ext cx="140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zh-CN" altLang="en-US" sz="2000" b="1" kern="0" dirty="0">
                  <a:solidFill>
                    <a:srgbClr val="FF0000"/>
                  </a:solidFill>
                </a:rPr>
                <a:t>动眼神经</a:t>
              </a:r>
            </a:p>
          </p:txBody>
        </p:sp>
        <p:sp>
          <p:nvSpPr>
            <p:cNvPr id="114" name="Text Box 41"/>
            <p:cNvSpPr txBox="1">
              <a:spLocks noChangeArrowheads="1"/>
            </p:cNvSpPr>
            <p:nvPr/>
          </p:nvSpPr>
          <p:spPr bwMode="auto">
            <a:xfrm>
              <a:off x="794" y="1570"/>
              <a:ext cx="140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zh-CN" altLang="en-US" sz="2000" b="1" kern="0" dirty="0">
                  <a:solidFill>
                    <a:srgbClr val="FF0000"/>
                  </a:solidFill>
                </a:rPr>
                <a:t>动眼神经</a:t>
              </a:r>
            </a:p>
          </p:txBody>
        </p:sp>
      </p:grpSp>
      <p:grpSp>
        <p:nvGrpSpPr>
          <p:cNvPr id="115" name="Group 42"/>
          <p:cNvGrpSpPr>
            <a:grpSpLocks/>
          </p:cNvGrpSpPr>
          <p:nvPr/>
        </p:nvGrpSpPr>
        <p:grpSpPr bwMode="auto">
          <a:xfrm>
            <a:off x="2565400" y="1843088"/>
            <a:ext cx="7488238" cy="501650"/>
            <a:chOff x="793" y="1099"/>
            <a:chExt cx="4717" cy="316"/>
          </a:xfrm>
        </p:grpSpPr>
        <p:grpSp>
          <p:nvGrpSpPr>
            <p:cNvPr id="114730" name="Group 43"/>
            <p:cNvGrpSpPr>
              <a:grpSpLocks/>
            </p:cNvGrpSpPr>
            <p:nvPr/>
          </p:nvGrpSpPr>
          <p:grpSpPr bwMode="auto">
            <a:xfrm>
              <a:off x="793" y="1099"/>
              <a:ext cx="1694" cy="316"/>
              <a:chOff x="793" y="1099"/>
              <a:chExt cx="1694" cy="316"/>
            </a:xfrm>
          </p:grpSpPr>
          <p:sp>
            <p:nvSpPr>
              <p:cNvPr id="120" name="Line 44"/>
              <p:cNvSpPr>
                <a:spLocks noChangeShapeType="1"/>
              </p:cNvSpPr>
              <p:nvPr/>
            </p:nvSpPr>
            <p:spPr bwMode="auto">
              <a:xfrm>
                <a:off x="1716" y="1234"/>
                <a:ext cx="771" cy="18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121" name="Text Box 45"/>
              <p:cNvSpPr txBox="1">
                <a:spLocks noChangeArrowheads="1"/>
              </p:cNvSpPr>
              <p:nvPr/>
            </p:nvSpPr>
            <p:spPr bwMode="auto">
              <a:xfrm>
                <a:off x="793" y="1099"/>
                <a:ext cx="1406" cy="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EE7FE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rgbClr val="000066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1pPr>
                <a:lvl2pPr marL="742950" indent="-28575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2pPr>
                <a:lvl3pPr marL="11430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3pPr>
                <a:lvl4pPr marL="16002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4pPr>
                <a:lvl5pPr marL="20574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50000"/>
                  </a:spcBef>
                  <a:defRPr/>
                </a:pPr>
                <a:r>
                  <a:rPr kumimoji="0" lang="zh-CN" altLang="en-US" sz="2000" b="1" kern="0" dirty="0">
                    <a:solidFill>
                      <a:srgbClr val="FF0000"/>
                    </a:solidFill>
                  </a:rPr>
                  <a:t>瞳孔括约肌</a:t>
                </a:r>
              </a:p>
            </p:txBody>
          </p:sp>
        </p:grpSp>
        <p:grpSp>
          <p:nvGrpSpPr>
            <p:cNvPr id="114731" name="Group 46"/>
            <p:cNvGrpSpPr>
              <a:grpSpLocks/>
            </p:cNvGrpSpPr>
            <p:nvPr/>
          </p:nvGrpSpPr>
          <p:grpSpPr bwMode="auto">
            <a:xfrm>
              <a:off x="3379" y="1117"/>
              <a:ext cx="2131" cy="245"/>
              <a:chOff x="3379" y="1117"/>
              <a:chExt cx="2131" cy="245"/>
            </a:xfrm>
          </p:grpSpPr>
          <p:sp>
            <p:nvSpPr>
              <p:cNvPr id="118" name="Line 47"/>
              <p:cNvSpPr>
                <a:spLocks noChangeShapeType="1"/>
              </p:cNvSpPr>
              <p:nvPr/>
            </p:nvSpPr>
            <p:spPr bwMode="auto">
              <a:xfrm flipV="1">
                <a:off x="3379" y="1236"/>
                <a:ext cx="634" cy="12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kumimoji="1" lang="zh-CN" altLang="en-US" sz="3600" kern="0">
                  <a:solidFill>
                    <a:prstClr val="black"/>
                  </a:solidFill>
                  <a:latin typeface="Times New Roman" pitchFamily="18" charset="0"/>
                  <a:ea typeface="华文行楷" pitchFamily="2" charset="-122"/>
                </a:endParaRPr>
              </a:p>
            </p:txBody>
          </p:sp>
          <p:sp>
            <p:nvSpPr>
              <p:cNvPr id="119" name="Text Box 48"/>
              <p:cNvSpPr txBox="1">
                <a:spLocks noChangeArrowheads="1"/>
              </p:cNvSpPr>
              <p:nvPr/>
            </p:nvSpPr>
            <p:spPr bwMode="auto">
              <a:xfrm>
                <a:off x="4104" y="1117"/>
                <a:ext cx="1406" cy="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EE7FE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rgbClr val="000066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1pPr>
                <a:lvl2pPr marL="742950" indent="-28575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2pPr>
                <a:lvl3pPr marL="11430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3pPr>
                <a:lvl4pPr marL="16002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4pPr>
                <a:lvl5pPr marL="2057400" indent="-228600" eaLnBrk="0" hangingPunct="0"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itchFamily="18" charset="0"/>
                    <a:ea typeface="华文行楷" pitchFamily="2" charset="-122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50000"/>
                  </a:spcBef>
                  <a:defRPr/>
                </a:pPr>
                <a:r>
                  <a:rPr kumimoji="0" lang="zh-CN" altLang="en-US" sz="2000" b="1" kern="0" dirty="0">
                    <a:solidFill>
                      <a:srgbClr val="FF0000"/>
                    </a:solidFill>
                  </a:rPr>
                  <a:t>瞳孔括约肌</a:t>
                </a:r>
              </a:p>
            </p:txBody>
          </p:sp>
        </p:grpSp>
      </p:grpSp>
      <p:pic>
        <p:nvPicPr>
          <p:cNvPr id="122" name="Picture 49" descr="图片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8" t="7483" r="30847"/>
          <a:stretch>
            <a:fillRect/>
          </a:stretch>
        </p:blipFill>
        <p:spPr bwMode="auto">
          <a:xfrm>
            <a:off x="5075238" y="2197100"/>
            <a:ext cx="3603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50" descr="图片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8" t="7483" r="30847"/>
          <a:stretch>
            <a:fillRect/>
          </a:stretch>
        </p:blipFill>
        <p:spPr bwMode="auto">
          <a:xfrm>
            <a:off x="6218238" y="2178050"/>
            <a:ext cx="3603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Oval 51"/>
          <p:cNvSpPr>
            <a:spLocks noChangeAspect="1" noChangeArrowheads="1"/>
          </p:cNvSpPr>
          <p:nvPr/>
        </p:nvSpPr>
        <p:spPr bwMode="auto">
          <a:xfrm>
            <a:off x="6502400" y="908050"/>
            <a:ext cx="323850" cy="312738"/>
          </a:xfrm>
          <a:prstGeom prst="ellipse">
            <a:avLst/>
          </a:prstGeom>
          <a:gradFill rotWithShape="1">
            <a:gsLst>
              <a:gs pos="0">
                <a:srgbClr val="000000">
                  <a:alpha val="28998"/>
                </a:srgbClr>
              </a:gs>
              <a:gs pos="100000">
                <a:srgbClr val="11111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grpSp>
        <p:nvGrpSpPr>
          <p:cNvPr id="125" name="Group 52"/>
          <p:cNvGrpSpPr>
            <a:grpSpLocks/>
          </p:cNvGrpSpPr>
          <p:nvPr/>
        </p:nvGrpSpPr>
        <p:grpSpPr bwMode="auto">
          <a:xfrm>
            <a:off x="5084763" y="3021013"/>
            <a:ext cx="1449387" cy="228600"/>
            <a:chOff x="2426" y="1979"/>
            <a:chExt cx="913" cy="144"/>
          </a:xfrm>
        </p:grpSpPr>
        <p:sp>
          <p:nvSpPr>
            <p:cNvPr id="126" name="Oval 53"/>
            <p:cNvSpPr>
              <a:spLocks noChangeArrowheads="1"/>
            </p:cNvSpPr>
            <p:nvPr/>
          </p:nvSpPr>
          <p:spPr bwMode="auto">
            <a:xfrm>
              <a:off x="2426" y="1979"/>
              <a:ext cx="136" cy="136"/>
            </a:xfrm>
            <a:prstGeom prst="ellipse">
              <a:avLst/>
            </a:prstGeom>
            <a:solidFill>
              <a:srgbClr val="4F81BD"/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127" name="Oval 54"/>
            <p:cNvSpPr>
              <a:spLocks noChangeArrowheads="1"/>
            </p:cNvSpPr>
            <p:nvPr/>
          </p:nvSpPr>
          <p:spPr bwMode="auto">
            <a:xfrm>
              <a:off x="3203" y="1987"/>
              <a:ext cx="136" cy="136"/>
            </a:xfrm>
            <a:prstGeom prst="ellipse">
              <a:avLst/>
            </a:prstGeom>
            <a:solidFill>
              <a:srgbClr val="4F81BD"/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</p:grpSp>
      <p:grpSp>
        <p:nvGrpSpPr>
          <p:cNvPr id="128" name="Group 55"/>
          <p:cNvGrpSpPr>
            <a:grpSpLocks/>
          </p:cNvGrpSpPr>
          <p:nvPr/>
        </p:nvGrpSpPr>
        <p:grpSpPr bwMode="auto">
          <a:xfrm>
            <a:off x="5233988" y="3194050"/>
            <a:ext cx="1133475" cy="1241425"/>
            <a:chOff x="2520" y="2058"/>
            <a:chExt cx="714" cy="782"/>
          </a:xfrm>
        </p:grpSpPr>
        <p:sp>
          <p:nvSpPr>
            <p:cNvPr id="114726" name="Freeform 56"/>
            <p:cNvSpPr>
              <a:spLocks/>
            </p:cNvSpPr>
            <p:nvPr/>
          </p:nvSpPr>
          <p:spPr bwMode="auto">
            <a:xfrm>
              <a:off x="2520" y="2058"/>
              <a:ext cx="269" cy="782"/>
            </a:xfrm>
            <a:custGeom>
              <a:avLst/>
              <a:gdLst>
                <a:gd name="T0" fmla="*/ 269 w 269"/>
                <a:gd name="T1" fmla="*/ 782 h 782"/>
                <a:gd name="T2" fmla="*/ 258 w 269"/>
                <a:gd name="T3" fmla="*/ 702 h 782"/>
                <a:gd name="T4" fmla="*/ 258 w 269"/>
                <a:gd name="T5" fmla="*/ 606 h 782"/>
                <a:gd name="T6" fmla="*/ 258 w 269"/>
                <a:gd name="T7" fmla="*/ 510 h 782"/>
                <a:gd name="T8" fmla="*/ 258 w 269"/>
                <a:gd name="T9" fmla="*/ 426 h 782"/>
                <a:gd name="T10" fmla="*/ 222 w 269"/>
                <a:gd name="T11" fmla="*/ 372 h 782"/>
                <a:gd name="T12" fmla="*/ 174 w 269"/>
                <a:gd name="T13" fmla="*/ 288 h 782"/>
                <a:gd name="T14" fmla="*/ 144 w 269"/>
                <a:gd name="T15" fmla="*/ 210 h 782"/>
                <a:gd name="T16" fmla="*/ 90 w 269"/>
                <a:gd name="T17" fmla="*/ 102 h 782"/>
                <a:gd name="T18" fmla="*/ 60 w 269"/>
                <a:gd name="T19" fmla="*/ 60 h 782"/>
                <a:gd name="T20" fmla="*/ 0 w 269"/>
                <a:gd name="T21" fmla="*/ 0 h 7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9" h="782">
                  <a:moveTo>
                    <a:pt x="269" y="782"/>
                  </a:moveTo>
                  <a:cubicBezTo>
                    <a:pt x="264" y="756"/>
                    <a:pt x="260" y="731"/>
                    <a:pt x="258" y="702"/>
                  </a:cubicBezTo>
                  <a:cubicBezTo>
                    <a:pt x="256" y="673"/>
                    <a:pt x="258" y="638"/>
                    <a:pt x="258" y="606"/>
                  </a:cubicBezTo>
                  <a:cubicBezTo>
                    <a:pt x="258" y="574"/>
                    <a:pt x="258" y="540"/>
                    <a:pt x="258" y="510"/>
                  </a:cubicBezTo>
                  <a:cubicBezTo>
                    <a:pt x="258" y="480"/>
                    <a:pt x="264" y="449"/>
                    <a:pt x="258" y="426"/>
                  </a:cubicBezTo>
                  <a:cubicBezTo>
                    <a:pt x="252" y="403"/>
                    <a:pt x="236" y="395"/>
                    <a:pt x="222" y="372"/>
                  </a:cubicBezTo>
                  <a:cubicBezTo>
                    <a:pt x="208" y="349"/>
                    <a:pt x="187" y="315"/>
                    <a:pt x="174" y="288"/>
                  </a:cubicBezTo>
                  <a:cubicBezTo>
                    <a:pt x="161" y="261"/>
                    <a:pt x="158" y="241"/>
                    <a:pt x="144" y="210"/>
                  </a:cubicBezTo>
                  <a:cubicBezTo>
                    <a:pt x="130" y="179"/>
                    <a:pt x="104" y="127"/>
                    <a:pt x="90" y="102"/>
                  </a:cubicBezTo>
                  <a:cubicBezTo>
                    <a:pt x="76" y="77"/>
                    <a:pt x="75" y="77"/>
                    <a:pt x="60" y="60"/>
                  </a:cubicBezTo>
                  <a:cubicBezTo>
                    <a:pt x="45" y="43"/>
                    <a:pt x="22" y="21"/>
                    <a:pt x="0" y="0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727" name="Freeform 57"/>
            <p:cNvSpPr>
              <a:spLocks/>
            </p:cNvSpPr>
            <p:nvPr/>
          </p:nvSpPr>
          <p:spPr bwMode="auto">
            <a:xfrm>
              <a:off x="2911" y="2070"/>
              <a:ext cx="323" cy="770"/>
            </a:xfrm>
            <a:custGeom>
              <a:avLst/>
              <a:gdLst>
                <a:gd name="T0" fmla="*/ 14 w 323"/>
                <a:gd name="T1" fmla="*/ 770 h 770"/>
                <a:gd name="T2" fmla="*/ 29 w 323"/>
                <a:gd name="T3" fmla="*/ 690 h 770"/>
                <a:gd name="T4" fmla="*/ 29 w 323"/>
                <a:gd name="T5" fmla="*/ 588 h 770"/>
                <a:gd name="T6" fmla="*/ 11 w 323"/>
                <a:gd name="T7" fmla="*/ 528 h 770"/>
                <a:gd name="T8" fmla="*/ 11 w 323"/>
                <a:gd name="T9" fmla="*/ 438 h 770"/>
                <a:gd name="T10" fmla="*/ 77 w 323"/>
                <a:gd name="T11" fmla="*/ 354 h 770"/>
                <a:gd name="T12" fmla="*/ 143 w 323"/>
                <a:gd name="T13" fmla="*/ 240 h 770"/>
                <a:gd name="T14" fmla="*/ 221 w 323"/>
                <a:gd name="T15" fmla="*/ 132 h 770"/>
                <a:gd name="T16" fmla="*/ 293 w 323"/>
                <a:gd name="T17" fmla="*/ 36 h 770"/>
                <a:gd name="T18" fmla="*/ 323 w 323"/>
                <a:gd name="T19" fmla="*/ 0 h 7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3" h="770">
                  <a:moveTo>
                    <a:pt x="14" y="770"/>
                  </a:moveTo>
                  <a:cubicBezTo>
                    <a:pt x="20" y="745"/>
                    <a:pt x="27" y="720"/>
                    <a:pt x="29" y="690"/>
                  </a:cubicBezTo>
                  <a:cubicBezTo>
                    <a:pt x="31" y="660"/>
                    <a:pt x="32" y="615"/>
                    <a:pt x="29" y="588"/>
                  </a:cubicBezTo>
                  <a:cubicBezTo>
                    <a:pt x="26" y="561"/>
                    <a:pt x="14" y="553"/>
                    <a:pt x="11" y="528"/>
                  </a:cubicBezTo>
                  <a:cubicBezTo>
                    <a:pt x="8" y="503"/>
                    <a:pt x="0" y="467"/>
                    <a:pt x="11" y="438"/>
                  </a:cubicBezTo>
                  <a:cubicBezTo>
                    <a:pt x="22" y="409"/>
                    <a:pt x="55" y="387"/>
                    <a:pt x="77" y="354"/>
                  </a:cubicBezTo>
                  <a:cubicBezTo>
                    <a:pt x="99" y="321"/>
                    <a:pt x="119" y="277"/>
                    <a:pt x="143" y="240"/>
                  </a:cubicBezTo>
                  <a:cubicBezTo>
                    <a:pt x="167" y="203"/>
                    <a:pt x="196" y="166"/>
                    <a:pt x="221" y="132"/>
                  </a:cubicBezTo>
                  <a:cubicBezTo>
                    <a:pt x="246" y="98"/>
                    <a:pt x="276" y="58"/>
                    <a:pt x="293" y="36"/>
                  </a:cubicBezTo>
                  <a:cubicBezTo>
                    <a:pt x="310" y="14"/>
                    <a:pt x="316" y="7"/>
                    <a:pt x="323" y="0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1" name="Group 58"/>
          <p:cNvGrpSpPr>
            <a:grpSpLocks/>
          </p:cNvGrpSpPr>
          <p:nvPr/>
        </p:nvGrpSpPr>
        <p:grpSpPr bwMode="auto">
          <a:xfrm>
            <a:off x="4725988" y="2244725"/>
            <a:ext cx="2166937" cy="823913"/>
            <a:chOff x="2200" y="1460"/>
            <a:chExt cx="1365" cy="519"/>
          </a:xfrm>
        </p:grpSpPr>
        <p:sp>
          <p:nvSpPr>
            <p:cNvPr id="114724" name="Freeform 59"/>
            <p:cNvSpPr>
              <a:spLocks/>
            </p:cNvSpPr>
            <p:nvPr/>
          </p:nvSpPr>
          <p:spPr bwMode="auto">
            <a:xfrm>
              <a:off x="2200" y="1460"/>
              <a:ext cx="226" cy="519"/>
            </a:xfrm>
            <a:custGeom>
              <a:avLst/>
              <a:gdLst>
                <a:gd name="T0" fmla="*/ 226 w 226"/>
                <a:gd name="T1" fmla="*/ 519 h 519"/>
                <a:gd name="T2" fmla="*/ 158 w 226"/>
                <a:gd name="T3" fmla="*/ 478 h 519"/>
                <a:gd name="T4" fmla="*/ 104 w 226"/>
                <a:gd name="T5" fmla="*/ 442 h 519"/>
                <a:gd name="T6" fmla="*/ 32 w 226"/>
                <a:gd name="T7" fmla="*/ 322 h 519"/>
                <a:gd name="T8" fmla="*/ 2 w 226"/>
                <a:gd name="T9" fmla="*/ 196 h 519"/>
                <a:gd name="T10" fmla="*/ 44 w 226"/>
                <a:gd name="T11" fmla="*/ 76 h 519"/>
                <a:gd name="T12" fmla="*/ 146 w 226"/>
                <a:gd name="T13" fmla="*/ 10 h 519"/>
                <a:gd name="T14" fmla="*/ 188 w 226"/>
                <a:gd name="T15" fmla="*/ 16 h 5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6" h="519">
                  <a:moveTo>
                    <a:pt x="226" y="519"/>
                  </a:moveTo>
                  <a:cubicBezTo>
                    <a:pt x="202" y="505"/>
                    <a:pt x="178" y="491"/>
                    <a:pt x="158" y="478"/>
                  </a:cubicBezTo>
                  <a:cubicBezTo>
                    <a:pt x="138" y="465"/>
                    <a:pt x="125" y="468"/>
                    <a:pt x="104" y="442"/>
                  </a:cubicBezTo>
                  <a:cubicBezTo>
                    <a:pt x="83" y="416"/>
                    <a:pt x="49" y="363"/>
                    <a:pt x="32" y="322"/>
                  </a:cubicBezTo>
                  <a:cubicBezTo>
                    <a:pt x="15" y="281"/>
                    <a:pt x="0" y="237"/>
                    <a:pt x="2" y="196"/>
                  </a:cubicBezTo>
                  <a:cubicBezTo>
                    <a:pt x="4" y="155"/>
                    <a:pt x="20" y="107"/>
                    <a:pt x="44" y="76"/>
                  </a:cubicBezTo>
                  <a:cubicBezTo>
                    <a:pt x="68" y="45"/>
                    <a:pt x="122" y="20"/>
                    <a:pt x="146" y="10"/>
                  </a:cubicBezTo>
                  <a:cubicBezTo>
                    <a:pt x="170" y="0"/>
                    <a:pt x="179" y="8"/>
                    <a:pt x="188" y="16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725" name="Freeform 60"/>
            <p:cNvSpPr>
              <a:spLocks/>
            </p:cNvSpPr>
            <p:nvPr/>
          </p:nvSpPr>
          <p:spPr bwMode="auto">
            <a:xfrm>
              <a:off x="3334" y="1476"/>
              <a:ext cx="231" cy="503"/>
            </a:xfrm>
            <a:custGeom>
              <a:avLst/>
              <a:gdLst>
                <a:gd name="T0" fmla="*/ 0 w 231"/>
                <a:gd name="T1" fmla="*/ 503 h 503"/>
                <a:gd name="T2" fmla="*/ 110 w 231"/>
                <a:gd name="T3" fmla="*/ 456 h 503"/>
                <a:gd name="T4" fmla="*/ 188 w 231"/>
                <a:gd name="T5" fmla="*/ 378 h 503"/>
                <a:gd name="T6" fmla="*/ 218 w 231"/>
                <a:gd name="T7" fmla="*/ 270 h 503"/>
                <a:gd name="T8" fmla="*/ 218 w 231"/>
                <a:gd name="T9" fmla="*/ 168 h 503"/>
                <a:gd name="T10" fmla="*/ 218 w 231"/>
                <a:gd name="T11" fmla="*/ 78 h 503"/>
                <a:gd name="T12" fmla="*/ 140 w 231"/>
                <a:gd name="T13" fmla="*/ 18 h 503"/>
                <a:gd name="T14" fmla="*/ 38 w 231"/>
                <a:gd name="T15" fmla="*/ 0 h 5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1" h="503">
                  <a:moveTo>
                    <a:pt x="0" y="503"/>
                  </a:moveTo>
                  <a:cubicBezTo>
                    <a:pt x="39" y="490"/>
                    <a:pt x="79" y="477"/>
                    <a:pt x="110" y="456"/>
                  </a:cubicBezTo>
                  <a:cubicBezTo>
                    <a:pt x="141" y="435"/>
                    <a:pt x="170" y="409"/>
                    <a:pt x="188" y="378"/>
                  </a:cubicBezTo>
                  <a:cubicBezTo>
                    <a:pt x="206" y="347"/>
                    <a:pt x="213" y="305"/>
                    <a:pt x="218" y="270"/>
                  </a:cubicBezTo>
                  <a:cubicBezTo>
                    <a:pt x="223" y="235"/>
                    <a:pt x="218" y="200"/>
                    <a:pt x="218" y="168"/>
                  </a:cubicBezTo>
                  <a:cubicBezTo>
                    <a:pt x="218" y="136"/>
                    <a:pt x="231" y="103"/>
                    <a:pt x="218" y="78"/>
                  </a:cubicBezTo>
                  <a:cubicBezTo>
                    <a:pt x="205" y="53"/>
                    <a:pt x="170" y="31"/>
                    <a:pt x="140" y="18"/>
                  </a:cubicBezTo>
                  <a:cubicBezTo>
                    <a:pt x="110" y="5"/>
                    <a:pt x="74" y="2"/>
                    <a:pt x="38" y="0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4" name="Group 61"/>
          <p:cNvGrpSpPr>
            <a:grpSpLocks/>
          </p:cNvGrpSpPr>
          <p:nvPr/>
        </p:nvGrpSpPr>
        <p:grpSpPr bwMode="auto">
          <a:xfrm>
            <a:off x="3789363" y="2955925"/>
            <a:ext cx="3944937" cy="347663"/>
            <a:chOff x="1610" y="1908"/>
            <a:chExt cx="2485" cy="219"/>
          </a:xfrm>
        </p:grpSpPr>
        <p:sp>
          <p:nvSpPr>
            <p:cNvPr id="135" name="Text Box 62"/>
            <p:cNvSpPr txBox="1">
              <a:spLocks noChangeArrowheads="1"/>
            </p:cNvSpPr>
            <p:nvPr/>
          </p:nvSpPr>
          <p:spPr bwMode="auto">
            <a:xfrm>
              <a:off x="3334" y="1908"/>
              <a:ext cx="7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1600" b="1" kern="0">
                  <a:solidFill>
                    <a:prstClr val="black"/>
                  </a:solidFill>
                </a:rPr>
                <a:t>睫状神经节</a:t>
              </a:r>
            </a:p>
          </p:txBody>
        </p:sp>
        <p:sp>
          <p:nvSpPr>
            <p:cNvPr id="136" name="Text Box 63"/>
            <p:cNvSpPr txBox="1">
              <a:spLocks noChangeArrowheads="1"/>
            </p:cNvSpPr>
            <p:nvPr/>
          </p:nvSpPr>
          <p:spPr bwMode="auto">
            <a:xfrm>
              <a:off x="1610" y="1915"/>
              <a:ext cx="7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1600" b="1" kern="0">
                  <a:solidFill>
                    <a:prstClr val="black"/>
                  </a:solidFill>
                </a:rPr>
                <a:t>睫状神经节</a:t>
              </a:r>
            </a:p>
          </p:txBody>
        </p:sp>
      </p:grpSp>
      <p:grpSp>
        <p:nvGrpSpPr>
          <p:cNvPr id="137" name="Group 64"/>
          <p:cNvGrpSpPr>
            <a:grpSpLocks/>
          </p:cNvGrpSpPr>
          <p:nvPr/>
        </p:nvGrpSpPr>
        <p:grpSpPr bwMode="auto">
          <a:xfrm>
            <a:off x="1773238" y="4157663"/>
            <a:ext cx="3243262" cy="350837"/>
            <a:chOff x="612" y="2750"/>
            <a:chExt cx="2043" cy="221"/>
          </a:xfrm>
        </p:grpSpPr>
        <p:sp>
          <p:nvSpPr>
            <p:cNvPr id="138" name="Line 65"/>
            <p:cNvSpPr>
              <a:spLocks noChangeShapeType="1"/>
            </p:cNvSpPr>
            <p:nvPr/>
          </p:nvSpPr>
          <p:spPr bwMode="auto">
            <a:xfrm>
              <a:off x="1524" y="2838"/>
              <a:ext cx="1131" cy="3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139" name="Text Box 66"/>
            <p:cNvSpPr txBox="1">
              <a:spLocks noChangeArrowheads="1"/>
            </p:cNvSpPr>
            <p:nvPr/>
          </p:nvSpPr>
          <p:spPr bwMode="auto">
            <a:xfrm>
              <a:off x="612" y="2750"/>
              <a:ext cx="10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zh-CN" altLang="en-US" sz="2000" b="1" kern="0" dirty="0">
                  <a:solidFill>
                    <a:srgbClr val="008000"/>
                  </a:solidFill>
                </a:rPr>
                <a:t>外侧膝状体</a:t>
              </a:r>
            </a:p>
          </p:txBody>
        </p:sp>
      </p:grpSp>
      <p:grpSp>
        <p:nvGrpSpPr>
          <p:cNvPr id="140" name="Group 67"/>
          <p:cNvGrpSpPr>
            <a:grpSpLocks/>
          </p:cNvGrpSpPr>
          <p:nvPr/>
        </p:nvGrpSpPr>
        <p:grpSpPr bwMode="auto">
          <a:xfrm flipH="1">
            <a:off x="6526213" y="4076700"/>
            <a:ext cx="3022600" cy="350838"/>
            <a:chOff x="751" y="2750"/>
            <a:chExt cx="1904" cy="221"/>
          </a:xfrm>
        </p:grpSpPr>
        <p:sp>
          <p:nvSpPr>
            <p:cNvPr id="141" name="Line 68"/>
            <p:cNvSpPr>
              <a:spLocks noChangeShapeType="1"/>
            </p:cNvSpPr>
            <p:nvPr/>
          </p:nvSpPr>
          <p:spPr bwMode="auto">
            <a:xfrm flipV="1">
              <a:off x="1788" y="2841"/>
              <a:ext cx="867" cy="1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142" name="Text Box 69"/>
            <p:cNvSpPr txBox="1">
              <a:spLocks noChangeArrowheads="1"/>
            </p:cNvSpPr>
            <p:nvPr/>
          </p:nvSpPr>
          <p:spPr bwMode="auto">
            <a:xfrm>
              <a:off x="751" y="2750"/>
              <a:ext cx="10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zh-CN" altLang="en-US" sz="2000" b="1" kern="0" dirty="0">
                  <a:solidFill>
                    <a:srgbClr val="008000"/>
                  </a:solidFill>
                </a:rPr>
                <a:t>外侧膝状体</a:t>
              </a:r>
            </a:p>
          </p:txBody>
        </p:sp>
      </p:grpSp>
      <p:grpSp>
        <p:nvGrpSpPr>
          <p:cNvPr id="143" name="Group 70"/>
          <p:cNvGrpSpPr>
            <a:grpSpLocks/>
          </p:cNvGrpSpPr>
          <p:nvPr/>
        </p:nvGrpSpPr>
        <p:grpSpPr bwMode="auto">
          <a:xfrm flipH="1">
            <a:off x="5992813" y="4608513"/>
            <a:ext cx="3241675" cy="466725"/>
            <a:chOff x="613" y="2949"/>
            <a:chExt cx="2042" cy="294"/>
          </a:xfrm>
        </p:grpSpPr>
        <p:sp>
          <p:nvSpPr>
            <p:cNvPr id="144" name="Line 71"/>
            <p:cNvSpPr>
              <a:spLocks noChangeShapeType="1"/>
            </p:cNvSpPr>
            <p:nvPr/>
          </p:nvSpPr>
          <p:spPr bwMode="auto">
            <a:xfrm flipV="1">
              <a:off x="1565" y="2949"/>
              <a:ext cx="1090" cy="20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3600" kern="0">
                <a:solidFill>
                  <a:prstClr val="black"/>
                </a:solidFill>
                <a:latin typeface="Times New Roman" pitchFamily="18" charset="0"/>
                <a:ea typeface="华文行楷" pitchFamily="2" charset="-122"/>
              </a:endParaRPr>
            </a:p>
          </p:txBody>
        </p:sp>
        <p:sp>
          <p:nvSpPr>
            <p:cNvPr id="145" name="Text Box 72"/>
            <p:cNvSpPr txBox="1">
              <a:spLocks noChangeArrowheads="1"/>
            </p:cNvSpPr>
            <p:nvPr/>
          </p:nvSpPr>
          <p:spPr bwMode="auto">
            <a:xfrm>
              <a:off x="613" y="3022"/>
              <a:ext cx="10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itchFamily="18" charset="0"/>
                  <a:ea typeface="华文行楷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kumimoji="0" lang="zh-CN" altLang="en-US" sz="2000" b="1" kern="0">
                  <a:solidFill>
                    <a:srgbClr val="008000"/>
                  </a:solidFill>
                </a:rPr>
                <a:t>顶盖前区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1000" fill="hold"/>
                                        <p:tgtEl>
                                          <p:spTgt spid="7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1000" fill="hold"/>
                                        <p:tgtEl>
                                          <p:spTgt spid="1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84" grpId="0" animBg="1"/>
      <p:bldP spid="85" grpId="0" animBg="1"/>
      <p:bldP spid="91" grpId="0" animBg="1"/>
      <p:bldP spid="95" grpId="0" animBg="1"/>
      <p:bldP spid="124" grpId="0" animBg="1"/>
      <p:bldP spid="124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4" name="Group 2"/>
          <p:cNvGrpSpPr>
            <a:grpSpLocks/>
          </p:cNvGrpSpPr>
          <p:nvPr/>
        </p:nvGrpSpPr>
        <p:grpSpPr bwMode="auto">
          <a:xfrm>
            <a:off x="1920875" y="1628775"/>
            <a:ext cx="4321175" cy="4868863"/>
            <a:chOff x="158" y="1026"/>
            <a:chExt cx="2722" cy="3067"/>
          </a:xfrm>
        </p:grpSpPr>
        <p:pic>
          <p:nvPicPr>
            <p:cNvPr id="115739" name="Picture 3" descr="视觉传导路"/>
            <p:cNvPicPr>
              <a:picLocks noChangeAspect="1" noChangeArrowheads="1"/>
            </p:cNvPicPr>
            <p:nvPr/>
          </p:nvPicPr>
          <p:blipFill>
            <a:blip r:embed="rId4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15" r="29430"/>
            <a:stretch>
              <a:fillRect/>
            </a:stretch>
          </p:blipFill>
          <p:spPr bwMode="auto">
            <a:xfrm>
              <a:off x="158" y="1117"/>
              <a:ext cx="2722" cy="2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5740" name="Group 4"/>
            <p:cNvGrpSpPr>
              <a:grpSpLocks/>
            </p:cNvGrpSpPr>
            <p:nvPr/>
          </p:nvGrpSpPr>
          <p:grpSpPr bwMode="auto">
            <a:xfrm>
              <a:off x="1038" y="1026"/>
              <a:ext cx="233" cy="680"/>
              <a:chOff x="2399" y="1116"/>
              <a:chExt cx="233" cy="590"/>
            </a:xfrm>
          </p:grpSpPr>
          <p:sp>
            <p:nvSpPr>
              <p:cNvPr id="115748" name="Line 5"/>
              <p:cNvSpPr>
                <a:spLocks noChangeShapeType="1"/>
              </p:cNvSpPr>
              <p:nvPr/>
            </p:nvSpPr>
            <p:spPr bwMode="auto">
              <a:xfrm flipH="1">
                <a:off x="2399" y="1116"/>
                <a:ext cx="182" cy="590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5749" name="Line 6"/>
              <p:cNvSpPr>
                <a:spLocks noChangeShapeType="1"/>
              </p:cNvSpPr>
              <p:nvPr/>
            </p:nvSpPr>
            <p:spPr bwMode="auto">
              <a:xfrm>
                <a:off x="2472" y="1117"/>
                <a:ext cx="160" cy="579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15741" name="Freeform 7"/>
            <p:cNvSpPr>
              <a:spLocks/>
            </p:cNvSpPr>
            <p:nvPr/>
          </p:nvSpPr>
          <p:spPr bwMode="auto">
            <a:xfrm>
              <a:off x="869" y="1434"/>
              <a:ext cx="567" cy="1512"/>
            </a:xfrm>
            <a:custGeom>
              <a:avLst/>
              <a:gdLst>
                <a:gd name="T0" fmla="*/ 151 w 567"/>
                <a:gd name="T1" fmla="*/ 0 h 1512"/>
                <a:gd name="T2" fmla="*/ 15 w 567"/>
                <a:gd name="T3" fmla="*/ 91 h 1512"/>
                <a:gd name="T4" fmla="*/ 60 w 567"/>
                <a:gd name="T5" fmla="*/ 272 h 1512"/>
                <a:gd name="T6" fmla="*/ 287 w 567"/>
                <a:gd name="T7" fmla="*/ 363 h 1512"/>
                <a:gd name="T8" fmla="*/ 332 w 567"/>
                <a:gd name="T9" fmla="*/ 408 h 1512"/>
                <a:gd name="T10" fmla="*/ 469 w 567"/>
                <a:gd name="T11" fmla="*/ 635 h 1512"/>
                <a:gd name="T12" fmla="*/ 559 w 567"/>
                <a:gd name="T13" fmla="*/ 817 h 1512"/>
                <a:gd name="T14" fmla="*/ 423 w 567"/>
                <a:gd name="T15" fmla="*/ 907 h 1512"/>
                <a:gd name="T16" fmla="*/ 287 w 567"/>
                <a:gd name="T17" fmla="*/ 998 h 1512"/>
                <a:gd name="T18" fmla="*/ 332 w 567"/>
                <a:gd name="T19" fmla="*/ 1089 h 1512"/>
                <a:gd name="T20" fmla="*/ 287 w 567"/>
                <a:gd name="T21" fmla="*/ 1134 h 1512"/>
                <a:gd name="T22" fmla="*/ 242 w 567"/>
                <a:gd name="T23" fmla="*/ 1361 h 1512"/>
                <a:gd name="T24" fmla="*/ 378 w 567"/>
                <a:gd name="T25" fmla="*/ 1497 h 1512"/>
                <a:gd name="T26" fmla="*/ 469 w 567"/>
                <a:gd name="T27" fmla="*/ 1452 h 15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67" h="1512">
                  <a:moveTo>
                    <a:pt x="151" y="0"/>
                  </a:moveTo>
                  <a:cubicBezTo>
                    <a:pt x="90" y="23"/>
                    <a:pt x="30" y="46"/>
                    <a:pt x="15" y="91"/>
                  </a:cubicBezTo>
                  <a:cubicBezTo>
                    <a:pt x="0" y="136"/>
                    <a:pt x="15" y="227"/>
                    <a:pt x="60" y="272"/>
                  </a:cubicBezTo>
                  <a:cubicBezTo>
                    <a:pt x="105" y="317"/>
                    <a:pt x="242" y="340"/>
                    <a:pt x="287" y="363"/>
                  </a:cubicBezTo>
                  <a:cubicBezTo>
                    <a:pt x="332" y="386"/>
                    <a:pt x="302" y="363"/>
                    <a:pt x="332" y="408"/>
                  </a:cubicBezTo>
                  <a:cubicBezTo>
                    <a:pt x="362" y="453"/>
                    <a:pt x="431" y="567"/>
                    <a:pt x="469" y="635"/>
                  </a:cubicBezTo>
                  <a:cubicBezTo>
                    <a:pt x="507" y="703"/>
                    <a:pt x="567" y="772"/>
                    <a:pt x="559" y="817"/>
                  </a:cubicBezTo>
                  <a:cubicBezTo>
                    <a:pt x="551" y="862"/>
                    <a:pt x="468" y="877"/>
                    <a:pt x="423" y="907"/>
                  </a:cubicBezTo>
                  <a:cubicBezTo>
                    <a:pt x="378" y="937"/>
                    <a:pt x="302" y="968"/>
                    <a:pt x="287" y="998"/>
                  </a:cubicBezTo>
                  <a:cubicBezTo>
                    <a:pt x="272" y="1028"/>
                    <a:pt x="332" y="1066"/>
                    <a:pt x="332" y="1089"/>
                  </a:cubicBezTo>
                  <a:cubicBezTo>
                    <a:pt x="332" y="1112"/>
                    <a:pt x="302" y="1089"/>
                    <a:pt x="287" y="1134"/>
                  </a:cubicBezTo>
                  <a:cubicBezTo>
                    <a:pt x="272" y="1179"/>
                    <a:pt x="227" y="1301"/>
                    <a:pt x="242" y="1361"/>
                  </a:cubicBezTo>
                  <a:cubicBezTo>
                    <a:pt x="257" y="1421"/>
                    <a:pt x="340" y="1482"/>
                    <a:pt x="378" y="1497"/>
                  </a:cubicBezTo>
                  <a:cubicBezTo>
                    <a:pt x="416" y="1512"/>
                    <a:pt x="442" y="1482"/>
                    <a:pt x="469" y="1452"/>
                  </a:cubicBezTo>
                </a:path>
              </a:pathLst>
            </a:custGeom>
            <a:noFill/>
            <a:ln w="57150" cmpd="sng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742" name="Freeform 8"/>
            <p:cNvSpPr>
              <a:spLocks/>
            </p:cNvSpPr>
            <p:nvPr/>
          </p:nvSpPr>
          <p:spPr bwMode="auto">
            <a:xfrm>
              <a:off x="1269" y="1389"/>
              <a:ext cx="568" cy="1565"/>
            </a:xfrm>
            <a:custGeom>
              <a:avLst/>
              <a:gdLst>
                <a:gd name="T0" fmla="*/ 23 w 568"/>
                <a:gd name="T1" fmla="*/ 0 h 1565"/>
                <a:gd name="T2" fmla="*/ 114 w 568"/>
                <a:gd name="T3" fmla="*/ 45 h 1565"/>
                <a:gd name="T4" fmla="*/ 159 w 568"/>
                <a:gd name="T5" fmla="*/ 181 h 1565"/>
                <a:gd name="T6" fmla="*/ 23 w 568"/>
                <a:gd name="T7" fmla="*/ 408 h 1565"/>
                <a:gd name="T8" fmla="*/ 23 w 568"/>
                <a:gd name="T9" fmla="*/ 499 h 1565"/>
                <a:gd name="T10" fmla="*/ 159 w 568"/>
                <a:gd name="T11" fmla="*/ 726 h 1565"/>
                <a:gd name="T12" fmla="*/ 341 w 568"/>
                <a:gd name="T13" fmla="*/ 862 h 1565"/>
                <a:gd name="T14" fmla="*/ 522 w 568"/>
                <a:gd name="T15" fmla="*/ 1043 h 1565"/>
                <a:gd name="T16" fmla="*/ 477 w 568"/>
                <a:gd name="T17" fmla="*/ 1134 h 1565"/>
                <a:gd name="T18" fmla="*/ 568 w 568"/>
                <a:gd name="T19" fmla="*/ 1315 h 1565"/>
                <a:gd name="T20" fmla="*/ 477 w 568"/>
                <a:gd name="T21" fmla="*/ 1542 h 1565"/>
                <a:gd name="T22" fmla="*/ 341 w 568"/>
                <a:gd name="T23" fmla="*/ 1451 h 15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565">
                  <a:moveTo>
                    <a:pt x="23" y="0"/>
                  </a:moveTo>
                  <a:cubicBezTo>
                    <a:pt x="57" y="7"/>
                    <a:pt x="91" y="15"/>
                    <a:pt x="114" y="45"/>
                  </a:cubicBezTo>
                  <a:cubicBezTo>
                    <a:pt x="137" y="75"/>
                    <a:pt x="174" y="121"/>
                    <a:pt x="159" y="181"/>
                  </a:cubicBezTo>
                  <a:cubicBezTo>
                    <a:pt x="144" y="241"/>
                    <a:pt x="46" y="355"/>
                    <a:pt x="23" y="408"/>
                  </a:cubicBezTo>
                  <a:cubicBezTo>
                    <a:pt x="0" y="461"/>
                    <a:pt x="0" y="446"/>
                    <a:pt x="23" y="499"/>
                  </a:cubicBezTo>
                  <a:cubicBezTo>
                    <a:pt x="46" y="552"/>
                    <a:pt x="106" y="666"/>
                    <a:pt x="159" y="726"/>
                  </a:cubicBezTo>
                  <a:cubicBezTo>
                    <a:pt x="212" y="786"/>
                    <a:pt x="280" y="809"/>
                    <a:pt x="341" y="862"/>
                  </a:cubicBezTo>
                  <a:cubicBezTo>
                    <a:pt x="402" y="915"/>
                    <a:pt x="499" y="998"/>
                    <a:pt x="522" y="1043"/>
                  </a:cubicBezTo>
                  <a:cubicBezTo>
                    <a:pt x="545" y="1088"/>
                    <a:pt x="469" y="1089"/>
                    <a:pt x="477" y="1134"/>
                  </a:cubicBezTo>
                  <a:cubicBezTo>
                    <a:pt x="485" y="1179"/>
                    <a:pt x="568" y="1247"/>
                    <a:pt x="568" y="1315"/>
                  </a:cubicBezTo>
                  <a:cubicBezTo>
                    <a:pt x="568" y="1383"/>
                    <a:pt x="515" y="1519"/>
                    <a:pt x="477" y="1542"/>
                  </a:cubicBezTo>
                  <a:cubicBezTo>
                    <a:pt x="439" y="1565"/>
                    <a:pt x="390" y="1508"/>
                    <a:pt x="341" y="1451"/>
                  </a:cubicBezTo>
                </a:path>
              </a:pathLst>
            </a:custGeom>
            <a:noFill/>
            <a:ln w="57150" cmpd="sng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743" name="Oval 9"/>
            <p:cNvSpPr>
              <a:spLocks noChangeArrowheads="1"/>
            </p:cNvSpPr>
            <p:nvPr/>
          </p:nvSpPr>
          <p:spPr bwMode="auto">
            <a:xfrm>
              <a:off x="1332" y="2798"/>
              <a:ext cx="70" cy="88"/>
            </a:xfrm>
            <a:prstGeom prst="ellipse">
              <a:avLst/>
            </a:prstGeom>
            <a:solidFill>
              <a:srgbClr val="FFFF66"/>
            </a:solidFill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华文行楷" panose="02010800040101010101" pitchFamily="2" charset="-122"/>
              </a:endParaRPr>
            </a:p>
          </p:txBody>
        </p:sp>
        <p:sp>
          <p:nvSpPr>
            <p:cNvPr id="115744" name="Oval 10"/>
            <p:cNvSpPr>
              <a:spLocks noChangeArrowheads="1"/>
            </p:cNvSpPr>
            <p:nvPr/>
          </p:nvSpPr>
          <p:spPr bwMode="auto">
            <a:xfrm>
              <a:off x="1585" y="2795"/>
              <a:ext cx="70" cy="88"/>
            </a:xfrm>
            <a:prstGeom prst="ellipse">
              <a:avLst/>
            </a:prstGeom>
            <a:solidFill>
              <a:srgbClr val="FFFF66"/>
            </a:solidFill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华文行楷" panose="02010800040101010101" pitchFamily="2" charset="-122"/>
              </a:endParaRPr>
            </a:p>
          </p:txBody>
        </p:sp>
        <p:grpSp>
          <p:nvGrpSpPr>
            <p:cNvPr id="115745" name="Group 11"/>
            <p:cNvGrpSpPr>
              <a:grpSpLocks/>
            </p:cNvGrpSpPr>
            <p:nvPr/>
          </p:nvGrpSpPr>
          <p:grpSpPr bwMode="auto">
            <a:xfrm>
              <a:off x="832" y="1344"/>
              <a:ext cx="1382" cy="1406"/>
              <a:chOff x="2193" y="1344"/>
              <a:chExt cx="1382" cy="1406"/>
            </a:xfrm>
          </p:grpSpPr>
          <p:sp>
            <p:nvSpPr>
              <p:cNvPr id="115746" name="Freeform 12"/>
              <p:cNvSpPr>
                <a:spLocks/>
              </p:cNvSpPr>
              <p:nvPr/>
            </p:nvSpPr>
            <p:spPr bwMode="auto">
              <a:xfrm>
                <a:off x="2193" y="1382"/>
                <a:ext cx="642" cy="1368"/>
              </a:xfrm>
              <a:custGeom>
                <a:avLst/>
                <a:gdLst>
                  <a:gd name="T0" fmla="*/ 642 w 642"/>
                  <a:gd name="T1" fmla="*/ 1368 h 1368"/>
                  <a:gd name="T2" fmla="*/ 596 w 642"/>
                  <a:gd name="T3" fmla="*/ 1322 h 1368"/>
                  <a:gd name="T4" fmla="*/ 596 w 642"/>
                  <a:gd name="T5" fmla="*/ 1232 h 1368"/>
                  <a:gd name="T6" fmla="*/ 596 w 642"/>
                  <a:gd name="T7" fmla="*/ 1050 h 1368"/>
                  <a:gd name="T8" fmla="*/ 551 w 642"/>
                  <a:gd name="T9" fmla="*/ 959 h 1368"/>
                  <a:gd name="T10" fmla="*/ 460 w 642"/>
                  <a:gd name="T11" fmla="*/ 778 h 1368"/>
                  <a:gd name="T12" fmla="*/ 324 w 642"/>
                  <a:gd name="T13" fmla="*/ 551 h 1368"/>
                  <a:gd name="T14" fmla="*/ 233 w 642"/>
                  <a:gd name="T15" fmla="*/ 506 h 1368"/>
                  <a:gd name="T16" fmla="*/ 97 w 642"/>
                  <a:gd name="T17" fmla="*/ 370 h 1368"/>
                  <a:gd name="T18" fmla="*/ 7 w 642"/>
                  <a:gd name="T19" fmla="*/ 234 h 1368"/>
                  <a:gd name="T20" fmla="*/ 52 w 642"/>
                  <a:gd name="T21" fmla="*/ 52 h 1368"/>
                  <a:gd name="T22" fmla="*/ 143 w 642"/>
                  <a:gd name="T23" fmla="*/ 7 h 1368"/>
                  <a:gd name="T24" fmla="*/ 233 w 642"/>
                  <a:gd name="T25" fmla="*/ 7 h 13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42" h="1368">
                    <a:moveTo>
                      <a:pt x="642" y="1368"/>
                    </a:moveTo>
                    <a:cubicBezTo>
                      <a:pt x="623" y="1356"/>
                      <a:pt x="604" y="1345"/>
                      <a:pt x="596" y="1322"/>
                    </a:cubicBezTo>
                    <a:cubicBezTo>
                      <a:pt x="588" y="1299"/>
                      <a:pt x="596" y="1277"/>
                      <a:pt x="596" y="1232"/>
                    </a:cubicBezTo>
                    <a:cubicBezTo>
                      <a:pt x="596" y="1187"/>
                      <a:pt x="603" y="1095"/>
                      <a:pt x="596" y="1050"/>
                    </a:cubicBezTo>
                    <a:cubicBezTo>
                      <a:pt x="589" y="1005"/>
                      <a:pt x="574" y="1004"/>
                      <a:pt x="551" y="959"/>
                    </a:cubicBezTo>
                    <a:cubicBezTo>
                      <a:pt x="528" y="914"/>
                      <a:pt x="498" y="846"/>
                      <a:pt x="460" y="778"/>
                    </a:cubicBezTo>
                    <a:cubicBezTo>
                      <a:pt x="422" y="710"/>
                      <a:pt x="362" y="596"/>
                      <a:pt x="324" y="551"/>
                    </a:cubicBezTo>
                    <a:cubicBezTo>
                      <a:pt x="286" y="506"/>
                      <a:pt x="271" y="536"/>
                      <a:pt x="233" y="506"/>
                    </a:cubicBezTo>
                    <a:cubicBezTo>
                      <a:pt x="195" y="476"/>
                      <a:pt x="135" y="415"/>
                      <a:pt x="97" y="370"/>
                    </a:cubicBezTo>
                    <a:cubicBezTo>
                      <a:pt x="59" y="325"/>
                      <a:pt x="14" y="287"/>
                      <a:pt x="7" y="234"/>
                    </a:cubicBezTo>
                    <a:cubicBezTo>
                      <a:pt x="0" y="181"/>
                      <a:pt x="29" y="90"/>
                      <a:pt x="52" y="52"/>
                    </a:cubicBezTo>
                    <a:cubicBezTo>
                      <a:pt x="75" y="14"/>
                      <a:pt x="113" y="14"/>
                      <a:pt x="143" y="7"/>
                    </a:cubicBezTo>
                    <a:cubicBezTo>
                      <a:pt x="173" y="0"/>
                      <a:pt x="203" y="3"/>
                      <a:pt x="233" y="7"/>
                    </a:cubicBezTo>
                  </a:path>
                </a:pathLst>
              </a:custGeom>
              <a:noFill/>
              <a:ln w="571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5747" name="Freeform 13"/>
              <p:cNvSpPr>
                <a:spLocks/>
              </p:cNvSpPr>
              <p:nvPr/>
            </p:nvSpPr>
            <p:spPr bwMode="auto">
              <a:xfrm>
                <a:off x="2910" y="1344"/>
                <a:ext cx="665" cy="1406"/>
              </a:xfrm>
              <a:custGeom>
                <a:avLst/>
                <a:gdLst>
                  <a:gd name="T0" fmla="*/ 15 w 665"/>
                  <a:gd name="T1" fmla="*/ 1406 h 1406"/>
                  <a:gd name="T2" fmla="*/ 15 w 665"/>
                  <a:gd name="T3" fmla="*/ 1315 h 1406"/>
                  <a:gd name="T4" fmla="*/ 15 w 665"/>
                  <a:gd name="T5" fmla="*/ 1134 h 1406"/>
                  <a:gd name="T6" fmla="*/ 15 w 665"/>
                  <a:gd name="T7" fmla="*/ 1088 h 1406"/>
                  <a:gd name="T8" fmla="*/ 106 w 665"/>
                  <a:gd name="T9" fmla="*/ 952 h 1406"/>
                  <a:gd name="T10" fmla="*/ 288 w 665"/>
                  <a:gd name="T11" fmla="*/ 725 h 1406"/>
                  <a:gd name="T12" fmla="*/ 378 w 665"/>
                  <a:gd name="T13" fmla="*/ 589 h 1406"/>
                  <a:gd name="T14" fmla="*/ 514 w 665"/>
                  <a:gd name="T15" fmla="*/ 498 h 1406"/>
                  <a:gd name="T16" fmla="*/ 650 w 665"/>
                  <a:gd name="T17" fmla="*/ 317 h 1406"/>
                  <a:gd name="T18" fmla="*/ 605 w 665"/>
                  <a:gd name="T19" fmla="*/ 90 h 1406"/>
                  <a:gd name="T20" fmla="*/ 469 w 665"/>
                  <a:gd name="T21" fmla="*/ 0 h 140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65" h="1406">
                    <a:moveTo>
                      <a:pt x="15" y="1406"/>
                    </a:moveTo>
                    <a:cubicBezTo>
                      <a:pt x="15" y="1383"/>
                      <a:pt x="15" y="1360"/>
                      <a:pt x="15" y="1315"/>
                    </a:cubicBezTo>
                    <a:cubicBezTo>
                      <a:pt x="15" y="1270"/>
                      <a:pt x="15" y="1172"/>
                      <a:pt x="15" y="1134"/>
                    </a:cubicBezTo>
                    <a:cubicBezTo>
                      <a:pt x="15" y="1096"/>
                      <a:pt x="0" y="1118"/>
                      <a:pt x="15" y="1088"/>
                    </a:cubicBezTo>
                    <a:cubicBezTo>
                      <a:pt x="30" y="1058"/>
                      <a:pt x="60" y="1012"/>
                      <a:pt x="106" y="952"/>
                    </a:cubicBezTo>
                    <a:cubicBezTo>
                      <a:pt x="152" y="892"/>
                      <a:pt x="243" y="785"/>
                      <a:pt x="288" y="725"/>
                    </a:cubicBezTo>
                    <a:cubicBezTo>
                      <a:pt x="333" y="665"/>
                      <a:pt x="340" y="627"/>
                      <a:pt x="378" y="589"/>
                    </a:cubicBezTo>
                    <a:cubicBezTo>
                      <a:pt x="416" y="551"/>
                      <a:pt x="469" y="543"/>
                      <a:pt x="514" y="498"/>
                    </a:cubicBezTo>
                    <a:cubicBezTo>
                      <a:pt x="559" y="453"/>
                      <a:pt x="635" y="385"/>
                      <a:pt x="650" y="317"/>
                    </a:cubicBezTo>
                    <a:cubicBezTo>
                      <a:pt x="665" y="249"/>
                      <a:pt x="635" y="143"/>
                      <a:pt x="605" y="90"/>
                    </a:cubicBezTo>
                    <a:cubicBezTo>
                      <a:pt x="575" y="37"/>
                      <a:pt x="522" y="18"/>
                      <a:pt x="469" y="0"/>
                    </a:cubicBezTo>
                  </a:path>
                </a:pathLst>
              </a:custGeom>
              <a:noFill/>
              <a:ln w="571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15715" name="Text Box 14"/>
          <p:cNvSpPr txBox="1">
            <a:spLocks noChangeArrowheads="1"/>
          </p:cNvSpPr>
          <p:nvPr/>
        </p:nvSpPr>
        <p:spPr bwMode="auto">
          <a:xfrm>
            <a:off x="3073400" y="476250"/>
            <a:ext cx="6048375" cy="638175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87057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80008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瞳孔对光反射通路受损后的症状</a:t>
            </a:r>
          </a:p>
        </p:txBody>
      </p:sp>
      <p:grpSp>
        <p:nvGrpSpPr>
          <p:cNvPr id="115716" name="Group 15"/>
          <p:cNvGrpSpPr>
            <a:grpSpLocks/>
          </p:cNvGrpSpPr>
          <p:nvPr/>
        </p:nvGrpSpPr>
        <p:grpSpPr bwMode="auto">
          <a:xfrm>
            <a:off x="7250113" y="1844675"/>
            <a:ext cx="2473325" cy="936625"/>
            <a:chOff x="748" y="1333"/>
            <a:chExt cx="4309" cy="1661"/>
          </a:xfrm>
        </p:grpSpPr>
        <p:pic>
          <p:nvPicPr>
            <p:cNvPr id="115737" name="Picture 16" descr="眼睛眼神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28" r="1482" b="28583"/>
            <a:stretch>
              <a:fillRect/>
            </a:stretch>
          </p:blipFill>
          <p:spPr bwMode="auto">
            <a:xfrm>
              <a:off x="748" y="1344"/>
              <a:ext cx="2178" cy="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15738" name="Object 17"/>
            <p:cNvGraphicFramePr>
              <a:graphicFrameLocks noChangeAspect="1"/>
            </p:cNvGraphicFramePr>
            <p:nvPr/>
          </p:nvGraphicFramePr>
          <p:xfrm>
            <a:off x="2880" y="1333"/>
            <a:ext cx="2177" cy="1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761" name="Image" r:id="rId6" imgW="5066667" imgH="3847619" progId="Photoshop.Image.7">
                    <p:embed/>
                  </p:oleObj>
                </mc:Choice>
                <mc:Fallback>
                  <p:oleObj name="Image" r:id="rId6" imgW="5066667" imgH="3847619" progId="Photoshop.Image.7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1333"/>
                          <a:ext cx="2177" cy="16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5717" name="Text Box 18"/>
          <p:cNvSpPr txBox="1">
            <a:spLocks noChangeArrowheads="1"/>
          </p:cNvSpPr>
          <p:nvPr/>
        </p:nvSpPr>
        <p:spPr bwMode="auto">
          <a:xfrm>
            <a:off x="1584325" y="3022600"/>
            <a:ext cx="1057275" cy="32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>
                <a:solidFill>
                  <a:srgbClr val="008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视神经</a:t>
            </a:r>
          </a:p>
        </p:txBody>
      </p:sp>
      <p:sp>
        <p:nvSpPr>
          <p:cNvPr id="115718" name="Line 19"/>
          <p:cNvSpPr>
            <a:spLocks noChangeShapeType="1"/>
          </p:cNvSpPr>
          <p:nvPr/>
        </p:nvSpPr>
        <p:spPr bwMode="auto">
          <a:xfrm>
            <a:off x="2281238" y="3789363"/>
            <a:ext cx="1227137" cy="206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5719" name="Text Box 20"/>
          <p:cNvSpPr txBox="1">
            <a:spLocks noChangeArrowheads="1"/>
          </p:cNvSpPr>
          <p:nvPr/>
        </p:nvSpPr>
        <p:spPr bwMode="auto">
          <a:xfrm>
            <a:off x="1635125" y="3625850"/>
            <a:ext cx="790575" cy="32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>
                <a:solidFill>
                  <a:srgbClr val="008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视束</a:t>
            </a:r>
          </a:p>
        </p:txBody>
      </p:sp>
      <p:sp>
        <p:nvSpPr>
          <p:cNvPr id="115720" name="Line 21"/>
          <p:cNvSpPr>
            <a:spLocks noChangeShapeType="1"/>
          </p:cNvSpPr>
          <p:nvPr/>
        </p:nvSpPr>
        <p:spPr bwMode="auto">
          <a:xfrm>
            <a:off x="2352675" y="4508500"/>
            <a:ext cx="1371600" cy="206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5721" name="Text Box 22"/>
          <p:cNvSpPr txBox="1">
            <a:spLocks noChangeArrowheads="1"/>
          </p:cNvSpPr>
          <p:nvPr/>
        </p:nvSpPr>
        <p:spPr bwMode="auto">
          <a:xfrm>
            <a:off x="1608138" y="4373563"/>
            <a:ext cx="1104900" cy="325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>
                <a:solidFill>
                  <a:srgbClr val="008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顶盖前区</a:t>
            </a:r>
          </a:p>
        </p:txBody>
      </p:sp>
      <p:sp>
        <p:nvSpPr>
          <p:cNvPr id="115722" name="Oval 23"/>
          <p:cNvSpPr>
            <a:spLocks noChangeArrowheads="1"/>
          </p:cNvSpPr>
          <p:nvPr/>
        </p:nvSpPr>
        <p:spPr bwMode="auto">
          <a:xfrm>
            <a:off x="4081463" y="4384675"/>
            <a:ext cx="111125" cy="1397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sp>
        <p:nvSpPr>
          <p:cNvPr id="115723" name="Oval 24"/>
          <p:cNvSpPr>
            <a:spLocks noChangeArrowheads="1"/>
          </p:cNvSpPr>
          <p:nvPr/>
        </p:nvSpPr>
        <p:spPr bwMode="auto">
          <a:xfrm>
            <a:off x="3913188" y="4387850"/>
            <a:ext cx="111125" cy="1397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sp>
        <p:nvSpPr>
          <p:cNvPr id="115724" name="Line 25"/>
          <p:cNvSpPr>
            <a:spLocks noChangeShapeType="1"/>
          </p:cNvSpPr>
          <p:nvPr/>
        </p:nvSpPr>
        <p:spPr bwMode="auto">
          <a:xfrm>
            <a:off x="4162425" y="4494213"/>
            <a:ext cx="1430338" cy="1095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5725" name="Text Box 26"/>
          <p:cNvSpPr txBox="1">
            <a:spLocks noChangeArrowheads="1"/>
          </p:cNvSpPr>
          <p:nvPr/>
        </p:nvSpPr>
        <p:spPr bwMode="auto">
          <a:xfrm>
            <a:off x="4945063" y="5589588"/>
            <a:ext cx="1727200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E-W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核</a:t>
            </a:r>
          </a:p>
        </p:txBody>
      </p:sp>
      <p:sp>
        <p:nvSpPr>
          <p:cNvPr id="115726" name="Line 27"/>
          <p:cNvSpPr>
            <a:spLocks noChangeShapeType="1"/>
          </p:cNvSpPr>
          <p:nvPr/>
        </p:nvSpPr>
        <p:spPr bwMode="auto">
          <a:xfrm>
            <a:off x="5160963" y="2655888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5727" name="Text Box 28"/>
          <p:cNvSpPr txBox="1">
            <a:spLocks noChangeArrowheads="1"/>
          </p:cNvSpPr>
          <p:nvPr/>
        </p:nvSpPr>
        <p:spPr bwMode="auto">
          <a:xfrm>
            <a:off x="5592763" y="2492375"/>
            <a:ext cx="144145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动眼神经</a:t>
            </a:r>
          </a:p>
        </p:txBody>
      </p:sp>
      <p:sp>
        <p:nvSpPr>
          <p:cNvPr id="115728" name="Line 29"/>
          <p:cNvSpPr>
            <a:spLocks noChangeShapeType="1"/>
          </p:cNvSpPr>
          <p:nvPr/>
        </p:nvSpPr>
        <p:spPr bwMode="auto">
          <a:xfrm flipV="1">
            <a:off x="4873625" y="2060575"/>
            <a:ext cx="431800" cy="1206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5729" name="Text Box 30"/>
          <p:cNvSpPr txBox="1">
            <a:spLocks noChangeArrowheads="1"/>
          </p:cNvSpPr>
          <p:nvPr/>
        </p:nvSpPr>
        <p:spPr bwMode="auto">
          <a:xfrm>
            <a:off x="4843463" y="1882775"/>
            <a:ext cx="22320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瞳孔括约肌</a:t>
            </a:r>
          </a:p>
        </p:txBody>
      </p:sp>
      <p:grpSp>
        <p:nvGrpSpPr>
          <p:cNvPr id="115730" name="Group 31"/>
          <p:cNvGrpSpPr>
            <a:grpSpLocks/>
          </p:cNvGrpSpPr>
          <p:nvPr/>
        </p:nvGrpSpPr>
        <p:grpSpPr bwMode="auto">
          <a:xfrm>
            <a:off x="4224338" y="3284538"/>
            <a:ext cx="2879725" cy="350837"/>
            <a:chOff x="1701" y="2069"/>
            <a:chExt cx="1814" cy="221"/>
          </a:xfrm>
        </p:grpSpPr>
        <p:sp>
          <p:nvSpPr>
            <p:cNvPr id="115735" name="Text Box 32"/>
            <p:cNvSpPr txBox="1">
              <a:spLocks noChangeArrowheads="1"/>
            </p:cNvSpPr>
            <p:nvPr/>
          </p:nvSpPr>
          <p:spPr bwMode="auto">
            <a:xfrm>
              <a:off x="2653" y="2069"/>
              <a:ext cx="862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lang="zh-CN" altLang="en-US" sz="2000" b="1">
                  <a:solidFill>
                    <a:srgbClr val="FF0000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视交叉</a:t>
              </a:r>
            </a:p>
          </p:txBody>
        </p:sp>
        <p:sp>
          <p:nvSpPr>
            <p:cNvPr id="115736" name="Line 33"/>
            <p:cNvSpPr>
              <a:spLocks noChangeShapeType="1"/>
            </p:cNvSpPr>
            <p:nvPr/>
          </p:nvSpPr>
          <p:spPr bwMode="auto">
            <a:xfrm>
              <a:off x="1701" y="2205"/>
              <a:ext cx="99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5731" name="Group 34"/>
          <p:cNvGrpSpPr>
            <a:grpSpLocks/>
          </p:cNvGrpSpPr>
          <p:nvPr/>
        </p:nvGrpSpPr>
        <p:grpSpPr bwMode="auto">
          <a:xfrm>
            <a:off x="7705725" y="2298700"/>
            <a:ext cx="1554163" cy="265113"/>
            <a:chOff x="3894" y="1448"/>
            <a:chExt cx="979" cy="167"/>
          </a:xfrm>
        </p:grpSpPr>
        <p:sp>
          <p:nvSpPr>
            <p:cNvPr id="115733" name="Oval 35"/>
            <p:cNvSpPr>
              <a:spLocks noChangeAspect="1" noChangeArrowheads="1"/>
            </p:cNvSpPr>
            <p:nvPr/>
          </p:nvSpPr>
          <p:spPr bwMode="auto">
            <a:xfrm>
              <a:off x="4708" y="1448"/>
              <a:ext cx="165" cy="159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28998"/>
                  </a:srgbClr>
                </a:gs>
                <a:gs pos="100000">
                  <a:srgbClr val="11111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华文行楷" panose="02010800040101010101" pitchFamily="2" charset="-122"/>
              </a:endParaRPr>
            </a:p>
          </p:txBody>
        </p:sp>
        <p:sp>
          <p:nvSpPr>
            <p:cNvPr id="115734" name="Oval 36"/>
            <p:cNvSpPr>
              <a:spLocks noChangeAspect="1" noChangeArrowheads="1"/>
            </p:cNvSpPr>
            <p:nvPr/>
          </p:nvSpPr>
          <p:spPr bwMode="auto">
            <a:xfrm>
              <a:off x="3894" y="1456"/>
              <a:ext cx="165" cy="159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28998"/>
                  </a:srgbClr>
                </a:gs>
                <a:gs pos="100000">
                  <a:srgbClr val="11111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华文行楷" panose="02010800040101010101" pitchFamily="2" charset="-122"/>
              </a:endParaRPr>
            </a:p>
          </p:txBody>
        </p:sp>
      </p:grpSp>
      <p:sp>
        <p:nvSpPr>
          <p:cNvPr id="115732" name="Line 37"/>
          <p:cNvSpPr>
            <a:spLocks noChangeShapeType="1"/>
          </p:cNvSpPr>
          <p:nvPr/>
        </p:nvSpPr>
        <p:spPr bwMode="auto">
          <a:xfrm>
            <a:off x="2495550" y="3213100"/>
            <a:ext cx="1223963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7250113" y="1844675"/>
            <a:ext cx="2473325" cy="936625"/>
            <a:chOff x="748" y="1333"/>
            <a:chExt cx="4309" cy="1661"/>
          </a:xfrm>
        </p:grpSpPr>
        <p:pic>
          <p:nvPicPr>
            <p:cNvPr id="117823" name="Picture 3" descr="眼睛眼神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28" r="1482" b="28583"/>
            <a:stretch>
              <a:fillRect/>
            </a:stretch>
          </p:blipFill>
          <p:spPr bwMode="auto">
            <a:xfrm>
              <a:off x="748" y="1344"/>
              <a:ext cx="2178" cy="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17824" name="Object 4"/>
            <p:cNvGraphicFramePr>
              <a:graphicFrameLocks noChangeAspect="1"/>
            </p:cNvGraphicFramePr>
            <p:nvPr/>
          </p:nvGraphicFramePr>
          <p:xfrm>
            <a:off x="2880" y="1333"/>
            <a:ext cx="2177" cy="1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836" name="Image" r:id="rId6" imgW="5066667" imgH="3847619" progId="Photoshop.Image.7">
                    <p:embed/>
                  </p:oleObj>
                </mc:Choice>
                <mc:Fallback>
                  <p:oleObj name="Image" r:id="rId6" imgW="5066667" imgH="3847619" progId="Photoshop.Image.7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1333"/>
                          <a:ext cx="2177" cy="16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7763" name="Group 5"/>
          <p:cNvGrpSpPr>
            <a:grpSpLocks/>
          </p:cNvGrpSpPr>
          <p:nvPr/>
        </p:nvGrpSpPr>
        <p:grpSpPr bwMode="auto">
          <a:xfrm>
            <a:off x="1919288" y="1628775"/>
            <a:ext cx="4321175" cy="4868863"/>
            <a:chOff x="158" y="1026"/>
            <a:chExt cx="2722" cy="3067"/>
          </a:xfrm>
        </p:grpSpPr>
        <p:pic>
          <p:nvPicPr>
            <p:cNvPr id="117812" name="Picture 6" descr="视觉传导路"/>
            <p:cNvPicPr>
              <a:picLocks noChangeAspect="1" noChangeArrowheads="1"/>
            </p:cNvPicPr>
            <p:nvPr/>
          </p:nvPicPr>
          <p:blipFill>
            <a:blip r:embed="rId8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15" r="29430"/>
            <a:stretch>
              <a:fillRect/>
            </a:stretch>
          </p:blipFill>
          <p:spPr bwMode="auto">
            <a:xfrm>
              <a:off x="158" y="1117"/>
              <a:ext cx="2722" cy="2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7813" name="Group 7"/>
            <p:cNvGrpSpPr>
              <a:grpSpLocks/>
            </p:cNvGrpSpPr>
            <p:nvPr/>
          </p:nvGrpSpPr>
          <p:grpSpPr bwMode="auto">
            <a:xfrm>
              <a:off x="1038" y="1026"/>
              <a:ext cx="233" cy="680"/>
              <a:chOff x="2399" y="1116"/>
              <a:chExt cx="233" cy="590"/>
            </a:xfrm>
          </p:grpSpPr>
          <p:sp>
            <p:nvSpPr>
              <p:cNvPr id="117821" name="Line 8"/>
              <p:cNvSpPr>
                <a:spLocks noChangeShapeType="1"/>
              </p:cNvSpPr>
              <p:nvPr/>
            </p:nvSpPr>
            <p:spPr bwMode="auto">
              <a:xfrm flipH="1">
                <a:off x="2399" y="1116"/>
                <a:ext cx="182" cy="590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822" name="Line 9"/>
              <p:cNvSpPr>
                <a:spLocks noChangeShapeType="1"/>
              </p:cNvSpPr>
              <p:nvPr/>
            </p:nvSpPr>
            <p:spPr bwMode="auto">
              <a:xfrm>
                <a:off x="2472" y="1117"/>
                <a:ext cx="160" cy="579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17814" name="Freeform 10"/>
            <p:cNvSpPr>
              <a:spLocks/>
            </p:cNvSpPr>
            <p:nvPr/>
          </p:nvSpPr>
          <p:spPr bwMode="auto">
            <a:xfrm>
              <a:off x="869" y="1434"/>
              <a:ext cx="567" cy="1512"/>
            </a:xfrm>
            <a:custGeom>
              <a:avLst/>
              <a:gdLst>
                <a:gd name="T0" fmla="*/ 151 w 567"/>
                <a:gd name="T1" fmla="*/ 0 h 1512"/>
                <a:gd name="T2" fmla="*/ 15 w 567"/>
                <a:gd name="T3" fmla="*/ 91 h 1512"/>
                <a:gd name="T4" fmla="*/ 60 w 567"/>
                <a:gd name="T5" fmla="*/ 272 h 1512"/>
                <a:gd name="T6" fmla="*/ 287 w 567"/>
                <a:gd name="T7" fmla="*/ 363 h 1512"/>
                <a:gd name="T8" fmla="*/ 332 w 567"/>
                <a:gd name="T9" fmla="*/ 408 h 1512"/>
                <a:gd name="T10" fmla="*/ 469 w 567"/>
                <a:gd name="T11" fmla="*/ 635 h 1512"/>
                <a:gd name="T12" fmla="*/ 559 w 567"/>
                <a:gd name="T13" fmla="*/ 817 h 1512"/>
                <a:gd name="T14" fmla="*/ 423 w 567"/>
                <a:gd name="T15" fmla="*/ 907 h 1512"/>
                <a:gd name="T16" fmla="*/ 287 w 567"/>
                <a:gd name="T17" fmla="*/ 998 h 1512"/>
                <a:gd name="T18" fmla="*/ 332 w 567"/>
                <a:gd name="T19" fmla="*/ 1089 h 1512"/>
                <a:gd name="T20" fmla="*/ 287 w 567"/>
                <a:gd name="T21" fmla="*/ 1134 h 1512"/>
                <a:gd name="T22" fmla="*/ 242 w 567"/>
                <a:gd name="T23" fmla="*/ 1361 h 1512"/>
                <a:gd name="T24" fmla="*/ 378 w 567"/>
                <a:gd name="T25" fmla="*/ 1497 h 1512"/>
                <a:gd name="T26" fmla="*/ 469 w 567"/>
                <a:gd name="T27" fmla="*/ 1452 h 15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67" h="1512">
                  <a:moveTo>
                    <a:pt x="151" y="0"/>
                  </a:moveTo>
                  <a:cubicBezTo>
                    <a:pt x="90" y="23"/>
                    <a:pt x="30" y="46"/>
                    <a:pt x="15" y="91"/>
                  </a:cubicBezTo>
                  <a:cubicBezTo>
                    <a:pt x="0" y="136"/>
                    <a:pt x="15" y="227"/>
                    <a:pt x="60" y="272"/>
                  </a:cubicBezTo>
                  <a:cubicBezTo>
                    <a:pt x="105" y="317"/>
                    <a:pt x="242" y="340"/>
                    <a:pt x="287" y="363"/>
                  </a:cubicBezTo>
                  <a:cubicBezTo>
                    <a:pt x="332" y="386"/>
                    <a:pt x="302" y="363"/>
                    <a:pt x="332" y="408"/>
                  </a:cubicBezTo>
                  <a:cubicBezTo>
                    <a:pt x="362" y="453"/>
                    <a:pt x="431" y="567"/>
                    <a:pt x="469" y="635"/>
                  </a:cubicBezTo>
                  <a:cubicBezTo>
                    <a:pt x="507" y="703"/>
                    <a:pt x="567" y="772"/>
                    <a:pt x="559" y="817"/>
                  </a:cubicBezTo>
                  <a:cubicBezTo>
                    <a:pt x="551" y="862"/>
                    <a:pt x="468" y="877"/>
                    <a:pt x="423" y="907"/>
                  </a:cubicBezTo>
                  <a:cubicBezTo>
                    <a:pt x="378" y="937"/>
                    <a:pt x="302" y="968"/>
                    <a:pt x="287" y="998"/>
                  </a:cubicBezTo>
                  <a:cubicBezTo>
                    <a:pt x="272" y="1028"/>
                    <a:pt x="332" y="1066"/>
                    <a:pt x="332" y="1089"/>
                  </a:cubicBezTo>
                  <a:cubicBezTo>
                    <a:pt x="332" y="1112"/>
                    <a:pt x="302" y="1089"/>
                    <a:pt x="287" y="1134"/>
                  </a:cubicBezTo>
                  <a:cubicBezTo>
                    <a:pt x="272" y="1179"/>
                    <a:pt x="227" y="1301"/>
                    <a:pt x="242" y="1361"/>
                  </a:cubicBezTo>
                  <a:cubicBezTo>
                    <a:pt x="257" y="1421"/>
                    <a:pt x="340" y="1482"/>
                    <a:pt x="378" y="1497"/>
                  </a:cubicBezTo>
                  <a:cubicBezTo>
                    <a:pt x="416" y="1512"/>
                    <a:pt x="442" y="1482"/>
                    <a:pt x="469" y="1452"/>
                  </a:cubicBezTo>
                </a:path>
              </a:pathLst>
            </a:custGeom>
            <a:noFill/>
            <a:ln w="57150" cmpd="sng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815" name="Freeform 11"/>
            <p:cNvSpPr>
              <a:spLocks/>
            </p:cNvSpPr>
            <p:nvPr/>
          </p:nvSpPr>
          <p:spPr bwMode="auto">
            <a:xfrm>
              <a:off x="1269" y="1389"/>
              <a:ext cx="568" cy="1565"/>
            </a:xfrm>
            <a:custGeom>
              <a:avLst/>
              <a:gdLst>
                <a:gd name="T0" fmla="*/ 23 w 568"/>
                <a:gd name="T1" fmla="*/ 0 h 1565"/>
                <a:gd name="T2" fmla="*/ 114 w 568"/>
                <a:gd name="T3" fmla="*/ 45 h 1565"/>
                <a:gd name="T4" fmla="*/ 159 w 568"/>
                <a:gd name="T5" fmla="*/ 181 h 1565"/>
                <a:gd name="T6" fmla="*/ 23 w 568"/>
                <a:gd name="T7" fmla="*/ 408 h 1565"/>
                <a:gd name="T8" fmla="*/ 23 w 568"/>
                <a:gd name="T9" fmla="*/ 499 h 1565"/>
                <a:gd name="T10" fmla="*/ 159 w 568"/>
                <a:gd name="T11" fmla="*/ 726 h 1565"/>
                <a:gd name="T12" fmla="*/ 341 w 568"/>
                <a:gd name="T13" fmla="*/ 862 h 1565"/>
                <a:gd name="T14" fmla="*/ 522 w 568"/>
                <a:gd name="T15" fmla="*/ 1043 h 1565"/>
                <a:gd name="T16" fmla="*/ 477 w 568"/>
                <a:gd name="T17" fmla="*/ 1134 h 1565"/>
                <a:gd name="T18" fmla="*/ 568 w 568"/>
                <a:gd name="T19" fmla="*/ 1315 h 1565"/>
                <a:gd name="T20" fmla="*/ 477 w 568"/>
                <a:gd name="T21" fmla="*/ 1542 h 1565"/>
                <a:gd name="T22" fmla="*/ 341 w 568"/>
                <a:gd name="T23" fmla="*/ 1451 h 15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565">
                  <a:moveTo>
                    <a:pt x="23" y="0"/>
                  </a:moveTo>
                  <a:cubicBezTo>
                    <a:pt x="57" y="7"/>
                    <a:pt x="91" y="15"/>
                    <a:pt x="114" y="45"/>
                  </a:cubicBezTo>
                  <a:cubicBezTo>
                    <a:pt x="137" y="75"/>
                    <a:pt x="174" y="121"/>
                    <a:pt x="159" y="181"/>
                  </a:cubicBezTo>
                  <a:cubicBezTo>
                    <a:pt x="144" y="241"/>
                    <a:pt x="46" y="355"/>
                    <a:pt x="23" y="408"/>
                  </a:cubicBezTo>
                  <a:cubicBezTo>
                    <a:pt x="0" y="461"/>
                    <a:pt x="0" y="446"/>
                    <a:pt x="23" y="499"/>
                  </a:cubicBezTo>
                  <a:cubicBezTo>
                    <a:pt x="46" y="552"/>
                    <a:pt x="106" y="666"/>
                    <a:pt x="159" y="726"/>
                  </a:cubicBezTo>
                  <a:cubicBezTo>
                    <a:pt x="212" y="786"/>
                    <a:pt x="280" y="809"/>
                    <a:pt x="341" y="862"/>
                  </a:cubicBezTo>
                  <a:cubicBezTo>
                    <a:pt x="402" y="915"/>
                    <a:pt x="499" y="998"/>
                    <a:pt x="522" y="1043"/>
                  </a:cubicBezTo>
                  <a:cubicBezTo>
                    <a:pt x="545" y="1088"/>
                    <a:pt x="469" y="1089"/>
                    <a:pt x="477" y="1134"/>
                  </a:cubicBezTo>
                  <a:cubicBezTo>
                    <a:pt x="485" y="1179"/>
                    <a:pt x="568" y="1247"/>
                    <a:pt x="568" y="1315"/>
                  </a:cubicBezTo>
                  <a:cubicBezTo>
                    <a:pt x="568" y="1383"/>
                    <a:pt x="515" y="1519"/>
                    <a:pt x="477" y="1542"/>
                  </a:cubicBezTo>
                  <a:cubicBezTo>
                    <a:pt x="439" y="1565"/>
                    <a:pt x="390" y="1508"/>
                    <a:pt x="341" y="1451"/>
                  </a:cubicBezTo>
                </a:path>
              </a:pathLst>
            </a:custGeom>
            <a:noFill/>
            <a:ln w="57150" cmpd="sng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816" name="Oval 12"/>
            <p:cNvSpPr>
              <a:spLocks noChangeArrowheads="1"/>
            </p:cNvSpPr>
            <p:nvPr/>
          </p:nvSpPr>
          <p:spPr bwMode="auto">
            <a:xfrm>
              <a:off x="1332" y="2798"/>
              <a:ext cx="70" cy="88"/>
            </a:xfrm>
            <a:prstGeom prst="ellipse">
              <a:avLst/>
            </a:prstGeom>
            <a:solidFill>
              <a:srgbClr val="FFFF66"/>
            </a:solidFill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华文行楷" panose="02010800040101010101" pitchFamily="2" charset="-122"/>
              </a:endParaRPr>
            </a:p>
          </p:txBody>
        </p:sp>
        <p:sp>
          <p:nvSpPr>
            <p:cNvPr id="117817" name="Oval 13"/>
            <p:cNvSpPr>
              <a:spLocks noChangeArrowheads="1"/>
            </p:cNvSpPr>
            <p:nvPr/>
          </p:nvSpPr>
          <p:spPr bwMode="auto">
            <a:xfrm>
              <a:off x="1585" y="2795"/>
              <a:ext cx="70" cy="88"/>
            </a:xfrm>
            <a:prstGeom prst="ellipse">
              <a:avLst/>
            </a:prstGeom>
            <a:solidFill>
              <a:srgbClr val="FFFF66"/>
            </a:solidFill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华文行楷" panose="02010800040101010101" pitchFamily="2" charset="-122"/>
              </a:endParaRPr>
            </a:p>
          </p:txBody>
        </p:sp>
        <p:grpSp>
          <p:nvGrpSpPr>
            <p:cNvPr id="117818" name="Group 14"/>
            <p:cNvGrpSpPr>
              <a:grpSpLocks/>
            </p:cNvGrpSpPr>
            <p:nvPr/>
          </p:nvGrpSpPr>
          <p:grpSpPr bwMode="auto">
            <a:xfrm>
              <a:off x="832" y="1344"/>
              <a:ext cx="1382" cy="1406"/>
              <a:chOff x="2193" y="1344"/>
              <a:chExt cx="1382" cy="1406"/>
            </a:xfrm>
          </p:grpSpPr>
          <p:sp>
            <p:nvSpPr>
              <p:cNvPr id="117819" name="Freeform 15"/>
              <p:cNvSpPr>
                <a:spLocks/>
              </p:cNvSpPr>
              <p:nvPr/>
            </p:nvSpPr>
            <p:spPr bwMode="auto">
              <a:xfrm>
                <a:off x="2193" y="1382"/>
                <a:ext cx="642" cy="1368"/>
              </a:xfrm>
              <a:custGeom>
                <a:avLst/>
                <a:gdLst>
                  <a:gd name="T0" fmla="*/ 642 w 642"/>
                  <a:gd name="T1" fmla="*/ 1368 h 1368"/>
                  <a:gd name="T2" fmla="*/ 596 w 642"/>
                  <a:gd name="T3" fmla="*/ 1322 h 1368"/>
                  <a:gd name="T4" fmla="*/ 596 w 642"/>
                  <a:gd name="T5" fmla="*/ 1232 h 1368"/>
                  <a:gd name="T6" fmla="*/ 596 w 642"/>
                  <a:gd name="T7" fmla="*/ 1050 h 1368"/>
                  <a:gd name="T8" fmla="*/ 551 w 642"/>
                  <a:gd name="T9" fmla="*/ 959 h 1368"/>
                  <a:gd name="T10" fmla="*/ 460 w 642"/>
                  <a:gd name="T11" fmla="*/ 778 h 1368"/>
                  <a:gd name="T12" fmla="*/ 324 w 642"/>
                  <a:gd name="T13" fmla="*/ 551 h 1368"/>
                  <a:gd name="T14" fmla="*/ 233 w 642"/>
                  <a:gd name="T15" fmla="*/ 506 h 1368"/>
                  <a:gd name="T16" fmla="*/ 97 w 642"/>
                  <a:gd name="T17" fmla="*/ 370 h 1368"/>
                  <a:gd name="T18" fmla="*/ 7 w 642"/>
                  <a:gd name="T19" fmla="*/ 234 h 1368"/>
                  <a:gd name="T20" fmla="*/ 52 w 642"/>
                  <a:gd name="T21" fmla="*/ 52 h 1368"/>
                  <a:gd name="T22" fmla="*/ 143 w 642"/>
                  <a:gd name="T23" fmla="*/ 7 h 1368"/>
                  <a:gd name="T24" fmla="*/ 233 w 642"/>
                  <a:gd name="T25" fmla="*/ 7 h 13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42" h="1368">
                    <a:moveTo>
                      <a:pt x="642" y="1368"/>
                    </a:moveTo>
                    <a:cubicBezTo>
                      <a:pt x="623" y="1356"/>
                      <a:pt x="604" y="1345"/>
                      <a:pt x="596" y="1322"/>
                    </a:cubicBezTo>
                    <a:cubicBezTo>
                      <a:pt x="588" y="1299"/>
                      <a:pt x="596" y="1277"/>
                      <a:pt x="596" y="1232"/>
                    </a:cubicBezTo>
                    <a:cubicBezTo>
                      <a:pt x="596" y="1187"/>
                      <a:pt x="603" y="1095"/>
                      <a:pt x="596" y="1050"/>
                    </a:cubicBezTo>
                    <a:cubicBezTo>
                      <a:pt x="589" y="1005"/>
                      <a:pt x="574" y="1004"/>
                      <a:pt x="551" y="959"/>
                    </a:cubicBezTo>
                    <a:cubicBezTo>
                      <a:pt x="528" y="914"/>
                      <a:pt x="498" y="846"/>
                      <a:pt x="460" y="778"/>
                    </a:cubicBezTo>
                    <a:cubicBezTo>
                      <a:pt x="422" y="710"/>
                      <a:pt x="362" y="596"/>
                      <a:pt x="324" y="551"/>
                    </a:cubicBezTo>
                    <a:cubicBezTo>
                      <a:pt x="286" y="506"/>
                      <a:pt x="271" y="536"/>
                      <a:pt x="233" y="506"/>
                    </a:cubicBezTo>
                    <a:cubicBezTo>
                      <a:pt x="195" y="476"/>
                      <a:pt x="135" y="415"/>
                      <a:pt x="97" y="370"/>
                    </a:cubicBezTo>
                    <a:cubicBezTo>
                      <a:pt x="59" y="325"/>
                      <a:pt x="14" y="287"/>
                      <a:pt x="7" y="234"/>
                    </a:cubicBezTo>
                    <a:cubicBezTo>
                      <a:pt x="0" y="181"/>
                      <a:pt x="29" y="90"/>
                      <a:pt x="52" y="52"/>
                    </a:cubicBezTo>
                    <a:cubicBezTo>
                      <a:pt x="75" y="14"/>
                      <a:pt x="113" y="14"/>
                      <a:pt x="143" y="7"/>
                    </a:cubicBezTo>
                    <a:cubicBezTo>
                      <a:pt x="173" y="0"/>
                      <a:pt x="203" y="3"/>
                      <a:pt x="233" y="7"/>
                    </a:cubicBezTo>
                  </a:path>
                </a:pathLst>
              </a:custGeom>
              <a:noFill/>
              <a:ln w="571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820" name="Freeform 16"/>
              <p:cNvSpPr>
                <a:spLocks/>
              </p:cNvSpPr>
              <p:nvPr/>
            </p:nvSpPr>
            <p:spPr bwMode="auto">
              <a:xfrm>
                <a:off x="2910" y="1344"/>
                <a:ext cx="665" cy="1406"/>
              </a:xfrm>
              <a:custGeom>
                <a:avLst/>
                <a:gdLst>
                  <a:gd name="T0" fmla="*/ 15 w 665"/>
                  <a:gd name="T1" fmla="*/ 1406 h 1406"/>
                  <a:gd name="T2" fmla="*/ 15 w 665"/>
                  <a:gd name="T3" fmla="*/ 1315 h 1406"/>
                  <a:gd name="T4" fmla="*/ 15 w 665"/>
                  <a:gd name="T5" fmla="*/ 1134 h 1406"/>
                  <a:gd name="T6" fmla="*/ 15 w 665"/>
                  <a:gd name="T7" fmla="*/ 1088 h 1406"/>
                  <a:gd name="T8" fmla="*/ 106 w 665"/>
                  <a:gd name="T9" fmla="*/ 952 h 1406"/>
                  <a:gd name="T10" fmla="*/ 288 w 665"/>
                  <a:gd name="T11" fmla="*/ 725 h 1406"/>
                  <a:gd name="T12" fmla="*/ 378 w 665"/>
                  <a:gd name="T13" fmla="*/ 589 h 1406"/>
                  <a:gd name="T14" fmla="*/ 514 w 665"/>
                  <a:gd name="T15" fmla="*/ 498 h 1406"/>
                  <a:gd name="T16" fmla="*/ 650 w 665"/>
                  <a:gd name="T17" fmla="*/ 317 h 1406"/>
                  <a:gd name="T18" fmla="*/ 605 w 665"/>
                  <a:gd name="T19" fmla="*/ 90 h 1406"/>
                  <a:gd name="T20" fmla="*/ 469 w 665"/>
                  <a:gd name="T21" fmla="*/ 0 h 140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65" h="1406">
                    <a:moveTo>
                      <a:pt x="15" y="1406"/>
                    </a:moveTo>
                    <a:cubicBezTo>
                      <a:pt x="15" y="1383"/>
                      <a:pt x="15" y="1360"/>
                      <a:pt x="15" y="1315"/>
                    </a:cubicBezTo>
                    <a:cubicBezTo>
                      <a:pt x="15" y="1270"/>
                      <a:pt x="15" y="1172"/>
                      <a:pt x="15" y="1134"/>
                    </a:cubicBezTo>
                    <a:cubicBezTo>
                      <a:pt x="15" y="1096"/>
                      <a:pt x="0" y="1118"/>
                      <a:pt x="15" y="1088"/>
                    </a:cubicBezTo>
                    <a:cubicBezTo>
                      <a:pt x="30" y="1058"/>
                      <a:pt x="60" y="1012"/>
                      <a:pt x="106" y="952"/>
                    </a:cubicBezTo>
                    <a:cubicBezTo>
                      <a:pt x="152" y="892"/>
                      <a:pt x="243" y="785"/>
                      <a:pt x="288" y="725"/>
                    </a:cubicBezTo>
                    <a:cubicBezTo>
                      <a:pt x="333" y="665"/>
                      <a:pt x="340" y="627"/>
                      <a:pt x="378" y="589"/>
                    </a:cubicBezTo>
                    <a:cubicBezTo>
                      <a:pt x="416" y="551"/>
                      <a:pt x="469" y="543"/>
                      <a:pt x="514" y="498"/>
                    </a:cubicBezTo>
                    <a:cubicBezTo>
                      <a:pt x="559" y="453"/>
                      <a:pt x="635" y="385"/>
                      <a:pt x="650" y="317"/>
                    </a:cubicBezTo>
                    <a:cubicBezTo>
                      <a:pt x="665" y="249"/>
                      <a:pt x="635" y="143"/>
                      <a:pt x="605" y="90"/>
                    </a:cubicBezTo>
                    <a:cubicBezTo>
                      <a:pt x="575" y="37"/>
                      <a:pt x="522" y="18"/>
                      <a:pt x="469" y="0"/>
                    </a:cubicBezTo>
                  </a:path>
                </a:pathLst>
              </a:custGeom>
              <a:noFill/>
              <a:ln w="571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pic>
        <p:nvPicPr>
          <p:cNvPr id="1048593" name="Picture 17" descr="图片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64814">
            <a:off x="9559131" y="2629695"/>
            <a:ext cx="5746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594" name="Picture 18" descr="图片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4814" flipH="1">
            <a:off x="6966744" y="2629694"/>
            <a:ext cx="60325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595" name="Freeform 19"/>
          <p:cNvSpPr>
            <a:spLocks/>
          </p:cNvSpPr>
          <p:nvPr/>
        </p:nvSpPr>
        <p:spPr bwMode="auto">
          <a:xfrm>
            <a:off x="3416300" y="3213100"/>
            <a:ext cx="546100" cy="1450975"/>
          </a:xfrm>
          <a:custGeom>
            <a:avLst/>
            <a:gdLst>
              <a:gd name="T0" fmla="*/ 501511888 w 344"/>
              <a:gd name="T1" fmla="*/ 0 h 914"/>
              <a:gd name="T2" fmla="*/ 834172513 w 344"/>
              <a:gd name="T3" fmla="*/ 524192500 h 914"/>
              <a:gd name="T4" fmla="*/ 693043763 w 344"/>
              <a:gd name="T5" fmla="*/ 685482500 h 914"/>
              <a:gd name="T6" fmla="*/ 400705638 w 344"/>
              <a:gd name="T7" fmla="*/ 846772500 h 914"/>
              <a:gd name="T8" fmla="*/ 158770638 w 344"/>
              <a:gd name="T9" fmla="*/ 977820625 h 914"/>
              <a:gd name="T10" fmla="*/ 138609388 w 344"/>
              <a:gd name="T11" fmla="*/ 1108868750 h 914"/>
              <a:gd name="T12" fmla="*/ 249496263 w 344"/>
              <a:gd name="T13" fmla="*/ 1219755625 h 914"/>
              <a:gd name="T14" fmla="*/ 128528763 w 344"/>
              <a:gd name="T15" fmla="*/ 1401206875 h 914"/>
              <a:gd name="T16" fmla="*/ 27722513 w 344"/>
              <a:gd name="T17" fmla="*/ 1754028750 h 914"/>
              <a:gd name="T18" fmla="*/ 17641888 w 344"/>
              <a:gd name="T19" fmla="*/ 1965721875 h 914"/>
              <a:gd name="T20" fmla="*/ 138609388 w 344"/>
              <a:gd name="T21" fmla="*/ 2147173125 h 914"/>
              <a:gd name="T22" fmla="*/ 330141263 w 344"/>
              <a:gd name="T23" fmla="*/ 2147483646 h 914"/>
              <a:gd name="T24" fmla="*/ 481350638 w 344"/>
              <a:gd name="T25" fmla="*/ 2147483646 h 914"/>
              <a:gd name="T26" fmla="*/ 622479388 w 344"/>
              <a:gd name="T27" fmla="*/ 2147483646 h 9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4" h="914">
                <a:moveTo>
                  <a:pt x="199" y="0"/>
                </a:moveTo>
                <a:cubicBezTo>
                  <a:pt x="258" y="81"/>
                  <a:pt x="318" y="163"/>
                  <a:pt x="331" y="208"/>
                </a:cubicBezTo>
                <a:cubicBezTo>
                  <a:pt x="344" y="253"/>
                  <a:pt x="304" y="251"/>
                  <a:pt x="275" y="272"/>
                </a:cubicBezTo>
                <a:cubicBezTo>
                  <a:pt x="246" y="293"/>
                  <a:pt x="194" y="317"/>
                  <a:pt x="159" y="336"/>
                </a:cubicBezTo>
                <a:cubicBezTo>
                  <a:pt x="124" y="355"/>
                  <a:pt x="80" y="371"/>
                  <a:pt x="63" y="388"/>
                </a:cubicBezTo>
                <a:cubicBezTo>
                  <a:pt x="46" y="405"/>
                  <a:pt x="49" y="424"/>
                  <a:pt x="55" y="440"/>
                </a:cubicBezTo>
                <a:cubicBezTo>
                  <a:pt x="61" y="456"/>
                  <a:pt x="100" y="465"/>
                  <a:pt x="99" y="484"/>
                </a:cubicBezTo>
                <a:cubicBezTo>
                  <a:pt x="98" y="503"/>
                  <a:pt x="66" y="521"/>
                  <a:pt x="51" y="556"/>
                </a:cubicBezTo>
                <a:cubicBezTo>
                  <a:pt x="36" y="591"/>
                  <a:pt x="18" y="659"/>
                  <a:pt x="11" y="696"/>
                </a:cubicBezTo>
                <a:cubicBezTo>
                  <a:pt x="4" y="733"/>
                  <a:pt x="0" y="754"/>
                  <a:pt x="7" y="780"/>
                </a:cubicBezTo>
                <a:cubicBezTo>
                  <a:pt x="14" y="806"/>
                  <a:pt x="34" y="833"/>
                  <a:pt x="55" y="852"/>
                </a:cubicBezTo>
                <a:cubicBezTo>
                  <a:pt x="76" y="871"/>
                  <a:pt x="108" y="883"/>
                  <a:pt x="131" y="892"/>
                </a:cubicBezTo>
                <a:cubicBezTo>
                  <a:pt x="154" y="901"/>
                  <a:pt x="172" y="914"/>
                  <a:pt x="191" y="908"/>
                </a:cubicBezTo>
                <a:cubicBezTo>
                  <a:pt x="210" y="902"/>
                  <a:pt x="238" y="864"/>
                  <a:pt x="247" y="856"/>
                </a:cubicBezTo>
              </a:path>
            </a:pathLst>
          </a:custGeom>
          <a:noFill/>
          <a:ln w="76200" cap="flat" cmpd="sng">
            <a:solidFill>
              <a:srgbClr val="333333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48596" name="Freeform 20"/>
          <p:cNvSpPr>
            <a:spLocks/>
          </p:cNvSpPr>
          <p:nvPr/>
        </p:nvSpPr>
        <p:spPr bwMode="auto">
          <a:xfrm>
            <a:off x="3792538" y="3141663"/>
            <a:ext cx="784225" cy="1517650"/>
          </a:xfrm>
          <a:custGeom>
            <a:avLst/>
            <a:gdLst>
              <a:gd name="T0" fmla="*/ 0 w 494"/>
              <a:gd name="T1" fmla="*/ 0 h 956"/>
              <a:gd name="T2" fmla="*/ 236894688 w 494"/>
              <a:gd name="T3" fmla="*/ 355342825 h 956"/>
              <a:gd name="T4" fmla="*/ 388104063 w 494"/>
              <a:gd name="T5" fmla="*/ 496471575 h 956"/>
              <a:gd name="T6" fmla="*/ 569555313 w 494"/>
              <a:gd name="T7" fmla="*/ 607358450 h 956"/>
              <a:gd name="T8" fmla="*/ 761087188 w 494"/>
              <a:gd name="T9" fmla="*/ 728325950 h 956"/>
              <a:gd name="T10" fmla="*/ 992941563 w 494"/>
              <a:gd name="T11" fmla="*/ 929938450 h 956"/>
              <a:gd name="T12" fmla="*/ 1144150938 w 494"/>
              <a:gd name="T13" fmla="*/ 1131550950 h 956"/>
              <a:gd name="T14" fmla="*/ 1134070313 w 494"/>
              <a:gd name="T15" fmla="*/ 1222276575 h 956"/>
              <a:gd name="T16" fmla="*/ 1043344688 w 494"/>
              <a:gd name="T17" fmla="*/ 1313002200 h 956"/>
              <a:gd name="T18" fmla="*/ 1043344688 w 494"/>
              <a:gd name="T19" fmla="*/ 1403727825 h 956"/>
              <a:gd name="T20" fmla="*/ 1134070313 w 494"/>
              <a:gd name="T21" fmla="*/ 1534775950 h 956"/>
              <a:gd name="T22" fmla="*/ 1184473438 w 494"/>
              <a:gd name="T23" fmla="*/ 1675904700 h 956"/>
              <a:gd name="T24" fmla="*/ 1244957188 w 494"/>
              <a:gd name="T25" fmla="*/ 1917839700 h 956"/>
              <a:gd name="T26" fmla="*/ 1184473438 w 494"/>
              <a:gd name="T27" fmla="*/ 2079129700 h 956"/>
              <a:gd name="T28" fmla="*/ 1093747813 w 494"/>
              <a:gd name="T29" fmla="*/ 2147483646 h 956"/>
              <a:gd name="T30" fmla="*/ 972780313 w 494"/>
              <a:gd name="T31" fmla="*/ 2147483646 h 956"/>
              <a:gd name="T32" fmla="*/ 771167813 w 494"/>
              <a:gd name="T33" fmla="*/ 2147483646 h 9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94" h="956">
                <a:moveTo>
                  <a:pt x="0" y="0"/>
                </a:moveTo>
                <a:cubicBezTo>
                  <a:pt x="34" y="54"/>
                  <a:pt x="68" y="108"/>
                  <a:pt x="94" y="141"/>
                </a:cubicBezTo>
                <a:cubicBezTo>
                  <a:pt x="120" y="174"/>
                  <a:pt x="132" y="180"/>
                  <a:pt x="154" y="197"/>
                </a:cubicBezTo>
                <a:cubicBezTo>
                  <a:pt x="176" y="214"/>
                  <a:pt x="201" y="226"/>
                  <a:pt x="226" y="241"/>
                </a:cubicBezTo>
                <a:cubicBezTo>
                  <a:pt x="251" y="256"/>
                  <a:pt x="274" y="268"/>
                  <a:pt x="302" y="289"/>
                </a:cubicBezTo>
                <a:cubicBezTo>
                  <a:pt x="330" y="310"/>
                  <a:pt x="369" y="342"/>
                  <a:pt x="394" y="369"/>
                </a:cubicBezTo>
                <a:cubicBezTo>
                  <a:pt x="419" y="396"/>
                  <a:pt x="445" y="430"/>
                  <a:pt x="454" y="449"/>
                </a:cubicBezTo>
                <a:cubicBezTo>
                  <a:pt x="463" y="468"/>
                  <a:pt x="457" y="473"/>
                  <a:pt x="450" y="485"/>
                </a:cubicBezTo>
                <a:cubicBezTo>
                  <a:pt x="443" y="497"/>
                  <a:pt x="420" y="509"/>
                  <a:pt x="414" y="521"/>
                </a:cubicBezTo>
                <a:cubicBezTo>
                  <a:pt x="408" y="533"/>
                  <a:pt x="408" y="542"/>
                  <a:pt x="414" y="557"/>
                </a:cubicBezTo>
                <a:cubicBezTo>
                  <a:pt x="420" y="572"/>
                  <a:pt x="441" y="591"/>
                  <a:pt x="450" y="609"/>
                </a:cubicBezTo>
                <a:cubicBezTo>
                  <a:pt x="459" y="627"/>
                  <a:pt x="463" y="640"/>
                  <a:pt x="470" y="665"/>
                </a:cubicBezTo>
                <a:cubicBezTo>
                  <a:pt x="477" y="690"/>
                  <a:pt x="494" y="734"/>
                  <a:pt x="494" y="761"/>
                </a:cubicBezTo>
                <a:cubicBezTo>
                  <a:pt x="494" y="788"/>
                  <a:pt x="480" y="798"/>
                  <a:pt x="470" y="825"/>
                </a:cubicBezTo>
                <a:cubicBezTo>
                  <a:pt x="460" y="852"/>
                  <a:pt x="448" y="900"/>
                  <a:pt x="434" y="921"/>
                </a:cubicBezTo>
                <a:cubicBezTo>
                  <a:pt x="420" y="942"/>
                  <a:pt x="407" y="956"/>
                  <a:pt x="386" y="953"/>
                </a:cubicBezTo>
                <a:cubicBezTo>
                  <a:pt x="365" y="950"/>
                  <a:pt x="317" y="909"/>
                  <a:pt x="306" y="901"/>
                </a:cubicBezTo>
              </a:path>
            </a:pathLst>
          </a:custGeom>
          <a:noFill/>
          <a:ln w="76200" cap="flat" cmpd="sng">
            <a:solidFill>
              <a:srgbClr val="333333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48597" name="Rectangle 21"/>
          <p:cNvSpPr>
            <a:spLocks noChangeArrowheads="1"/>
          </p:cNvSpPr>
          <p:nvPr/>
        </p:nvSpPr>
        <p:spPr bwMode="auto">
          <a:xfrm rot="-1718983">
            <a:off x="3622675" y="3068638"/>
            <a:ext cx="287338" cy="10795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kumimoji="1" lang="zh-CN" altLang="zh-CN" sz="2400">
              <a:solidFill>
                <a:srgbClr val="000000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sp>
        <p:nvSpPr>
          <p:cNvPr id="1048598" name="Freeform 22"/>
          <p:cNvSpPr>
            <a:spLocks/>
          </p:cNvSpPr>
          <p:nvPr/>
        </p:nvSpPr>
        <p:spPr bwMode="auto">
          <a:xfrm>
            <a:off x="2992438" y="2189163"/>
            <a:ext cx="1016000" cy="2176462"/>
          </a:xfrm>
          <a:custGeom>
            <a:avLst/>
            <a:gdLst>
              <a:gd name="T0" fmla="*/ 1612900000 w 640"/>
              <a:gd name="T1" fmla="*/ 2147483646 h 1371"/>
              <a:gd name="T2" fmla="*/ 1486892188 w 640"/>
              <a:gd name="T3" fmla="*/ 2147483646 h 1371"/>
              <a:gd name="T4" fmla="*/ 1496972813 w 640"/>
              <a:gd name="T5" fmla="*/ 2147483646 h 1371"/>
              <a:gd name="T6" fmla="*/ 1517134063 w 640"/>
              <a:gd name="T7" fmla="*/ 2147483646 h 1371"/>
              <a:gd name="T8" fmla="*/ 1456650313 w 640"/>
              <a:gd name="T9" fmla="*/ 2147483646 h 1371"/>
              <a:gd name="T10" fmla="*/ 1345763438 w 640"/>
              <a:gd name="T11" fmla="*/ 2147483646 h 1371"/>
              <a:gd name="T12" fmla="*/ 1224795938 w 640"/>
              <a:gd name="T13" fmla="*/ 2099288880 h 1371"/>
              <a:gd name="T14" fmla="*/ 1093747813 w 640"/>
              <a:gd name="T15" fmla="*/ 1857353936 h 1371"/>
              <a:gd name="T16" fmla="*/ 952619063 w 640"/>
              <a:gd name="T17" fmla="*/ 1625499614 h 1371"/>
              <a:gd name="T18" fmla="*/ 831651563 w 640"/>
              <a:gd name="T19" fmla="*/ 1403725915 h 1371"/>
              <a:gd name="T20" fmla="*/ 660280938 w 640"/>
              <a:gd name="T21" fmla="*/ 1302919688 h 1371"/>
              <a:gd name="T22" fmla="*/ 589716563 w 640"/>
              <a:gd name="T23" fmla="*/ 1302919688 h 1371"/>
              <a:gd name="T24" fmla="*/ 367942813 w 640"/>
              <a:gd name="T25" fmla="*/ 1101307234 h 1371"/>
              <a:gd name="T26" fmla="*/ 105846563 w 640"/>
              <a:gd name="T27" fmla="*/ 819049799 h 1371"/>
              <a:gd name="T28" fmla="*/ 15120938 w 640"/>
              <a:gd name="T29" fmla="*/ 627517968 h 1371"/>
              <a:gd name="T30" fmla="*/ 15120938 w 640"/>
              <a:gd name="T31" fmla="*/ 365421779 h 1371"/>
              <a:gd name="T32" fmla="*/ 85685313 w 640"/>
              <a:gd name="T33" fmla="*/ 173889948 h 1371"/>
              <a:gd name="T34" fmla="*/ 186491563 w 640"/>
              <a:gd name="T35" fmla="*/ 32761230 h 1371"/>
              <a:gd name="T36" fmla="*/ 347781563 w 640"/>
              <a:gd name="T37" fmla="*/ 2519362 h 1371"/>
              <a:gd name="T38" fmla="*/ 559474688 w 640"/>
              <a:gd name="T39" fmla="*/ 12599985 h 137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40" h="1371">
                <a:moveTo>
                  <a:pt x="640" y="1371"/>
                </a:moveTo>
                <a:cubicBezTo>
                  <a:pt x="619" y="1355"/>
                  <a:pt x="598" y="1339"/>
                  <a:pt x="590" y="1313"/>
                </a:cubicBezTo>
                <a:cubicBezTo>
                  <a:pt x="582" y="1287"/>
                  <a:pt x="592" y="1248"/>
                  <a:pt x="594" y="1213"/>
                </a:cubicBezTo>
                <a:cubicBezTo>
                  <a:pt x="596" y="1178"/>
                  <a:pt x="605" y="1139"/>
                  <a:pt x="602" y="1101"/>
                </a:cubicBezTo>
                <a:cubicBezTo>
                  <a:pt x="599" y="1063"/>
                  <a:pt x="589" y="1015"/>
                  <a:pt x="578" y="985"/>
                </a:cubicBezTo>
                <a:cubicBezTo>
                  <a:pt x="567" y="955"/>
                  <a:pt x="549" y="946"/>
                  <a:pt x="534" y="921"/>
                </a:cubicBezTo>
                <a:cubicBezTo>
                  <a:pt x="519" y="896"/>
                  <a:pt x="503" y="864"/>
                  <a:pt x="486" y="833"/>
                </a:cubicBezTo>
                <a:cubicBezTo>
                  <a:pt x="469" y="802"/>
                  <a:pt x="452" y="768"/>
                  <a:pt x="434" y="737"/>
                </a:cubicBezTo>
                <a:cubicBezTo>
                  <a:pt x="416" y="706"/>
                  <a:pt x="395" y="675"/>
                  <a:pt x="378" y="645"/>
                </a:cubicBezTo>
                <a:cubicBezTo>
                  <a:pt x="361" y="615"/>
                  <a:pt x="349" y="578"/>
                  <a:pt x="330" y="557"/>
                </a:cubicBezTo>
                <a:cubicBezTo>
                  <a:pt x="311" y="536"/>
                  <a:pt x="278" y="524"/>
                  <a:pt x="262" y="517"/>
                </a:cubicBezTo>
                <a:cubicBezTo>
                  <a:pt x="246" y="510"/>
                  <a:pt x="253" y="530"/>
                  <a:pt x="234" y="517"/>
                </a:cubicBezTo>
                <a:cubicBezTo>
                  <a:pt x="215" y="504"/>
                  <a:pt x="178" y="469"/>
                  <a:pt x="146" y="437"/>
                </a:cubicBezTo>
                <a:cubicBezTo>
                  <a:pt x="114" y="405"/>
                  <a:pt x="65" y="356"/>
                  <a:pt x="42" y="325"/>
                </a:cubicBezTo>
                <a:cubicBezTo>
                  <a:pt x="19" y="294"/>
                  <a:pt x="12" y="279"/>
                  <a:pt x="6" y="249"/>
                </a:cubicBezTo>
                <a:cubicBezTo>
                  <a:pt x="0" y="219"/>
                  <a:pt x="1" y="175"/>
                  <a:pt x="6" y="145"/>
                </a:cubicBezTo>
                <a:cubicBezTo>
                  <a:pt x="11" y="115"/>
                  <a:pt x="23" y="91"/>
                  <a:pt x="34" y="69"/>
                </a:cubicBezTo>
                <a:cubicBezTo>
                  <a:pt x="45" y="47"/>
                  <a:pt x="57" y="24"/>
                  <a:pt x="74" y="13"/>
                </a:cubicBezTo>
                <a:cubicBezTo>
                  <a:pt x="91" y="2"/>
                  <a:pt x="113" y="2"/>
                  <a:pt x="138" y="1"/>
                </a:cubicBezTo>
                <a:cubicBezTo>
                  <a:pt x="163" y="0"/>
                  <a:pt x="192" y="2"/>
                  <a:pt x="222" y="5"/>
                </a:cubicBezTo>
              </a:path>
            </a:pathLst>
          </a:custGeom>
          <a:noFill/>
          <a:ln w="76200" cap="flat" cmpd="sng">
            <a:solidFill>
              <a:srgbClr val="333333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48599" name="Freeform 23"/>
          <p:cNvSpPr>
            <a:spLocks/>
          </p:cNvSpPr>
          <p:nvPr/>
        </p:nvSpPr>
        <p:spPr bwMode="auto">
          <a:xfrm>
            <a:off x="4138613" y="2120900"/>
            <a:ext cx="1030287" cy="2244725"/>
          </a:xfrm>
          <a:custGeom>
            <a:avLst/>
            <a:gdLst>
              <a:gd name="T0" fmla="*/ 22680601 w 649"/>
              <a:gd name="T1" fmla="*/ 2147483646 h 1414"/>
              <a:gd name="T2" fmla="*/ 0 w 649"/>
              <a:gd name="T3" fmla="*/ 2147483646 h 1414"/>
              <a:gd name="T4" fmla="*/ 30241860 w 649"/>
              <a:gd name="T5" fmla="*/ 2147483646 h 1414"/>
              <a:gd name="T6" fmla="*/ 110886821 w 649"/>
              <a:gd name="T7" fmla="*/ 2147483646 h 1414"/>
              <a:gd name="T8" fmla="*/ 322579843 w 649"/>
              <a:gd name="T9" fmla="*/ 2147483646 h 1414"/>
              <a:gd name="T10" fmla="*/ 524192246 w 649"/>
              <a:gd name="T11" fmla="*/ 2086689375 h 1414"/>
              <a:gd name="T12" fmla="*/ 675401547 w 649"/>
              <a:gd name="T13" fmla="*/ 1824593125 h 1414"/>
              <a:gd name="T14" fmla="*/ 917336430 w 649"/>
              <a:gd name="T15" fmla="*/ 1512093750 h 1414"/>
              <a:gd name="T16" fmla="*/ 1068545731 w 649"/>
              <a:gd name="T17" fmla="*/ 1421368125 h 1414"/>
              <a:gd name="T18" fmla="*/ 1270158134 w 649"/>
              <a:gd name="T19" fmla="*/ 1260078125 h 1414"/>
              <a:gd name="T20" fmla="*/ 1471770536 w 649"/>
              <a:gd name="T21" fmla="*/ 1098788125 h 1414"/>
              <a:gd name="T22" fmla="*/ 1612899217 w 649"/>
              <a:gd name="T23" fmla="*/ 826611250 h 1414"/>
              <a:gd name="T24" fmla="*/ 1612899217 w 649"/>
              <a:gd name="T25" fmla="*/ 594756875 h 1414"/>
              <a:gd name="T26" fmla="*/ 1552415497 w 649"/>
              <a:gd name="T27" fmla="*/ 352821875 h 1414"/>
              <a:gd name="T28" fmla="*/ 1421367435 w 649"/>
              <a:gd name="T29" fmla="*/ 131048125 h 1414"/>
              <a:gd name="T30" fmla="*/ 1139110072 w 649"/>
              <a:gd name="T31" fmla="*/ 0 h 14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49" h="1414">
                <a:moveTo>
                  <a:pt x="9" y="1414"/>
                </a:moveTo>
                <a:cubicBezTo>
                  <a:pt x="4" y="1362"/>
                  <a:pt x="0" y="1310"/>
                  <a:pt x="0" y="1260"/>
                </a:cubicBezTo>
                <a:cubicBezTo>
                  <a:pt x="0" y="1210"/>
                  <a:pt x="5" y="1154"/>
                  <a:pt x="12" y="1116"/>
                </a:cubicBezTo>
                <a:cubicBezTo>
                  <a:pt x="19" y="1078"/>
                  <a:pt x="25" y="1066"/>
                  <a:pt x="44" y="1032"/>
                </a:cubicBezTo>
                <a:cubicBezTo>
                  <a:pt x="63" y="998"/>
                  <a:pt x="101" y="946"/>
                  <a:pt x="128" y="912"/>
                </a:cubicBezTo>
                <a:cubicBezTo>
                  <a:pt x="155" y="878"/>
                  <a:pt x="185" y="859"/>
                  <a:pt x="208" y="828"/>
                </a:cubicBezTo>
                <a:cubicBezTo>
                  <a:pt x="231" y="797"/>
                  <a:pt x="242" y="762"/>
                  <a:pt x="268" y="724"/>
                </a:cubicBezTo>
                <a:cubicBezTo>
                  <a:pt x="294" y="686"/>
                  <a:pt x="338" y="627"/>
                  <a:pt x="364" y="600"/>
                </a:cubicBezTo>
                <a:cubicBezTo>
                  <a:pt x="390" y="573"/>
                  <a:pt x="401" y="581"/>
                  <a:pt x="424" y="564"/>
                </a:cubicBezTo>
                <a:cubicBezTo>
                  <a:pt x="447" y="547"/>
                  <a:pt x="477" y="521"/>
                  <a:pt x="504" y="500"/>
                </a:cubicBezTo>
                <a:cubicBezTo>
                  <a:pt x="531" y="479"/>
                  <a:pt x="561" y="465"/>
                  <a:pt x="584" y="436"/>
                </a:cubicBezTo>
                <a:cubicBezTo>
                  <a:pt x="607" y="407"/>
                  <a:pt x="631" y="361"/>
                  <a:pt x="640" y="328"/>
                </a:cubicBezTo>
                <a:cubicBezTo>
                  <a:pt x="649" y="295"/>
                  <a:pt x="644" y="267"/>
                  <a:pt x="640" y="236"/>
                </a:cubicBezTo>
                <a:cubicBezTo>
                  <a:pt x="636" y="205"/>
                  <a:pt x="629" y="171"/>
                  <a:pt x="616" y="140"/>
                </a:cubicBezTo>
                <a:cubicBezTo>
                  <a:pt x="603" y="109"/>
                  <a:pt x="591" y="75"/>
                  <a:pt x="564" y="52"/>
                </a:cubicBezTo>
                <a:cubicBezTo>
                  <a:pt x="537" y="29"/>
                  <a:pt x="494" y="14"/>
                  <a:pt x="452" y="0"/>
                </a:cubicBezTo>
              </a:path>
            </a:pathLst>
          </a:custGeom>
          <a:noFill/>
          <a:ln w="76200" cap="flat" cmpd="sng">
            <a:solidFill>
              <a:srgbClr val="333333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7771" name="Text Box 24"/>
          <p:cNvSpPr txBox="1">
            <a:spLocks noChangeArrowheads="1"/>
          </p:cNvSpPr>
          <p:nvPr/>
        </p:nvSpPr>
        <p:spPr bwMode="auto">
          <a:xfrm>
            <a:off x="1582738" y="3022600"/>
            <a:ext cx="1057275" cy="32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>
                <a:solidFill>
                  <a:srgbClr val="008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视神经</a:t>
            </a:r>
          </a:p>
        </p:txBody>
      </p:sp>
      <p:sp>
        <p:nvSpPr>
          <p:cNvPr id="117772" name="Line 25"/>
          <p:cNvSpPr>
            <a:spLocks noChangeShapeType="1"/>
          </p:cNvSpPr>
          <p:nvPr/>
        </p:nvSpPr>
        <p:spPr bwMode="auto">
          <a:xfrm>
            <a:off x="2279650" y="3789363"/>
            <a:ext cx="1227138" cy="206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7773" name="Text Box 26"/>
          <p:cNvSpPr txBox="1">
            <a:spLocks noChangeArrowheads="1"/>
          </p:cNvSpPr>
          <p:nvPr/>
        </p:nvSpPr>
        <p:spPr bwMode="auto">
          <a:xfrm>
            <a:off x="1633538" y="3625850"/>
            <a:ext cx="790575" cy="32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>
                <a:solidFill>
                  <a:srgbClr val="008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视束</a:t>
            </a:r>
          </a:p>
        </p:txBody>
      </p:sp>
      <p:sp>
        <p:nvSpPr>
          <p:cNvPr id="117774" name="Line 27"/>
          <p:cNvSpPr>
            <a:spLocks noChangeShapeType="1"/>
          </p:cNvSpPr>
          <p:nvPr/>
        </p:nvSpPr>
        <p:spPr bwMode="auto">
          <a:xfrm>
            <a:off x="2351088" y="4508500"/>
            <a:ext cx="1371600" cy="206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7775" name="Oval 28"/>
          <p:cNvSpPr>
            <a:spLocks noChangeArrowheads="1"/>
          </p:cNvSpPr>
          <p:nvPr/>
        </p:nvSpPr>
        <p:spPr bwMode="auto">
          <a:xfrm>
            <a:off x="4079875" y="4384675"/>
            <a:ext cx="111125" cy="1397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sp>
        <p:nvSpPr>
          <p:cNvPr id="117776" name="Oval 29"/>
          <p:cNvSpPr>
            <a:spLocks noChangeArrowheads="1"/>
          </p:cNvSpPr>
          <p:nvPr/>
        </p:nvSpPr>
        <p:spPr bwMode="auto">
          <a:xfrm>
            <a:off x="3911600" y="4387850"/>
            <a:ext cx="111125" cy="1397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sp>
        <p:nvSpPr>
          <p:cNvPr id="117777" name="Line 30"/>
          <p:cNvSpPr>
            <a:spLocks noChangeShapeType="1"/>
          </p:cNvSpPr>
          <p:nvPr/>
        </p:nvSpPr>
        <p:spPr bwMode="auto">
          <a:xfrm>
            <a:off x="4160838" y="4494213"/>
            <a:ext cx="1430337" cy="1095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7778" name="Text Box 31"/>
          <p:cNvSpPr txBox="1">
            <a:spLocks noChangeArrowheads="1"/>
          </p:cNvSpPr>
          <p:nvPr/>
        </p:nvSpPr>
        <p:spPr bwMode="auto">
          <a:xfrm>
            <a:off x="5232400" y="5589588"/>
            <a:ext cx="1727200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E-W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核</a:t>
            </a:r>
          </a:p>
        </p:txBody>
      </p:sp>
      <p:sp>
        <p:nvSpPr>
          <p:cNvPr id="117779" name="Line 32"/>
          <p:cNvSpPr>
            <a:spLocks noChangeShapeType="1"/>
          </p:cNvSpPr>
          <p:nvPr/>
        </p:nvSpPr>
        <p:spPr bwMode="auto">
          <a:xfrm>
            <a:off x="5159375" y="2655888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7780" name="Text Box 33"/>
          <p:cNvSpPr txBox="1">
            <a:spLocks noChangeArrowheads="1"/>
          </p:cNvSpPr>
          <p:nvPr/>
        </p:nvSpPr>
        <p:spPr bwMode="auto">
          <a:xfrm>
            <a:off x="5591175" y="2492375"/>
            <a:ext cx="144145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动眼神经</a:t>
            </a:r>
          </a:p>
        </p:txBody>
      </p:sp>
      <p:sp>
        <p:nvSpPr>
          <p:cNvPr id="117781" name="Line 34"/>
          <p:cNvSpPr>
            <a:spLocks noChangeShapeType="1"/>
          </p:cNvSpPr>
          <p:nvPr/>
        </p:nvSpPr>
        <p:spPr bwMode="auto">
          <a:xfrm flipV="1">
            <a:off x="4872038" y="2060575"/>
            <a:ext cx="431800" cy="1206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7782" name="Text Box 35"/>
          <p:cNvSpPr txBox="1">
            <a:spLocks noChangeArrowheads="1"/>
          </p:cNvSpPr>
          <p:nvPr/>
        </p:nvSpPr>
        <p:spPr bwMode="auto">
          <a:xfrm>
            <a:off x="5232400" y="1882775"/>
            <a:ext cx="22320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瞳孔括约肌</a:t>
            </a:r>
          </a:p>
        </p:txBody>
      </p:sp>
      <p:grpSp>
        <p:nvGrpSpPr>
          <p:cNvPr id="117783" name="Group 36"/>
          <p:cNvGrpSpPr>
            <a:grpSpLocks/>
          </p:cNvGrpSpPr>
          <p:nvPr/>
        </p:nvGrpSpPr>
        <p:grpSpPr bwMode="auto">
          <a:xfrm>
            <a:off x="4224338" y="3284538"/>
            <a:ext cx="2879725" cy="350837"/>
            <a:chOff x="1701" y="2069"/>
            <a:chExt cx="1814" cy="221"/>
          </a:xfrm>
        </p:grpSpPr>
        <p:sp>
          <p:nvSpPr>
            <p:cNvPr id="117810" name="Text Box 37"/>
            <p:cNvSpPr txBox="1">
              <a:spLocks noChangeArrowheads="1"/>
            </p:cNvSpPr>
            <p:nvPr/>
          </p:nvSpPr>
          <p:spPr bwMode="auto">
            <a:xfrm>
              <a:off x="2653" y="2069"/>
              <a:ext cx="862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EE7FE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66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lang="zh-CN" altLang="en-US" sz="2000" b="1">
                  <a:solidFill>
                    <a:srgbClr val="FF0000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视交叉</a:t>
              </a:r>
            </a:p>
          </p:txBody>
        </p:sp>
        <p:sp>
          <p:nvSpPr>
            <p:cNvPr id="117811" name="Line 38"/>
            <p:cNvSpPr>
              <a:spLocks noChangeShapeType="1"/>
            </p:cNvSpPr>
            <p:nvPr/>
          </p:nvSpPr>
          <p:spPr bwMode="auto">
            <a:xfrm>
              <a:off x="1701" y="2205"/>
              <a:ext cx="99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48615" name="Text Box 39"/>
          <p:cNvSpPr txBox="1">
            <a:spLocks noChangeArrowheads="1"/>
          </p:cNvSpPr>
          <p:nvPr/>
        </p:nvSpPr>
        <p:spPr bwMode="auto">
          <a:xfrm>
            <a:off x="6816725" y="3748088"/>
            <a:ext cx="36004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en-US" altLang="zh-CN" sz="2000" b="1">
                <a:solidFill>
                  <a:srgbClr val="000066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 </a:t>
            </a:r>
            <a:r>
              <a:rPr lang="zh-CN" altLang="en-US" sz="2000" b="1">
                <a:solidFill>
                  <a:srgbClr val="000066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患侧眼：直接对光反射消失</a:t>
            </a:r>
          </a:p>
        </p:txBody>
      </p:sp>
      <p:sp>
        <p:nvSpPr>
          <p:cNvPr id="1048616" name="Text Box 40"/>
          <p:cNvSpPr txBox="1">
            <a:spLocks noChangeArrowheads="1"/>
          </p:cNvSpPr>
          <p:nvPr/>
        </p:nvSpPr>
        <p:spPr bwMode="auto">
          <a:xfrm>
            <a:off x="6819900" y="4240213"/>
            <a:ext cx="34702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en-US" altLang="zh-CN" sz="2000" b="1">
                <a:solidFill>
                  <a:srgbClr val="CC00FF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 </a:t>
            </a:r>
            <a:r>
              <a:rPr lang="zh-CN" altLang="en-US" sz="2000" b="1">
                <a:solidFill>
                  <a:srgbClr val="CC00FF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健侧眼：间接对光反射消失</a:t>
            </a:r>
          </a:p>
        </p:txBody>
      </p:sp>
      <p:grpSp>
        <p:nvGrpSpPr>
          <p:cNvPr id="1048617" name="Group 41"/>
          <p:cNvGrpSpPr>
            <a:grpSpLocks/>
          </p:cNvGrpSpPr>
          <p:nvPr/>
        </p:nvGrpSpPr>
        <p:grpSpPr bwMode="auto">
          <a:xfrm>
            <a:off x="3400425" y="2205038"/>
            <a:ext cx="1654175" cy="2484437"/>
            <a:chOff x="1182" y="1389"/>
            <a:chExt cx="1042" cy="1565"/>
          </a:xfrm>
        </p:grpSpPr>
        <p:sp>
          <p:nvSpPr>
            <p:cNvPr id="117808" name="Freeform 42"/>
            <p:cNvSpPr>
              <a:spLocks/>
            </p:cNvSpPr>
            <p:nvPr/>
          </p:nvSpPr>
          <p:spPr bwMode="auto">
            <a:xfrm>
              <a:off x="1182" y="1389"/>
              <a:ext cx="707" cy="1543"/>
            </a:xfrm>
            <a:custGeom>
              <a:avLst/>
              <a:gdLst>
                <a:gd name="T0" fmla="*/ 700 w 707"/>
                <a:gd name="T1" fmla="*/ 0 h 1543"/>
                <a:gd name="T2" fmla="*/ 618 w 707"/>
                <a:gd name="T3" fmla="*/ 63 h 1543"/>
                <a:gd name="T4" fmla="*/ 588 w 707"/>
                <a:gd name="T5" fmla="*/ 225 h 1543"/>
                <a:gd name="T6" fmla="*/ 660 w 707"/>
                <a:gd name="T7" fmla="*/ 345 h 1543"/>
                <a:gd name="T8" fmla="*/ 702 w 707"/>
                <a:gd name="T9" fmla="*/ 411 h 1543"/>
                <a:gd name="T10" fmla="*/ 630 w 707"/>
                <a:gd name="T11" fmla="*/ 549 h 1543"/>
                <a:gd name="T12" fmla="*/ 558 w 707"/>
                <a:gd name="T13" fmla="*/ 693 h 1543"/>
                <a:gd name="T14" fmla="*/ 474 w 707"/>
                <a:gd name="T15" fmla="*/ 777 h 1543"/>
                <a:gd name="T16" fmla="*/ 402 w 707"/>
                <a:gd name="T17" fmla="*/ 831 h 1543"/>
                <a:gd name="T18" fmla="*/ 222 w 707"/>
                <a:gd name="T19" fmla="*/ 939 h 1543"/>
                <a:gd name="T20" fmla="*/ 120 w 707"/>
                <a:gd name="T21" fmla="*/ 975 h 1543"/>
                <a:gd name="T22" fmla="*/ 54 w 707"/>
                <a:gd name="T23" fmla="*/ 1023 h 1543"/>
                <a:gd name="T24" fmla="*/ 60 w 707"/>
                <a:gd name="T25" fmla="*/ 1083 h 1543"/>
                <a:gd name="T26" fmla="*/ 102 w 707"/>
                <a:gd name="T27" fmla="*/ 1107 h 1543"/>
                <a:gd name="T28" fmla="*/ 12 w 707"/>
                <a:gd name="T29" fmla="*/ 1263 h 1543"/>
                <a:gd name="T30" fmla="*/ 30 w 707"/>
                <a:gd name="T31" fmla="*/ 1425 h 1543"/>
                <a:gd name="T32" fmla="*/ 114 w 707"/>
                <a:gd name="T33" fmla="*/ 1515 h 1543"/>
                <a:gd name="T34" fmla="*/ 192 w 707"/>
                <a:gd name="T35" fmla="*/ 1539 h 1543"/>
                <a:gd name="T36" fmla="*/ 246 w 707"/>
                <a:gd name="T37" fmla="*/ 1491 h 15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07" h="1543">
                  <a:moveTo>
                    <a:pt x="700" y="0"/>
                  </a:moveTo>
                  <a:cubicBezTo>
                    <a:pt x="668" y="12"/>
                    <a:pt x="637" y="25"/>
                    <a:pt x="618" y="63"/>
                  </a:cubicBezTo>
                  <a:cubicBezTo>
                    <a:pt x="599" y="101"/>
                    <a:pt x="581" y="178"/>
                    <a:pt x="588" y="225"/>
                  </a:cubicBezTo>
                  <a:cubicBezTo>
                    <a:pt x="595" y="272"/>
                    <a:pt x="641" y="314"/>
                    <a:pt x="660" y="345"/>
                  </a:cubicBezTo>
                  <a:cubicBezTo>
                    <a:pt x="679" y="376"/>
                    <a:pt x="707" y="377"/>
                    <a:pt x="702" y="411"/>
                  </a:cubicBezTo>
                  <a:cubicBezTo>
                    <a:pt x="697" y="445"/>
                    <a:pt x="654" y="502"/>
                    <a:pt x="630" y="549"/>
                  </a:cubicBezTo>
                  <a:cubicBezTo>
                    <a:pt x="606" y="596"/>
                    <a:pt x="584" y="655"/>
                    <a:pt x="558" y="693"/>
                  </a:cubicBezTo>
                  <a:cubicBezTo>
                    <a:pt x="532" y="731"/>
                    <a:pt x="500" y="754"/>
                    <a:pt x="474" y="777"/>
                  </a:cubicBezTo>
                  <a:cubicBezTo>
                    <a:pt x="448" y="800"/>
                    <a:pt x="444" y="804"/>
                    <a:pt x="402" y="831"/>
                  </a:cubicBezTo>
                  <a:cubicBezTo>
                    <a:pt x="360" y="858"/>
                    <a:pt x="269" y="915"/>
                    <a:pt x="222" y="939"/>
                  </a:cubicBezTo>
                  <a:cubicBezTo>
                    <a:pt x="175" y="963"/>
                    <a:pt x="148" y="961"/>
                    <a:pt x="120" y="975"/>
                  </a:cubicBezTo>
                  <a:cubicBezTo>
                    <a:pt x="92" y="989"/>
                    <a:pt x="64" y="1005"/>
                    <a:pt x="54" y="1023"/>
                  </a:cubicBezTo>
                  <a:cubicBezTo>
                    <a:pt x="44" y="1041"/>
                    <a:pt x="52" y="1069"/>
                    <a:pt x="60" y="1083"/>
                  </a:cubicBezTo>
                  <a:cubicBezTo>
                    <a:pt x="68" y="1097"/>
                    <a:pt x="110" y="1077"/>
                    <a:pt x="102" y="1107"/>
                  </a:cubicBezTo>
                  <a:cubicBezTo>
                    <a:pt x="94" y="1137"/>
                    <a:pt x="24" y="1210"/>
                    <a:pt x="12" y="1263"/>
                  </a:cubicBezTo>
                  <a:cubicBezTo>
                    <a:pt x="0" y="1316"/>
                    <a:pt x="13" y="1383"/>
                    <a:pt x="30" y="1425"/>
                  </a:cubicBezTo>
                  <a:cubicBezTo>
                    <a:pt x="47" y="1467"/>
                    <a:pt x="87" y="1496"/>
                    <a:pt x="114" y="1515"/>
                  </a:cubicBezTo>
                  <a:cubicBezTo>
                    <a:pt x="141" y="1534"/>
                    <a:pt x="170" y="1543"/>
                    <a:pt x="192" y="1539"/>
                  </a:cubicBezTo>
                  <a:cubicBezTo>
                    <a:pt x="214" y="1535"/>
                    <a:pt x="237" y="1498"/>
                    <a:pt x="246" y="1491"/>
                  </a:cubicBezTo>
                </a:path>
              </a:pathLst>
            </a:custGeom>
            <a:noFill/>
            <a:ln w="63500" cap="flat" cmpd="sng">
              <a:solidFill>
                <a:srgbClr val="00FF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809" name="Freeform 43"/>
            <p:cNvSpPr>
              <a:spLocks/>
            </p:cNvSpPr>
            <p:nvPr/>
          </p:nvSpPr>
          <p:spPr bwMode="auto">
            <a:xfrm>
              <a:off x="1690" y="1389"/>
              <a:ext cx="534" cy="1565"/>
            </a:xfrm>
            <a:custGeom>
              <a:avLst/>
              <a:gdLst>
                <a:gd name="T0" fmla="*/ 419 w 534"/>
                <a:gd name="T1" fmla="*/ 0 h 1565"/>
                <a:gd name="T2" fmla="*/ 488 w 534"/>
                <a:gd name="T3" fmla="*/ 45 h 1565"/>
                <a:gd name="T4" fmla="*/ 530 w 534"/>
                <a:gd name="T5" fmla="*/ 129 h 1565"/>
                <a:gd name="T6" fmla="*/ 512 w 534"/>
                <a:gd name="T7" fmla="*/ 243 h 1565"/>
                <a:gd name="T8" fmla="*/ 464 w 534"/>
                <a:gd name="T9" fmla="*/ 327 h 1565"/>
                <a:gd name="T10" fmla="*/ 362 w 534"/>
                <a:gd name="T11" fmla="*/ 399 h 1565"/>
                <a:gd name="T12" fmla="*/ 248 w 534"/>
                <a:gd name="T13" fmla="*/ 429 h 1565"/>
                <a:gd name="T14" fmla="*/ 188 w 534"/>
                <a:gd name="T15" fmla="*/ 525 h 1565"/>
                <a:gd name="T16" fmla="*/ 92 w 534"/>
                <a:gd name="T17" fmla="*/ 687 h 1565"/>
                <a:gd name="T18" fmla="*/ 8 w 534"/>
                <a:gd name="T19" fmla="*/ 825 h 1565"/>
                <a:gd name="T20" fmla="*/ 140 w 534"/>
                <a:gd name="T21" fmla="*/ 963 h 1565"/>
                <a:gd name="T22" fmla="*/ 194 w 534"/>
                <a:gd name="T23" fmla="*/ 1065 h 1565"/>
                <a:gd name="T24" fmla="*/ 152 w 534"/>
                <a:gd name="T25" fmla="*/ 1107 h 1565"/>
                <a:gd name="T26" fmla="*/ 188 w 534"/>
                <a:gd name="T27" fmla="*/ 1215 h 1565"/>
                <a:gd name="T28" fmla="*/ 230 w 534"/>
                <a:gd name="T29" fmla="*/ 1353 h 1565"/>
                <a:gd name="T30" fmla="*/ 194 w 534"/>
                <a:gd name="T31" fmla="*/ 1443 h 1565"/>
                <a:gd name="T32" fmla="*/ 170 w 534"/>
                <a:gd name="T33" fmla="*/ 1527 h 1565"/>
                <a:gd name="T34" fmla="*/ 110 w 534"/>
                <a:gd name="T35" fmla="*/ 1557 h 1565"/>
                <a:gd name="T36" fmla="*/ 26 w 534"/>
                <a:gd name="T37" fmla="*/ 1479 h 15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34" h="1565">
                  <a:moveTo>
                    <a:pt x="419" y="0"/>
                  </a:moveTo>
                  <a:cubicBezTo>
                    <a:pt x="444" y="11"/>
                    <a:pt x="470" y="23"/>
                    <a:pt x="488" y="45"/>
                  </a:cubicBezTo>
                  <a:cubicBezTo>
                    <a:pt x="506" y="67"/>
                    <a:pt x="526" y="96"/>
                    <a:pt x="530" y="129"/>
                  </a:cubicBezTo>
                  <a:cubicBezTo>
                    <a:pt x="534" y="162"/>
                    <a:pt x="523" y="210"/>
                    <a:pt x="512" y="243"/>
                  </a:cubicBezTo>
                  <a:cubicBezTo>
                    <a:pt x="501" y="276"/>
                    <a:pt x="489" y="301"/>
                    <a:pt x="464" y="327"/>
                  </a:cubicBezTo>
                  <a:cubicBezTo>
                    <a:pt x="439" y="353"/>
                    <a:pt x="398" y="382"/>
                    <a:pt x="362" y="399"/>
                  </a:cubicBezTo>
                  <a:cubicBezTo>
                    <a:pt x="326" y="416"/>
                    <a:pt x="277" y="408"/>
                    <a:pt x="248" y="429"/>
                  </a:cubicBezTo>
                  <a:cubicBezTo>
                    <a:pt x="219" y="450"/>
                    <a:pt x="214" y="482"/>
                    <a:pt x="188" y="525"/>
                  </a:cubicBezTo>
                  <a:cubicBezTo>
                    <a:pt x="162" y="568"/>
                    <a:pt x="122" y="637"/>
                    <a:pt x="92" y="687"/>
                  </a:cubicBezTo>
                  <a:cubicBezTo>
                    <a:pt x="62" y="737"/>
                    <a:pt x="0" y="779"/>
                    <a:pt x="8" y="825"/>
                  </a:cubicBezTo>
                  <a:cubicBezTo>
                    <a:pt x="16" y="871"/>
                    <a:pt x="109" y="923"/>
                    <a:pt x="140" y="963"/>
                  </a:cubicBezTo>
                  <a:cubicBezTo>
                    <a:pt x="171" y="1003"/>
                    <a:pt x="192" y="1041"/>
                    <a:pt x="194" y="1065"/>
                  </a:cubicBezTo>
                  <a:cubicBezTo>
                    <a:pt x="196" y="1089"/>
                    <a:pt x="153" y="1082"/>
                    <a:pt x="152" y="1107"/>
                  </a:cubicBezTo>
                  <a:cubicBezTo>
                    <a:pt x="151" y="1132"/>
                    <a:pt x="175" y="1174"/>
                    <a:pt x="188" y="1215"/>
                  </a:cubicBezTo>
                  <a:cubicBezTo>
                    <a:pt x="201" y="1256"/>
                    <a:pt x="229" y="1315"/>
                    <a:pt x="230" y="1353"/>
                  </a:cubicBezTo>
                  <a:cubicBezTo>
                    <a:pt x="231" y="1391"/>
                    <a:pt x="204" y="1414"/>
                    <a:pt x="194" y="1443"/>
                  </a:cubicBezTo>
                  <a:cubicBezTo>
                    <a:pt x="184" y="1472"/>
                    <a:pt x="184" y="1508"/>
                    <a:pt x="170" y="1527"/>
                  </a:cubicBezTo>
                  <a:cubicBezTo>
                    <a:pt x="156" y="1546"/>
                    <a:pt x="134" y="1565"/>
                    <a:pt x="110" y="1557"/>
                  </a:cubicBezTo>
                  <a:cubicBezTo>
                    <a:pt x="86" y="1549"/>
                    <a:pt x="40" y="1494"/>
                    <a:pt x="26" y="1479"/>
                  </a:cubicBezTo>
                </a:path>
              </a:pathLst>
            </a:custGeom>
            <a:noFill/>
            <a:ln w="63500" cap="flat" cmpd="sng">
              <a:solidFill>
                <a:srgbClr val="00FF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48620" name="Group 44"/>
          <p:cNvGrpSpPr>
            <a:grpSpLocks/>
          </p:cNvGrpSpPr>
          <p:nvPr/>
        </p:nvGrpSpPr>
        <p:grpSpPr bwMode="auto">
          <a:xfrm>
            <a:off x="2987675" y="2133600"/>
            <a:ext cx="2193925" cy="2232025"/>
            <a:chOff x="2193" y="1344"/>
            <a:chExt cx="1382" cy="1406"/>
          </a:xfrm>
        </p:grpSpPr>
        <p:sp>
          <p:nvSpPr>
            <p:cNvPr id="117806" name="Freeform 45"/>
            <p:cNvSpPr>
              <a:spLocks/>
            </p:cNvSpPr>
            <p:nvPr/>
          </p:nvSpPr>
          <p:spPr bwMode="auto">
            <a:xfrm>
              <a:off x="2193" y="1382"/>
              <a:ext cx="642" cy="1368"/>
            </a:xfrm>
            <a:custGeom>
              <a:avLst/>
              <a:gdLst>
                <a:gd name="T0" fmla="*/ 642 w 642"/>
                <a:gd name="T1" fmla="*/ 1368 h 1368"/>
                <a:gd name="T2" fmla="*/ 596 w 642"/>
                <a:gd name="T3" fmla="*/ 1322 h 1368"/>
                <a:gd name="T4" fmla="*/ 596 w 642"/>
                <a:gd name="T5" fmla="*/ 1232 h 1368"/>
                <a:gd name="T6" fmla="*/ 596 w 642"/>
                <a:gd name="T7" fmla="*/ 1050 h 1368"/>
                <a:gd name="T8" fmla="*/ 551 w 642"/>
                <a:gd name="T9" fmla="*/ 959 h 1368"/>
                <a:gd name="T10" fmla="*/ 460 w 642"/>
                <a:gd name="T11" fmla="*/ 778 h 1368"/>
                <a:gd name="T12" fmla="*/ 324 w 642"/>
                <a:gd name="T13" fmla="*/ 551 h 1368"/>
                <a:gd name="T14" fmla="*/ 233 w 642"/>
                <a:gd name="T15" fmla="*/ 506 h 1368"/>
                <a:gd name="T16" fmla="*/ 97 w 642"/>
                <a:gd name="T17" fmla="*/ 370 h 1368"/>
                <a:gd name="T18" fmla="*/ 7 w 642"/>
                <a:gd name="T19" fmla="*/ 234 h 1368"/>
                <a:gd name="T20" fmla="*/ 52 w 642"/>
                <a:gd name="T21" fmla="*/ 52 h 1368"/>
                <a:gd name="T22" fmla="*/ 143 w 642"/>
                <a:gd name="T23" fmla="*/ 7 h 1368"/>
                <a:gd name="T24" fmla="*/ 233 w 642"/>
                <a:gd name="T25" fmla="*/ 7 h 13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42" h="1368">
                  <a:moveTo>
                    <a:pt x="642" y="1368"/>
                  </a:moveTo>
                  <a:cubicBezTo>
                    <a:pt x="623" y="1356"/>
                    <a:pt x="604" y="1345"/>
                    <a:pt x="596" y="1322"/>
                  </a:cubicBezTo>
                  <a:cubicBezTo>
                    <a:pt x="588" y="1299"/>
                    <a:pt x="596" y="1277"/>
                    <a:pt x="596" y="1232"/>
                  </a:cubicBezTo>
                  <a:cubicBezTo>
                    <a:pt x="596" y="1187"/>
                    <a:pt x="603" y="1095"/>
                    <a:pt x="596" y="1050"/>
                  </a:cubicBezTo>
                  <a:cubicBezTo>
                    <a:pt x="589" y="1005"/>
                    <a:pt x="574" y="1004"/>
                    <a:pt x="551" y="959"/>
                  </a:cubicBezTo>
                  <a:cubicBezTo>
                    <a:pt x="528" y="914"/>
                    <a:pt x="498" y="846"/>
                    <a:pt x="460" y="778"/>
                  </a:cubicBezTo>
                  <a:cubicBezTo>
                    <a:pt x="422" y="710"/>
                    <a:pt x="362" y="596"/>
                    <a:pt x="324" y="551"/>
                  </a:cubicBezTo>
                  <a:cubicBezTo>
                    <a:pt x="286" y="506"/>
                    <a:pt x="271" y="536"/>
                    <a:pt x="233" y="506"/>
                  </a:cubicBezTo>
                  <a:cubicBezTo>
                    <a:pt x="195" y="476"/>
                    <a:pt x="135" y="415"/>
                    <a:pt x="97" y="370"/>
                  </a:cubicBezTo>
                  <a:cubicBezTo>
                    <a:pt x="59" y="325"/>
                    <a:pt x="14" y="287"/>
                    <a:pt x="7" y="234"/>
                  </a:cubicBezTo>
                  <a:cubicBezTo>
                    <a:pt x="0" y="181"/>
                    <a:pt x="29" y="90"/>
                    <a:pt x="52" y="52"/>
                  </a:cubicBezTo>
                  <a:cubicBezTo>
                    <a:pt x="75" y="14"/>
                    <a:pt x="113" y="14"/>
                    <a:pt x="143" y="7"/>
                  </a:cubicBezTo>
                  <a:cubicBezTo>
                    <a:pt x="173" y="0"/>
                    <a:pt x="203" y="3"/>
                    <a:pt x="233" y="7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807" name="Freeform 46"/>
            <p:cNvSpPr>
              <a:spLocks/>
            </p:cNvSpPr>
            <p:nvPr/>
          </p:nvSpPr>
          <p:spPr bwMode="auto">
            <a:xfrm>
              <a:off x="2910" y="1344"/>
              <a:ext cx="665" cy="1406"/>
            </a:xfrm>
            <a:custGeom>
              <a:avLst/>
              <a:gdLst>
                <a:gd name="T0" fmla="*/ 15 w 665"/>
                <a:gd name="T1" fmla="*/ 1406 h 1406"/>
                <a:gd name="T2" fmla="*/ 15 w 665"/>
                <a:gd name="T3" fmla="*/ 1315 h 1406"/>
                <a:gd name="T4" fmla="*/ 15 w 665"/>
                <a:gd name="T5" fmla="*/ 1134 h 1406"/>
                <a:gd name="T6" fmla="*/ 15 w 665"/>
                <a:gd name="T7" fmla="*/ 1088 h 1406"/>
                <a:gd name="T8" fmla="*/ 106 w 665"/>
                <a:gd name="T9" fmla="*/ 952 h 1406"/>
                <a:gd name="T10" fmla="*/ 288 w 665"/>
                <a:gd name="T11" fmla="*/ 725 h 1406"/>
                <a:gd name="T12" fmla="*/ 378 w 665"/>
                <a:gd name="T13" fmla="*/ 589 h 1406"/>
                <a:gd name="T14" fmla="*/ 514 w 665"/>
                <a:gd name="T15" fmla="*/ 498 h 1406"/>
                <a:gd name="T16" fmla="*/ 650 w 665"/>
                <a:gd name="T17" fmla="*/ 317 h 1406"/>
                <a:gd name="T18" fmla="*/ 605 w 665"/>
                <a:gd name="T19" fmla="*/ 90 h 1406"/>
                <a:gd name="T20" fmla="*/ 469 w 665"/>
                <a:gd name="T21" fmla="*/ 0 h 14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5" h="1406">
                  <a:moveTo>
                    <a:pt x="15" y="1406"/>
                  </a:moveTo>
                  <a:cubicBezTo>
                    <a:pt x="15" y="1383"/>
                    <a:pt x="15" y="1360"/>
                    <a:pt x="15" y="1315"/>
                  </a:cubicBezTo>
                  <a:cubicBezTo>
                    <a:pt x="15" y="1270"/>
                    <a:pt x="15" y="1172"/>
                    <a:pt x="15" y="1134"/>
                  </a:cubicBezTo>
                  <a:cubicBezTo>
                    <a:pt x="15" y="1096"/>
                    <a:pt x="0" y="1118"/>
                    <a:pt x="15" y="1088"/>
                  </a:cubicBezTo>
                  <a:cubicBezTo>
                    <a:pt x="30" y="1058"/>
                    <a:pt x="60" y="1012"/>
                    <a:pt x="106" y="952"/>
                  </a:cubicBezTo>
                  <a:cubicBezTo>
                    <a:pt x="152" y="892"/>
                    <a:pt x="243" y="785"/>
                    <a:pt x="288" y="725"/>
                  </a:cubicBezTo>
                  <a:cubicBezTo>
                    <a:pt x="333" y="665"/>
                    <a:pt x="340" y="627"/>
                    <a:pt x="378" y="589"/>
                  </a:cubicBezTo>
                  <a:cubicBezTo>
                    <a:pt x="416" y="551"/>
                    <a:pt x="469" y="543"/>
                    <a:pt x="514" y="498"/>
                  </a:cubicBezTo>
                  <a:cubicBezTo>
                    <a:pt x="559" y="453"/>
                    <a:pt x="635" y="385"/>
                    <a:pt x="650" y="317"/>
                  </a:cubicBezTo>
                  <a:cubicBezTo>
                    <a:pt x="665" y="249"/>
                    <a:pt x="635" y="143"/>
                    <a:pt x="605" y="90"/>
                  </a:cubicBezTo>
                  <a:cubicBezTo>
                    <a:pt x="575" y="37"/>
                    <a:pt x="522" y="18"/>
                    <a:pt x="469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48623" name="Text Box 47"/>
          <p:cNvSpPr txBox="1">
            <a:spLocks noChangeArrowheads="1"/>
          </p:cNvSpPr>
          <p:nvPr/>
        </p:nvSpPr>
        <p:spPr bwMode="auto">
          <a:xfrm>
            <a:off x="6856413" y="5127625"/>
            <a:ext cx="351631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CC00FF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健侧眼：直接对光反射</a:t>
            </a:r>
          </a:p>
        </p:txBody>
      </p:sp>
      <p:sp>
        <p:nvSpPr>
          <p:cNvPr id="1048624" name="Text Box 48"/>
          <p:cNvSpPr txBox="1">
            <a:spLocks noChangeArrowheads="1"/>
          </p:cNvSpPr>
          <p:nvPr/>
        </p:nvSpPr>
        <p:spPr bwMode="auto">
          <a:xfrm>
            <a:off x="6869113" y="5619750"/>
            <a:ext cx="351631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EE7FE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000066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患侧眼：间接对光反射</a:t>
            </a:r>
          </a:p>
        </p:txBody>
      </p:sp>
      <p:sp>
        <p:nvSpPr>
          <p:cNvPr id="1048625" name="Oval 49"/>
          <p:cNvSpPr>
            <a:spLocks noChangeAspect="1" noChangeArrowheads="1"/>
          </p:cNvSpPr>
          <p:nvPr/>
        </p:nvSpPr>
        <p:spPr bwMode="auto">
          <a:xfrm>
            <a:off x="8997950" y="2298700"/>
            <a:ext cx="261938" cy="252413"/>
          </a:xfrm>
          <a:prstGeom prst="ellipse">
            <a:avLst/>
          </a:prstGeom>
          <a:gradFill rotWithShape="1">
            <a:gsLst>
              <a:gs pos="0">
                <a:srgbClr val="000000">
                  <a:alpha val="28998"/>
                </a:srgbClr>
              </a:gs>
              <a:gs pos="100000">
                <a:srgbClr val="11111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sp>
        <p:nvSpPr>
          <p:cNvPr id="1048626" name="Oval 50"/>
          <p:cNvSpPr>
            <a:spLocks noChangeAspect="1" noChangeArrowheads="1"/>
          </p:cNvSpPr>
          <p:nvPr/>
        </p:nvSpPr>
        <p:spPr bwMode="auto">
          <a:xfrm>
            <a:off x="7705725" y="2311400"/>
            <a:ext cx="261938" cy="252413"/>
          </a:xfrm>
          <a:prstGeom prst="ellipse">
            <a:avLst/>
          </a:prstGeom>
          <a:gradFill rotWithShape="1">
            <a:gsLst>
              <a:gs pos="0">
                <a:srgbClr val="000000">
                  <a:alpha val="28998"/>
                </a:srgbClr>
              </a:gs>
              <a:gs pos="100000">
                <a:srgbClr val="11111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grpSp>
        <p:nvGrpSpPr>
          <p:cNvPr id="1048627" name="Group 51"/>
          <p:cNvGrpSpPr>
            <a:grpSpLocks/>
          </p:cNvGrpSpPr>
          <p:nvPr/>
        </p:nvGrpSpPr>
        <p:grpSpPr bwMode="auto">
          <a:xfrm>
            <a:off x="3359150" y="2074863"/>
            <a:ext cx="1503363" cy="234950"/>
            <a:chOff x="2432" y="1298"/>
            <a:chExt cx="947" cy="148"/>
          </a:xfrm>
        </p:grpSpPr>
        <p:pic>
          <p:nvPicPr>
            <p:cNvPr id="117804" name="Picture 52" descr="图片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8" t="7483" r="30847"/>
            <a:stretch>
              <a:fillRect/>
            </a:stretch>
          </p:blipFill>
          <p:spPr bwMode="auto">
            <a:xfrm>
              <a:off x="2432" y="1310"/>
              <a:ext cx="2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805" name="Picture 53" descr="图片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8" t="7483" r="30847"/>
            <a:stretch>
              <a:fillRect/>
            </a:stretch>
          </p:blipFill>
          <p:spPr bwMode="auto">
            <a:xfrm>
              <a:off x="3152" y="1298"/>
              <a:ext cx="2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7793" name="Line 54"/>
          <p:cNvSpPr>
            <a:spLocks noChangeShapeType="1"/>
          </p:cNvSpPr>
          <p:nvPr/>
        </p:nvSpPr>
        <p:spPr bwMode="auto">
          <a:xfrm>
            <a:off x="2495550" y="3213100"/>
            <a:ext cx="1223963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7794" name="Text Box 55"/>
          <p:cNvSpPr txBox="1">
            <a:spLocks noChangeArrowheads="1"/>
          </p:cNvSpPr>
          <p:nvPr/>
        </p:nvSpPr>
        <p:spPr bwMode="auto">
          <a:xfrm>
            <a:off x="1608138" y="4373563"/>
            <a:ext cx="1104900" cy="325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0066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>
                <a:solidFill>
                  <a:srgbClr val="008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顶盖前区</a:t>
            </a:r>
          </a:p>
        </p:txBody>
      </p:sp>
      <p:grpSp>
        <p:nvGrpSpPr>
          <p:cNvPr id="1048632" name="Group 56"/>
          <p:cNvGrpSpPr>
            <a:grpSpLocks/>
          </p:cNvGrpSpPr>
          <p:nvPr/>
        </p:nvGrpSpPr>
        <p:grpSpPr bwMode="auto">
          <a:xfrm>
            <a:off x="3275013" y="2982913"/>
            <a:ext cx="871537" cy="882650"/>
            <a:chOff x="1106" y="1888"/>
            <a:chExt cx="549" cy="556"/>
          </a:xfrm>
        </p:grpSpPr>
        <p:sp>
          <p:nvSpPr>
            <p:cNvPr id="117801" name="Rectangle 57"/>
            <p:cNvSpPr>
              <a:spLocks noChangeArrowheads="1"/>
            </p:cNvSpPr>
            <p:nvPr/>
          </p:nvSpPr>
          <p:spPr bwMode="auto">
            <a:xfrm rot="-1718983">
              <a:off x="1106" y="1888"/>
              <a:ext cx="181" cy="6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kumimoji="1"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华文行楷" panose="02010800040101010101" pitchFamily="2" charset="-122"/>
              </a:endParaRPr>
            </a:p>
          </p:txBody>
        </p:sp>
        <p:sp>
          <p:nvSpPr>
            <p:cNvPr id="117802" name="Rectangle 58"/>
            <p:cNvSpPr>
              <a:spLocks noChangeArrowheads="1"/>
            </p:cNvSpPr>
            <p:nvPr/>
          </p:nvSpPr>
          <p:spPr bwMode="auto">
            <a:xfrm rot="3252325">
              <a:off x="1284" y="2320"/>
              <a:ext cx="181" cy="6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kumimoji="1"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华文行楷" panose="02010800040101010101" pitchFamily="2" charset="-122"/>
              </a:endParaRPr>
            </a:p>
          </p:txBody>
        </p:sp>
        <p:sp>
          <p:nvSpPr>
            <p:cNvPr id="117803" name="Rectangle 59"/>
            <p:cNvSpPr>
              <a:spLocks noChangeArrowheads="1"/>
            </p:cNvSpPr>
            <p:nvPr/>
          </p:nvSpPr>
          <p:spPr bwMode="auto">
            <a:xfrm rot="5273199">
              <a:off x="1530" y="2180"/>
              <a:ext cx="181" cy="6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kumimoji="1"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华文行楷" panose="02010800040101010101" pitchFamily="2" charset="-122"/>
              </a:endParaRPr>
            </a:p>
          </p:txBody>
        </p:sp>
      </p:grpSp>
      <p:sp>
        <p:nvSpPr>
          <p:cNvPr id="117796" name="Text Box 60"/>
          <p:cNvSpPr txBox="1">
            <a:spLocks noChangeArrowheads="1"/>
          </p:cNvSpPr>
          <p:nvPr/>
        </p:nvSpPr>
        <p:spPr bwMode="auto">
          <a:xfrm>
            <a:off x="3073400" y="476250"/>
            <a:ext cx="6048375" cy="638175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87057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80008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瞳孔对光反射通路受损后的症状</a:t>
            </a:r>
          </a:p>
        </p:txBody>
      </p:sp>
      <p:sp>
        <p:nvSpPr>
          <p:cNvPr id="1048637" name="Rectangle 61"/>
          <p:cNvSpPr>
            <a:spLocks noChangeArrowheads="1"/>
          </p:cNvSpPr>
          <p:nvPr/>
        </p:nvSpPr>
        <p:spPr bwMode="auto">
          <a:xfrm>
            <a:off x="9432925" y="5207000"/>
            <a:ext cx="69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solidFill>
                  <a:srgbClr val="CC00FF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存在</a:t>
            </a:r>
          </a:p>
        </p:txBody>
      </p:sp>
      <p:sp>
        <p:nvSpPr>
          <p:cNvPr id="1048638" name="Rectangle 62"/>
          <p:cNvSpPr>
            <a:spLocks noChangeArrowheads="1"/>
          </p:cNvSpPr>
          <p:nvPr/>
        </p:nvSpPr>
        <p:spPr bwMode="auto">
          <a:xfrm>
            <a:off x="9423400" y="5689600"/>
            <a:ext cx="69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solidFill>
                  <a:srgbClr val="000066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存在</a:t>
            </a:r>
          </a:p>
        </p:txBody>
      </p:sp>
      <p:sp>
        <p:nvSpPr>
          <p:cNvPr id="1048639" name="Rectangle 63"/>
          <p:cNvSpPr>
            <a:spLocks noChangeArrowheads="1"/>
          </p:cNvSpPr>
          <p:nvPr/>
        </p:nvSpPr>
        <p:spPr bwMode="auto">
          <a:xfrm>
            <a:off x="9518650" y="5083175"/>
            <a:ext cx="4667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?</a:t>
            </a:r>
          </a:p>
        </p:txBody>
      </p:sp>
      <p:sp>
        <p:nvSpPr>
          <p:cNvPr id="1048640" name="Rectangle 64"/>
          <p:cNvSpPr>
            <a:spLocks noChangeArrowheads="1"/>
          </p:cNvSpPr>
          <p:nvPr/>
        </p:nvSpPr>
        <p:spPr bwMode="auto">
          <a:xfrm>
            <a:off x="9561513" y="5600700"/>
            <a:ext cx="4667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?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4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4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04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104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104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5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5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10486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7" dur="500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2" dur="5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fill="hold"/>
                                        <p:tgtEl>
                                          <p:spTgt spid="10486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7" dur="500"/>
                                        <p:tgtEl>
                                          <p:spTgt spid="104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2" dur="500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048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5" grpId="0" animBg="1"/>
      <p:bldP spid="1048596" grpId="0" animBg="1"/>
      <p:bldP spid="1048597" grpId="0" animBg="1"/>
      <p:bldP spid="1048597" grpId="1" animBg="1"/>
      <p:bldP spid="1048597" grpId="2" animBg="1"/>
      <p:bldP spid="1048597" grpId="3" animBg="1"/>
      <p:bldP spid="1048597" grpId="4" animBg="1"/>
      <p:bldP spid="1048598" grpId="0" animBg="1"/>
      <p:bldP spid="1048599" grpId="0" animBg="1"/>
      <p:bldP spid="1048615" grpId="0"/>
      <p:bldP spid="1048616" grpId="0"/>
      <p:bldP spid="1048623" grpId="0"/>
      <p:bldP spid="1048625" grpId="0" animBg="1"/>
      <p:bldP spid="1048625" grpId="1" animBg="1"/>
      <p:bldP spid="1048625" grpId="2" animBg="1"/>
      <p:bldP spid="1048626" grpId="0" animBg="1"/>
      <p:bldP spid="1048626" grpId="1" animBg="1"/>
      <p:bldP spid="1048626" grpId="2" animBg="1"/>
      <p:bldP spid="1048637" grpId="0"/>
      <p:bldP spid="1048638" grpId="0"/>
      <p:bldP spid="1048639" grpId="0"/>
      <p:bldP spid="1048639" grpId="1"/>
      <p:bldP spid="1048640" grpId="0"/>
      <p:bldP spid="1048640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DBAAE-87F2-46A8-A5FB-B87F56F34F08}" type="slidenum">
              <a:rPr lang="zh-CN" altLang="en-US"/>
              <a:pPr>
                <a:defRPr/>
              </a:pPr>
              <a:t>66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913063" y="938213"/>
            <a:ext cx="53562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前庭蜗器</a:t>
            </a:r>
            <a:r>
              <a:rPr lang="en-US" altLang="zh-CN" sz="32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Vestibulocochlear organ</a:t>
            </a:r>
          </a:p>
        </p:txBody>
      </p:sp>
      <p:pic>
        <p:nvPicPr>
          <p:cNvPr id="119812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352675"/>
            <a:ext cx="4762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C9D353-B334-42E4-8CA4-3A25FCFB2E62}" type="slidenum">
              <a:rPr lang="zh-CN" altLang="en-US"/>
              <a:pPr>
                <a:defRPr/>
              </a:pPr>
              <a:t>67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20763" y="392113"/>
            <a:ext cx="137160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耳</a:t>
            </a:r>
            <a:r>
              <a:rPr lang="zh-CN" altLang="en-US" sz="3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ear</a:t>
            </a:r>
            <a:endParaRPr lang="en-US" altLang="zh-CN" sz="2800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0836" name="Text Box 7"/>
          <p:cNvSpPr txBox="1">
            <a:spLocks noChangeArrowheads="1"/>
          </p:cNvSpPr>
          <p:nvPr/>
        </p:nvSpPr>
        <p:spPr bwMode="auto">
          <a:xfrm>
            <a:off x="1020763" y="1168400"/>
            <a:ext cx="80010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听觉感受器</a:t>
            </a:r>
            <a:r>
              <a:rPr kumimoji="1"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感受声音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位觉感受器</a:t>
            </a:r>
            <a:r>
              <a:rPr kumimoji="1"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感受头部位置变动和运动速度等 </a:t>
            </a:r>
          </a:p>
        </p:txBody>
      </p:sp>
      <p:pic>
        <p:nvPicPr>
          <p:cNvPr id="16" name="图片 15" descr="p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94" y="2736846"/>
            <a:ext cx="6077839" cy="3135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Music"/>
          <p:cNvSpPr>
            <a:spLocks noEditPoints="1" noChangeArrowheads="1"/>
          </p:cNvSpPr>
          <p:nvPr/>
        </p:nvSpPr>
        <p:spPr bwMode="auto">
          <a:xfrm>
            <a:off x="1871663" y="4081463"/>
            <a:ext cx="685800" cy="447675"/>
          </a:xfrm>
          <a:custGeom>
            <a:avLst/>
            <a:gdLst>
              <a:gd name="T0" fmla="*/ 7411276 w 21600"/>
              <a:gd name="T1" fmla="*/ 19752 h 21600"/>
              <a:gd name="T2" fmla="*/ 7432453 w 21600"/>
              <a:gd name="T3" fmla="*/ 4252581 h 21600"/>
              <a:gd name="T4" fmla="*/ 21857811 w 21600"/>
              <a:gd name="T5" fmla="*/ 4321743 h 21600"/>
              <a:gd name="T6" fmla="*/ 7411276 w 21600"/>
              <a:gd name="T7" fmla="*/ 19752 h 21600"/>
              <a:gd name="T8" fmla="*/ 2177415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39677B"/>
          </a:solidFill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8" name="Picture 31" descr="A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586163"/>
            <a:ext cx="5064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3511550" y="6143625"/>
            <a:ext cx="571500" cy="295275"/>
          </a:xfrm>
          <a:prstGeom prst="rect">
            <a:avLst/>
          </a:prstGeom>
          <a:solidFill>
            <a:srgbClr val="BF9E5E"/>
          </a:solidFill>
          <a:ln w="3175" cap="flat" cmpd="sng" algn="ctr">
            <a:solidFill>
              <a:srgbClr val="FEB80A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4092575" y="6096000"/>
            <a:ext cx="696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5A5A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外耳</a:t>
            </a:r>
          </a:p>
        </p:txBody>
      </p:sp>
      <p:sp>
        <p:nvSpPr>
          <p:cNvPr id="21" name="矩形 20"/>
          <p:cNvSpPr/>
          <p:nvPr/>
        </p:nvSpPr>
        <p:spPr>
          <a:xfrm>
            <a:off x="5083175" y="6153150"/>
            <a:ext cx="571500" cy="295275"/>
          </a:xfrm>
          <a:prstGeom prst="rect">
            <a:avLst/>
          </a:prstGeom>
          <a:solidFill>
            <a:srgbClr val="FEB7B7"/>
          </a:solidFill>
          <a:ln w="3175" cap="flat" cmpd="sng" algn="ctr">
            <a:solidFill>
              <a:srgbClr val="C32D2E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664200" y="6105525"/>
            <a:ext cx="696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5A5A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中耳</a:t>
            </a:r>
          </a:p>
        </p:txBody>
      </p:sp>
      <p:sp>
        <p:nvSpPr>
          <p:cNvPr id="23" name="矩形 22"/>
          <p:cNvSpPr/>
          <p:nvPr/>
        </p:nvSpPr>
        <p:spPr>
          <a:xfrm>
            <a:off x="6721475" y="6162675"/>
            <a:ext cx="571500" cy="295275"/>
          </a:xfrm>
          <a:prstGeom prst="rect">
            <a:avLst/>
          </a:prstGeom>
          <a:solidFill>
            <a:srgbClr val="5498FE"/>
          </a:solidFill>
          <a:ln w="3175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302500" y="6115050"/>
            <a:ext cx="696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5A5A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C 0.02774 0.00162 0.05547 0.00347 0.08346 0.00416 C 0.09375 0.00578 0.10443 0.00578 0.11484 0.00671 C 0.13451 0.01689 0.17188 0.00972 0.18672 0.00995 C 0.20117 0.01018 0.21628 0.01041 0.23073 0.01088 C 0.24466 0.01365 0.24115 0.0125 0.26406 0.01157 C 0.26875 0.01203 0.27344 0.0118 0.278 0.0125 C 0.2793 0.01273 0.28008 0.01365 0.28125 0.01412 C 0.28333 0.01481 0.28763 0.01574 0.28763 0.01597 C 0.28958 0.01551 0.29167 0.01597 0.29297 0.01504 C 0.29388 0.01435 0.29258 0.01319 0.29206 0.0125 C 0.29076 0.01064 0.28763 0.0074 0.28763 0.00763 C 0.28672 0.00393 0.28516 0.00208 0.28333 -0.00093 C 0.28255 -0.00232 0.28125 -0.00579 0.28125 -0.00556 C 0.28268 -0.01621 0.28125 -0.01181 0.2888 -0.0176 C 0.30104 -0.01505 0.28763 -0.01274 0.29518 -0.00417 C 0.29688 -0.00232 0.30104 -0.00371 0.30378 -0.00348 C 0.3138 -0.0007 0.31133 -0.00093 0.32526 -0.00162 C 0.32852 -0.00533 0.33034 -0.0044 0.3349 -0.00672 C 0.34245 -0.00278 0.33984 -0.0051 0.34362 -0.00093 C 0.34518 0.00694 0.34245 0.00393 0.35104 0.00833 C 0.353 0.00926 0.35755 0.00995 0.35755 0.01018 C 0.36146 0.01898 0.37357 0.02199 0.38438 0.0243 C 0.38841 0.02384 0.39336 0.02476 0.39622 0.02245 C 0.39701 0.02199 0.39675 0.02083 0.3974 0.0199 C 0.40091 0.01481 0.40026 0.01574 0.40482 0.01342 C 0.40612 0.01018 0.40885 0.00902 0.41016 0.00578 C 0.4099 -0.00139 0.4099 -0.0088 0.40912 -0.01598 C 0.40781 -0.0257 0.40104 -0.02477 0.39089 -0.02662 C 0.38268 -0.02639 0.37448 -0.02686 0.36615 -0.02593 C 0.36107 -0.02524 0.36068 -0.01713 0.35977 -0.01412 C 0.35912 -0.0125 0.35755 -0.00926 0.35755 -0.00903 C 0.35781 -0.00463 0.35742 -0.00024 0.35859 0.00416 C 0.35885 0.00509 0.36875 0.00787 0.37149 0.00926 C 0.3776 0.00879 0.38672 0.0125 0.38984 0.00833 C 0.40482 -0.01181 0.38932 -0.01274 0.37682 -0.01412 C 0.37474 -0.01389 0.37227 -0.01412 0.37044 -0.01343 C 0.36953 -0.01297 0.3694 -0.01181 0.3694 -0.01088 C 0.3694 0.00069 0.36641 -0.00116 0.3737 0.00092 C 0.37682 0.00046 0.38034 0.00092 0.38333 4.07407E-6 C 0.38607 -0.00093 0.38229 -0.00764 0.38229 -0.00741 C 0.37904 -0.00718 0.375 -0.00834 0.3724 -0.00672 C 0.37096 -0.00556 0.37214 -0.00278 0.3737 -0.00162 C 0.37461 -0.00093 0.37591 -0.00278 0.37682 -0.00348 C 0.37721 -0.00417 0.37682 -0.00556 0.37787 -0.00579 C 0.37904 -0.00625 0.38008 -0.0051 0.38125 -0.0051 C 0.38815 -0.0051 0.39479 -0.00625 0.40169 -0.00672 C 0.40573 -0.00764 0.40977 -0.00857 0.41367 -0.00996 " pathEditMode="relative" rAng="0" ptsTypes="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5 0.05578 C -0.00118 0.05532 0.00716 0.05578 0.0151 0.05463 C 0.01692 0.0544 0.01679 0.05254 0.01836 0.05162 C 0.02343 0.0493 0.03763 0.0493 0.04609 0.0456 C 0.047 0.04467 0.04765 0.04352 0.04921 0.04282 C 0.05065 0.04213 0.05299 0.04259 0.05416 0.04166 C 0.05703 0.04004 0.05846 0.03773 0.06067 0.03565 C 0.06432 0.0324 0.07369 0.03518 0.0802 0.03472 C 0.09023 0.03403 0.09947 0.03171 0.1095 0.03078 C 0.11289 0.0294 0.11562 0.02708 0.11927 0.02569 C 0.12539 0.02361 0.13359 0.02315 0.14036 0.02176 C 0.14375 0.02129 0.14739 0.02083 0.15013 0.0199 C 0.15351 0.01852 0.15989 0.01574 0.15989 0.01597 C 0.16276 0.01041 0.16158 0.0074 0.16966 0.00578 C 0.1707 0.00393 0.172 0.00185 0.17304 2.59259E-6 C 0.17356 -0.00116 0.17461 -0.00301 0.17461 -0.00278 C 0.17395 -0.01158 0.17421 -0.02037 0.17304 -0.02894 C 0.17252 -0.03102 0.1707 -0.03287 0.16966 -0.03496 C 0.16901 -0.03588 0.16809 -0.03797 0.16809 -0.03773 C 0.16601 -0.07963 0.1664 -0.05926 0.1664 -0.09954 " pathEditMode="relative" rAng="0" ptsTypes="AAAAAAAAAAAAAAAAAA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-77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9A9C1-9A7E-4F07-BFB1-1AF1F204537F}" type="slidenum">
              <a:rPr lang="zh-CN" altLang="en-US"/>
              <a:pPr>
                <a:defRPr/>
              </a:pPr>
              <a:t>68</a:t>
            </a:fld>
            <a:endParaRPr lang="zh-CN" altLang="en-US"/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3565525" y="400050"/>
            <a:ext cx="90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耳廓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3565525" y="1003300"/>
            <a:ext cx="12604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外耳道</a:t>
            </a:r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3565525" y="1611313"/>
            <a:ext cx="90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鼓膜</a:t>
            </a: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3565525" y="2614613"/>
            <a:ext cx="90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鼓室</a:t>
            </a: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3565525" y="3709988"/>
            <a:ext cx="3055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乳突窦和乳突小房</a:t>
            </a:r>
          </a:p>
        </p:txBody>
      </p:sp>
      <p:sp>
        <p:nvSpPr>
          <p:cNvPr id="32" name="TextBox 10"/>
          <p:cNvSpPr txBox="1">
            <a:spLocks noChangeArrowheads="1"/>
          </p:cNvSpPr>
          <p:nvPr/>
        </p:nvSpPr>
        <p:spPr bwMode="auto">
          <a:xfrm>
            <a:off x="3565525" y="3176588"/>
            <a:ext cx="1260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咽鼓管</a:t>
            </a: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565525" y="4662488"/>
            <a:ext cx="1260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骨迷路</a:t>
            </a: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3565525" y="5413375"/>
            <a:ext cx="1260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膜迷路</a:t>
            </a:r>
          </a:p>
        </p:txBody>
      </p:sp>
      <p:sp>
        <p:nvSpPr>
          <p:cNvPr id="35" name="右大括号 34"/>
          <p:cNvSpPr/>
          <p:nvPr/>
        </p:nvSpPr>
        <p:spPr>
          <a:xfrm>
            <a:off x="6580188" y="652463"/>
            <a:ext cx="219075" cy="1344612"/>
          </a:xfrm>
          <a:prstGeom prst="rightBrac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15"/>
          <p:cNvSpPr txBox="1">
            <a:spLocks noChangeArrowheads="1"/>
          </p:cNvSpPr>
          <p:nvPr/>
        </p:nvSpPr>
        <p:spPr bwMode="auto">
          <a:xfrm>
            <a:off x="6794500" y="1057275"/>
            <a:ext cx="15065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扩增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10x</a:t>
            </a:r>
            <a:endParaRPr lang="zh-CN" altLang="en-US" sz="2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092325" y="2614613"/>
            <a:ext cx="4597400" cy="3627437"/>
          </a:xfrm>
          <a:prstGeom prst="rect">
            <a:avLst/>
          </a:prstGeom>
          <a:noFill/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7015163" y="3805238"/>
            <a:ext cx="9017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</a:t>
            </a:r>
          </a:p>
        </p:txBody>
      </p:sp>
      <p:grpSp>
        <p:nvGrpSpPr>
          <p:cNvPr id="39" name="组合 38"/>
          <p:cNvGrpSpPr>
            <a:grpSpLocks/>
          </p:cNvGrpSpPr>
          <p:nvPr/>
        </p:nvGrpSpPr>
        <p:grpSpPr bwMode="auto">
          <a:xfrm>
            <a:off x="2092325" y="819150"/>
            <a:ext cx="1262063" cy="1069975"/>
            <a:chOff x="1494028" y="883088"/>
            <a:chExt cx="1261885" cy="1070264"/>
          </a:xfrm>
        </p:grpSpPr>
        <p:sp>
          <p:nvSpPr>
            <p:cNvPr id="121880" name="TextBox 2"/>
            <p:cNvSpPr txBox="1">
              <a:spLocks noChangeArrowheads="1"/>
            </p:cNvSpPr>
            <p:nvPr/>
          </p:nvSpPr>
          <p:spPr bwMode="auto">
            <a:xfrm>
              <a:off x="1620896" y="883088"/>
              <a:ext cx="9028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外耳</a:t>
              </a:r>
            </a:p>
          </p:txBody>
        </p:sp>
        <p:sp>
          <p:nvSpPr>
            <p:cNvPr id="121881" name="TextBox 22"/>
            <p:cNvSpPr txBox="1">
              <a:spLocks noChangeArrowheads="1"/>
            </p:cNvSpPr>
            <p:nvPr/>
          </p:nvSpPr>
          <p:spPr bwMode="auto">
            <a:xfrm>
              <a:off x="1494028" y="1430132"/>
              <a:ext cx="126188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采音器</a:t>
              </a:r>
            </a:p>
          </p:txBody>
        </p:sp>
      </p:grpSp>
      <p:grpSp>
        <p:nvGrpSpPr>
          <p:cNvPr id="42" name="组合 41"/>
          <p:cNvGrpSpPr>
            <a:grpSpLocks/>
          </p:cNvGrpSpPr>
          <p:nvPr/>
        </p:nvGrpSpPr>
        <p:grpSpPr bwMode="auto">
          <a:xfrm>
            <a:off x="2097088" y="2949575"/>
            <a:ext cx="1262062" cy="1031875"/>
            <a:chOff x="1499013" y="3013463"/>
            <a:chExt cx="1261885" cy="1032072"/>
          </a:xfrm>
        </p:grpSpPr>
        <p:sp>
          <p:nvSpPr>
            <p:cNvPr id="121878" name="TextBox 3"/>
            <p:cNvSpPr txBox="1">
              <a:spLocks noChangeArrowheads="1"/>
            </p:cNvSpPr>
            <p:nvPr/>
          </p:nvSpPr>
          <p:spPr bwMode="auto">
            <a:xfrm>
              <a:off x="1620896" y="3013463"/>
              <a:ext cx="9028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中耳</a:t>
              </a:r>
            </a:p>
          </p:txBody>
        </p:sp>
        <p:sp>
          <p:nvSpPr>
            <p:cNvPr id="121879" name="TextBox 23"/>
            <p:cNvSpPr txBox="1">
              <a:spLocks noChangeArrowheads="1"/>
            </p:cNvSpPr>
            <p:nvPr/>
          </p:nvSpPr>
          <p:spPr bwMode="auto">
            <a:xfrm>
              <a:off x="1499013" y="3522315"/>
              <a:ext cx="126188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传音器</a:t>
              </a:r>
            </a:p>
          </p:txBody>
        </p:sp>
      </p:grpSp>
      <p:grpSp>
        <p:nvGrpSpPr>
          <p:cNvPr id="45" name="组合 44"/>
          <p:cNvGrpSpPr>
            <a:grpSpLocks/>
          </p:cNvGrpSpPr>
          <p:nvPr/>
        </p:nvGrpSpPr>
        <p:grpSpPr bwMode="auto">
          <a:xfrm>
            <a:off x="2111375" y="4826000"/>
            <a:ext cx="1262063" cy="992188"/>
            <a:chOff x="1512662" y="4563067"/>
            <a:chExt cx="1261884" cy="991848"/>
          </a:xfrm>
        </p:grpSpPr>
        <p:sp>
          <p:nvSpPr>
            <p:cNvPr id="121876" name="TextBox 4"/>
            <p:cNvSpPr txBox="1">
              <a:spLocks noChangeArrowheads="1"/>
            </p:cNvSpPr>
            <p:nvPr/>
          </p:nvSpPr>
          <p:spPr bwMode="auto">
            <a:xfrm>
              <a:off x="1620896" y="4563067"/>
              <a:ext cx="9028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内耳</a:t>
              </a:r>
            </a:p>
          </p:txBody>
        </p:sp>
        <p:sp>
          <p:nvSpPr>
            <p:cNvPr id="121877" name="TextBox 24"/>
            <p:cNvSpPr txBox="1">
              <a:spLocks noChangeArrowheads="1"/>
            </p:cNvSpPr>
            <p:nvPr/>
          </p:nvSpPr>
          <p:spPr bwMode="auto">
            <a:xfrm>
              <a:off x="1512662" y="5031695"/>
              <a:ext cx="12618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换能器</a:t>
              </a:r>
            </a:p>
          </p:txBody>
        </p:sp>
      </p:grpSp>
      <p:sp>
        <p:nvSpPr>
          <p:cNvPr id="48" name="下箭头 47"/>
          <p:cNvSpPr/>
          <p:nvPr/>
        </p:nvSpPr>
        <p:spPr>
          <a:xfrm>
            <a:off x="2492375" y="1889125"/>
            <a:ext cx="360363" cy="642938"/>
          </a:xfrm>
          <a:prstGeom prst="downArrow">
            <a:avLst/>
          </a:prstGeom>
          <a:solidFill>
            <a:srgbClr val="3891A7"/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下箭头 48"/>
          <p:cNvSpPr/>
          <p:nvPr/>
        </p:nvSpPr>
        <p:spPr>
          <a:xfrm>
            <a:off x="2506663" y="4087813"/>
            <a:ext cx="360362" cy="642937"/>
          </a:xfrm>
          <a:prstGeom prst="downArrow">
            <a:avLst/>
          </a:prstGeom>
          <a:solidFill>
            <a:srgbClr val="3891A7"/>
          </a:solidFill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  <p:bldP spid="36" grpId="0"/>
      <p:bldP spid="37" grpId="0" animBg="1"/>
      <p:bldP spid="38" grpId="0"/>
      <p:bldP spid="48" grpId="0" animBg="1"/>
      <p:bldP spid="4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57264C-6D7B-4E91-8AE9-6D88CF4DC7A2}" type="slidenum">
              <a:rPr lang="zh-CN" altLang="en-US"/>
              <a:pPr>
                <a:defRPr/>
              </a:pPr>
              <a:t>69</a:t>
            </a:fld>
            <a:endParaRPr lang="zh-CN" altLang="en-US"/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990600" y="10668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包括：耳廓 、外耳道、鼓膜 </a:t>
            </a:r>
          </a:p>
        </p:txBody>
      </p:sp>
      <p:sp>
        <p:nvSpPr>
          <p:cNvPr id="122884" name="Rectangle 12"/>
          <p:cNvSpPr>
            <a:spLocks noChangeArrowheads="1"/>
          </p:cNvSpPr>
          <p:nvPr/>
        </p:nvSpPr>
        <p:spPr bwMode="auto">
          <a:xfrm>
            <a:off x="0" y="404813"/>
            <a:ext cx="2801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外耳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003300" y="1727200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kern="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外耳道                   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58788" y="3222625"/>
            <a:ext cx="6657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全程呈“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S”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状弯曲、皮肤薄、缺少皮下组织 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003300" y="2217738"/>
            <a:ext cx="39370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软骨部   外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1/3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骨部      内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2/3              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135063" y="4143375"/>
            <a:ext cx="2652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defRPr/>
            </a:pPr>
            <a:r>
              <a:rPr lang="zh-CN" altLang="en-US" kern="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   膜</a:t>
            </a:r>
          </a:p>
        </p:txBody>
      </p:sp>
      <p:sp>
        <p:nvSpPr>
          <p:cNvPr id="122889" name="Text Box 34"/>
          <p:cNvSpPr txBox="1">
            <a:spLocks noChangeArrowheads="1"/>
          </p:cNvSpPr>
          <p:nvPr/>
        </p:nvSpPr>
        <p:spPr bwMode="auto">
          <a:xfrm>
            <a:off x="1003300" y="4930775"/>
            <a:ext cx="52212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位于外耳道与中耳之间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与外耳道底约成约</a:t>
            </a:r>
            <a:r>
              <a:rPr kumimoji="1"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kumimoji="1" lang="en-US" altLang="zh-CN" sz="2400" baseline="3000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倾斜角</a:t>
            </a:r>
          </a:p>
        </p:txBody>
      </p:sp>
      <p:grpSp>
        <p:nvGrpSpPr>
          <p:cNvPr id="41" name="组合 38"/>
          <p:cNvGrpSpPr>
            <a:grpSpLocks/>
          </p:cNvGrpSpPr>
          <p:nvPr/>
        </p:nvGrpSpPr>
        <p:grpSpPr bwMode="auto">
          <a:xfrm>
            <a:off x="7116763" y="1627188"/>
            <a:ext cx="4505325" cy="4332287"/>
            <a:chOff x="267416" y="1757350"/>
            <a:chExt cx="4504609" cy="4331714"/>
          </a:xfrm>
        </p:grpSpPr>
        <p:pic>
          <p:nvPicPr>
            <p:cNvPr id="42" name="Picture 18" descr="Illustration of normal ear anatomy."/>
            <p:cNvPicPr>
              <a:picLocks noChangeAspect="1" noChangeArrowheads="1"/>
            </p:cNvPicPr>
            <p:nvPr/>
          </p:nvPicPr>
          <p:blipFill>
            <a:blip r:embed="rId2"/>
            <a:srcRect t="-272" r="5943" b="4542"/>
            <a:stretch>
              <a:fillRect/>
            </a:stretch>
          </p:blipFill>
          <p:spPr bwMode="auto">
            <a:xfrm>
              <a:off x="400049" y="1757350"/>
              <a:ext cx="4371976" cy="39147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2892" name="Line 56"/>
            <p:cNvSpPr>
              <a:spLocks noChangeShapeType="1"/>
            </p:cNvSpPr>
            <p:nvPr/>
          </p:nvSpPr>
          <p:spPr bwMode="auto">
            <a:xfrm flipH="1">
              <a:off x="684201" y="4397360"/>
              <a:ext cx="288925" cy="12954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267416" y="5625575"/>
              <a:ext cx="765053" cy="4301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2200" spc="50" dirty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SimHei" pitchFamily="2" charset="-122"/>
                  <a:ea typeface="SimHei" pitchFamily="2" charset="-122"/>
                </a:rPr>
                <a:t>耳廓</a:t>
              </a:r>
            </a:p>
          </p:txBody>
        </p:sp>
        <p:sp>
          <p:nvSpPr>
            <p:cNvPr id="122894" name="Line 56"/>
            <p:cNvSpPr>
              <a:spLocks noChangeShapeType="1"/>
            </p:cNvSpPr>
            <p:nvPr/>
          </p:nvSpPr>
          <p:spPr bwMode="auto">
            <a:xfrm flipH="1">
              <a:off x="1879589" y="4378322"/>
              <a:ext cx="288925" cy="12954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1319761" y="5635099"/>
              <a:ext cx="1055520" cy="4301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2200" spc="50" dirty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SimHei" pitchFamily="2" charset="-122"/>
                  <a:ea typeface="SimHei" pitchFamily="2" charset="-122"/>
                </a:rPr>
                <a:t>外耳道</a:t>
              </a:r>
            </a:p>
          </p:txBody>
        </p:sp>
        <p:sp>
          <p:nvSpPr>
            <p:cNvPr id="122896" name="Line 56"/>
            <p:cNvSpPr>
              <a:spLocks noChangeShapeType="1"/>
            </p:cNvSpPr>
            <p:nvPr/>
          </p:nvSpPr>
          <p:spPr bwMode="auto">
            <a:xfrm flipH="1">
              <a:off x="3132138" y="4344980"/>
              <a:ext cx="288925" cy="12954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2700666" y="5658909"/>
              <a:ext cx="765053" cy="430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2200" spc="50" dirty="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SimHei" pitchFamily="2" charset="-122"/>
                  <a:ea typeface="SimHei" pitchFamily="2" charset="-122"/>
                </a:rPr>
                <a:t>鼓膜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C6D58B-E6E9-4CC6-868C-D340BD92E431}" type="slidenum">
              <a:rPr lang="zh-CN" altLang="en-US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982075" y="2663825"/>
            <a:ext cx="2573338" cy="1262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</a:t>
            </a:r>
            <a:r>
              <a:rPr lang="en-US" altLang="zh-CN" sz="4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器</a:t>
            </a:r>
            <a:r>
              <a:rPr lang="zh-CN" altLang="en-US" sz="4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4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visual organ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7348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 bwMode="auto">
          <a:xfrm>
            <a:off x="-660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04008-5C19-4B33-9A68-13314F1D78EF}" type="slidenum">
              <a:rPr lang="zh-CN" altLang="en-US"/>
              <a:pPr>
                <a:defRPr/>
              </a:pPr>
              <a:t>70</a:t>
            </a:fld>
            <a:endParaRPr lang="zh-CN" altLang="en-US"/>
          </a:p>
        </p:txBody>
      </p:sp>
      <p:pic>
        <p:nvPicPr>
          <p:cNvPr id="123907" name="Picture 9" descr="东方人米糠性耳屎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1225550"/>
            <a:ext cx="248602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5183390" y="553946"/>
            <a:ext cx="329111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耵  聍</a:t>
            </a:r>
          </a:p>
        </p:txBody>
      </p:sp>
      <p:sp>
        <p:nvSpPr>
          <p:cNvPr id="19" name="矩形 18"/>
          <p:cNvSpPr/>
          <p:nvPr/>
        </p:nvSpPr>
        <p:spPr bwMode="auto">
          <a:xfrm>
            <a:off x="6185898" y="1354703"/>
            <a:ext cx="3819417" cy="230832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400" b="1" kern="0" spc="50" dirty="0">
                <a:ln w="11430"/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阻水</a:t>
            </a:r>
            <a:endParaRPr lang="en-US" altLang="zh-CN" sz="2400" b="1" kern="0" spc="50" dirty="0">
              <a:ln w="11430"/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400" b="1" kern="0" spc="50" dirty="0">
                <a:ln w="11430"/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抗菌杀虫</a:t>
            </a:r>
            <a:endParaRPr lang="en-US" altLang="zh-CN" sz="2400" b="1" kern="0" spc="50" dirty="0">
              <a:ln w="11430"/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400" b="1" kern="0" spc="50" dirty="0">
                <a:ln w="11430"/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结合灰尘</a:t>
            </a:r>
            <a:endParaRPr lang="en-US" altLang="zh-CN" sz="2400" b="1" kern="0" spc="50" dirty="0">
              <a:ln w="11430"/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400" b="1" kern="0" spc="50" dirty="0">
                <a:ln w="11430"/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保护外耳道皮肤</a:t>
            </a:r>
          </a:p>
        </p:txBody>
      </p:sp>
      <p:sp>
        <p:nvSpPr>
          <p:cNvPr id="20" name="矩形 19"/>
          <p:cNvSpPr/>
          <p:nvPr/>
        </p:nvSpPr>
        <p:spPr>
          <a:xfrm>
            <a:off x="6935655" y="4694780"/>
            <a:ext cx="2486057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可自行排出</a:t>
            </a:r>
          </a:p>
        </p:txBody>
      </p:sp>
      <p:pic>
        <p:nvPicPr>
          <p:cNvPr id="123911" name="Picture 8" descr="带皮的耳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4663">
            <a:off x="1436688" y="868363"/>
            <a:ext cx="2309812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2" name="Line 56"/>
          <p:cNvSpPr>
            <a:spLocks noChangeShapeType="1"/>
          </p:cNvSpPr>
          <p:nvPr/>
        </p:nvSpPr>
        <p:spPr bwMode="auto">
          <a:xfrm flipH="1">
            <a:off x="2879725" y="4137025"/>
            <a:ext cx="153988" cy="747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矩形 23"/>
          <p:cNvSpPr/>
          <p:nvPr/>
        </p:nvSpPr>
        <p:spPr bwMode="auto">
          <a:xfrm>
            <a:off x="2175151" y="4902712"/>
            <a:ext cx="1438274" cy="43068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2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耳垂</a:t>
            </a:r>
          </a:p>
        </p:txBody>
      </p:sp>
      <p:sp>
        <p:nvSpPr>
          <p:cNvPr id="25" name="矩形 24"/>
          <p:cNvSpPr/>
          <p:nvPr/>
        </p:nvSpPr>
        <p:spPr bwMode="auto">
          <a:xfrm>
            <a:off x="1860223" y="5275030"/>
            <a:ext cx="2141316" cy="43088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200" b="1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临床采血部位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A0CC3-F3CB-42E3-8285-AC228345A1AB}" type="slidenum">
              <a:rPr lang="zh-CN" altLang="en-US"/>
              <a:pPr>
                <a:defRPr/>
              </a:pPr>
              <a:t>71</a:t>
            </a:fld>
            <a:endParaRPr lang="zh-CN" altLang="en-US"/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2665413" y="214313"/>
            <a:ext cx="4902200" cy="9699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577533" y="518657"/>
            <a:ext cx="36358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kumimoji="1"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  耳  </a:t>
            </a:r>
            <a:r>
              <a:rPr kumimoji="1"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middle ear</a:t>
            </a:r>
            <a:endParaRPr kumimoji="1"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4" descr="E:\教学\图谱\解剖学图谱\04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0" t="5550" r="14725" b="6566"/>
          <a:stretch>
            <a:fillRect/>
          </a:stretch>
        </p:blipFill>
        <p:spPr bwMode="auto">
          <a:xfrm>
            <a:off x="6018213" y="1997075"/>
            <a:ext cx="30988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E:\教学\图谱\解剖学图谱\04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t="16942" r="23662" b="10811"/>
          <a:stretch>
            <a:fillRect/>
          </a:stretch>
        </p:blipFill>
        <p:spPr bwMode="auto">
          <a:xfrm>
            <a:off x="1803400" y="1873250"/>
            <a:ext cx="2971800" cy="3127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任意多边形 17"/>
          <p:cNvSpPr/>
          <p:nvPr/>
        </p:nvSpPr>
        <p:spPr>
          <a:xfrm>
            <a:off x="2032000" y="3432175"/>
            <a:ext cx="2112963" cy="944563"/>
          </a:xfrm>
          <a:custGeom>
            <a:avLst/>
            <a:gdLst>
              <a:gd name="connsiteX0" fmla="*/ 1625053 w 2113023"/>
              <a:gd name="connsiteY0" fmla="*/ 16973 h 945415"/>
              <a:gd name="connsiteX1" fmla="*/ 1246681 w 2113023"/>
              <a:gd name="connsiteY1" fmla="*/ 32739 h 945415"/>
              <a:gd name="connsiteX2" fmla="*/ 978667 w 2113023"/>
              <a:gd name="connsiteY2" fmla="*/ 158863 h 945415"/>
              <a:gd name="connsiteX3" fmla="*/ 852543 w 2113023"/>
              <a:gd name="connsiteY3" fmla="*/ 206159 h 945415"/>
              <a:gd name="connsiteX4" fmla="*/ 348046 w 2113023"/>
              <a:gd name="connsiteY4" fmla="*/ 363815 h 945415"/>
              <a:gd name="connsiteX5" fmla="*/ 1205 w 2113023"/>
              <a:gd name="connsiteY5" fmla="*/ 363815 h 945415"/>
              <a:gd name="connsiteX6" fmla="*/ 253453 w 2113023"/>
              <a:gd name="connsiteY6" fmla="*/ 726421 h 945415"/>
              <a:gd name="connsiteX7" fmla="*/ 757950 w 2113023"/>
              <a:gd name="connsiteY7" fmla="*/ 884077 h 945415"/>
              <a:gd name="connsiteX8" fmla="*/ 1025963 w 2113023"/>
              <a:gd name="connsiteY8" fmla="*/ 931373 h 945415"/>
              <a:gd name="connsiteX9" fmla="*/ 1262446 w 2113023"/>
              <a:gd name="connsiteY9" fmla="*/ 647594 h 945415"/>
              <a:gd name="connsiteX10" fmla="*/ 1530460 w 2113023"/>
              <a:gd name="connsiteY10" fmla="*/ 458408 h 945415"/>
              <a:gd name="connsiteX11" fmla="*/ 1987660 w 2113023"/>
              <a:gd name="connsiteY11" fmla="*/ 411111 h 945415"/>
              <a:gd name="connsiteX12" fmla="*/ 2098019 w 2113023"/>
              <a:gd name="connsiteY12" fmla="*/ 395346 h 945415"/>
              <a:gd name="connsiteX13" fmla="*/ 1719646 w 2113023"/>
              <a:gd name="connsiteY13" fmla="*/ 48504 h 945415"/>
              <a:gd name="connsiteX14" fmla="*/ 1451632 w 2113023"/>
              <a:gd name="connsiteY14" fmla="*/ 1208 h 945415"/>
              <a:gd name="connsiteX15" fmla="*/ 1388570 w 2113023"/>
              <a:gd name="connsiteY15" fmla="*/ 32739 h 94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13023" h="945415">
                <a:moveTo>
                  <a:pt x="1625053" y="16973"/>
                </a:moveTo>
                <a:cubicBezTo>
                  <a:pt x="1489732" y="13032"/>
                  <a:pt x="1354412" y="9091"/>
                  <a:pt x="1246681" y="32739"/>
                </a:cubicBezTo>
                <a:cubicBezTo>
                  <a:pt x="1138950" y="56387"/>
                  <a:pt x="1044357" y="129960"/>
                  <a:pt x="978667" y="158863"/>
                </a:cubicBezTo>
                <a:cubicBezTo>
                  <a:pt x="912977" y="187766"/>
                  <a:pt x="957646" y="172000"/>
                  <a:pt x="852543" y="206159"/>
                </a:cubicBezTo>
                <a:cubicBezTo>
                  <a:pt x="747439" y="240318"/>
                  <a:pt x="489936" y="337539"/>
                  <a:pt x="348046" y="363815"/>
                </a:cubicBezTo>
                <a:cubicBezTo>
                  <a:pt x="206156" y="390091"/>
                  <a:pt x="16970" y="303381"/>
                  <a:pt x="1205" y="363815"/>
                </a:cubicBezTo>
                <a:cubicBezTo>
                  <a:pt x="-14561" y="424249"/>
                  <a:pt x="127329" y="639711"/>
                  <a:pt x="253453" y="726421"/>
                </a:cubicBezTo>
                <a:cubicBezTo>
                  <a:pt x="379577" y="813131"/>
                  <a:pt x="629198" y="849918"/>
                  <a:pt x="757950" y="884077"/>
                </a:cubicBezTo>
                <a:cubicBezTo>
                  <a:pt x="886702" y="918236"/>
                  <a:pt x="941880" y="970787"/>
                  <a:pt x="1025963" y="931373"/>
                </a:cubicBezTo>
                <a:cubicBezTo>
                  <a:pt x="1110046" y="891959"/>
                  <a:pt x="1178363" y="726421"/>
                  <a:pt x="1262446" y="647594"/>
                </a:cubicBezTo>
                <a:cubicBezTo>
                  <a:pt x="1346529" y="568767"/>
                  <a:pt x="1409591" y="497822"/>
                  <a:pt x="1530460" y="458408"/>
                </a:cubicBezTo>
                <a:cubicBezTo>
                  <a:pt x="1651329" y="418994"/>
                  <a:pt x="1893067" y="421621"/>
                  <a:pt x="1987660" y="411111"/>
                </a:cubicBezTo>
                <a:cubicBezTo>
                  <a:pt x="2082253" y="400601"/>
                  <a:pt x="2142688" y="455781"/>
                  <a:pt x="2098019" y="395346"/>
                </a:cubicBezTo>
                <a:cubicBezTo>
                  <a:pt x="2053350" y="334911"/>
                  <a:pt x="1827377" y="114194"/>
                  <a:pt x="1719646" y="48504"/>
                </a:cubicBezTo>
                <a:cubicBezTo>
                  <a:pt x="1611915" y="-17186"/>
                  <a:pt x="1506811" y="3835"/>
                  <a:pt x="1451632" y="1208"/>
                </a:cubicBezTo>
                <a:cubicBezTo>
                  <a:pt x="1396453" y="-1419"/>
                  <a:pt x="1392511" y="15660"/>
                  <a:pt x="1388570" y="32739"/>
                </a:cubicBezTo>
              </a:path>
            </a:pathLst>
          </a:custGeom>
          <a:solidFill>
            <a:srgbClr val="FFFF00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6192838" y="3455988"/>
            <a:ext cx="1370012" cy="1420812"/>
          </a:xfrm>
          <a:custGeom>
            <a:avLst/>
            <a:gdLst>
              <a:gd name="connsiteX0" fmla="*/ 1189613 w 1195940"/>
              <a:gd name="connsiteY0" fmla="*/ 771910 h 1304212"/>
              <a:gd name="connsiteX1" fmla="*/ 975857 w 1195940"/>
              <a:gd name="connsiteY1" fmla="*/ 558154 h 1304212"/>
              <a:gd name="connsiteX2" fmla="*/ 702724 w 1195940"/>
              <a:gd name="connsiteY2" fmla="*/ 285021 h 1304212"/>
              <a:gd name="connsiteX3" fmla="*/ 453342 w 1195940"/>
              <a:gd name="connsiteY3" fmla="*/ 14 h 1304212"/>
              <a:gd name="connsiteX4" fmla="*/ 441467 w 1195940"/>
              <a:gd name="connsiteY4" fmla="*/ 273146 h 1304212"/>
              <a:gd name="connsiteX5" fmla="*/ 310839 w 1195940"/>
              <a:gd name="connsiteY5" fmla="*/ 415650 h 1304212"/>
              <a:gd name="connsiteX6" fmla="*/ 180210 w 1195940"/>
              <a:gd name="connsiteY6" fmla="*/ 463151 h 1304212"/>
              <a:gd name="connsiteX7" fmla="*/ 168335 w 1195940"/>
              <a:gd name="connsiteY7" fmla="*/ 558154 h 1304212"/>
              <a:gd name="connsiteX8" fmla="*/ 49581 w 1195940"/>
              <a:gd name="connsiteY8" fmla="*/ 605655 h 1304212"/>
              <a:gd name="connsiteX9" fmla="*/ 13955 w 1195940"/>
              <a:gd name="connsiteY9" fmla="*/ 771910 h 1304212"/>
              <a:gd name="connsiteX10" fmla="*/ 275213 w 1195940"/>
              <a:gd name="connsiteY10" fmla="*/ 1175671 h 1304212"/>
              <a:gd name="connsiteX11" fmla="*/ 441467 w 1195940"/>
              <a:gd name="connsiteY11" fmla="*/ 1140045 h 1304212"/>
              <a:gd name="connsiteX12" fmla="*/ 750226 w 1195940"/>
              <a:gd name="connsiteY12" fmla="*/ 1270673 h 1304212"/>
              <a:gd name="connsiteX13" fmla="*/ 1023358 w 1195940"/>
              <a:gd name="connsiteY13" fmla="*/ 1282549 h 1304212"/>
              <a:gd name="connsiteX14" fmla="*/ 1130236 w 1195940"/>
              <a:gd name="connsiteY14" fmla="*/ 1009416 h 1304212"/>
              <a:gd name="connsiteX15" fmla="*/ 1189613 w 1195940"/>
              <a:gd name="connsiteY15" fmla="*/ 771910 h 130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5940" h="1304212">
                <a:moveTo>
                  <a:pt x="1189613" y="771910"/>
                </a:moveTo>
                <a:cubicBezTo>
                  <a:pt x="1163883" y="696700"/>
                  <a:pt x="975857" y="558154"/>
                  <a:pt x="975857" y="558154"/>
                </a:cubicBezTo>
                <a:cubicBezTo>
                  <a:pt x="894709" y="477006"/>
                  <a:pt x="789810" y="378044"/>
                  <a:pt x="702724" y="285021"/>
                </a:cubicBezTo>
                <a:cubicBezTo>
                  <a:pt x="615638" y="191998"/>
                  <a:pt x="496885" y="1993"/>
                  <a:pt x="453342" y="14"/>
                </a:cubicBezTo>
                <a:cubicBezTo>
                  <a:pt x="409799" y="-1965"/>
                  <a:pt x="465217" y="203873"/>
                  <a:pt x="441467" y="273146"/>
                </a:cubicBezTo>
                <a:cubicBezTo>
                  <a:pt x="417717" y="342419"/>
                  <a:pt x="354382" y="383982"/>
                  <a:pt x="310839" y="415650"/>
                </a:cubicBezTo>
                <a:cubicBezTo>
                  <a:pt x="267296" y="447317"/>
                  <a:pt x="203961" y="439400"/>
                  <a:pt x="180210" y="463151"/>
                </a:cubicBezTo>
                <a:cubicBezTo>
                  <a:pt x="156459" y="486902"/>
                  <a:pt x="190106" y="534403"/>
                  <a:pt x="168335" y="558154"/>
                </a:cubicBezTo>
                <a:cubicBezTo>
                  <a:pt x="146563" y="581905"/>
                  <a:pt x="75311" y="570029"/>
                  <a:pt x="49581" y="605655"/>
                </a:cubicBezTo>
                <a:cubicBezTo>
                  <a:pt x="23851" y="641281"/>
                  <a:pt x="-23650" y="676907"/>
                  <a:pt x="13955" y="771910"/>
                </a:cubicBezTo>
                <a:cubicBezTo>
                  <a:pt x="51560" y="866913"/>
                  <a:pt x="203961" y="1114315"/>
                  <a:pt x="275213" y="1175671"/>
                </a:cubicBezTo>
                <a:cubicBezTo>
                  <a:pt x="346465" y="1237027"/>
                  <a:pt x="362298" y="1124211"/>
                  <a:pt x="441467" y="1140045"/>
                </a:cubicBezTo>
                <a:cubicBezTo>
                  <a:pt x="520636" y="1155879"/>
                  <a:pt x="653244" y="1246922"/>
                  <a:pt x="750226" y="1270673"/>
                </a:cubicBezTo>
                <a:cubicBezTo>
                  <a:pt x="847208" y="1294424"/>
                  <a:pt x="960023" y="1326092"/>
                  <a:pt x="1023358" y="1282549"/>
                </a:cubicBezTo>
                <a:cubicBezTo>
                  <a:pt x="1086693" y="1239006"/>
                  <a:pt x="1104506" y="1102439"/>
                  <a:pt x="1130236" y="1009416"/>
                </a:cubicBezTo>
                <a:cubicBezTo>
                  <a:pt x="1155966" y="916393"/>
                  <a:pt x="1215343" y="847120"/>
                  <a:pt x="1189613" y="771910"/>
                </a:cubicBezTo>
                <a:close/>
              </a:path>
            </a:pathLst>
          </a:custGeom>
          <a:solidFill>
            <a:srgbClr val="FFFF00">
              <a:alpha val="4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2325688" y="5184775"/>
            <a:ext cx="2349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颞骨岩部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 eaLnBrk="1" hangingPunct="1"/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（右侧内面观）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6038850" y="5195888"/>
            <a:ext cx="2349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乳突部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 eaLnBrk="1" hangingPunct="1"/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（右侧外面观）</a:t>
            </a:r>
          </a:p>
        </p:txBody>
      </p:sp>
      <p:cxnSp>
        <p:nvCxnSpPr>
          <p:cNvPr id="22" name="直接连接符 21"/>
          <p:cNvCxnSpPr>
            <a:cxnSpLocks noChangeShapeType="1"/>
          </p:cNvCxnSpPr>
          <p:nvPr/>
        </p:nvCxnSpPr>
        <p:spPr bwMode="auto">
          <a:xfrm>
            <a:off x="7605713" y="1873250"/>
            <a:ext cx="73025" cy="2682875"/>
          </a:xfrm>
          <a:prstGeom prst="line">
            <a:avLst/>
          </a:prstGeom>
          <a:noFill/>
          <a:ln w="508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接连接符 22"/>
          <p:cNvCxnSpPr>
            <a:cxnSpLocks noChangeShapeType="1"/>
          </p:cNvCxnSpPr>
          <p:nvPr/>
        </p:nvCxnSpPr>
        <p:spPr bwMode="auto">
          <a:xfrm>
            <a:off x="2776538" y="1871663"/>
            <a:ext cx="73025" cy="2682875"/>
          </a:xfrm>
          <a:prstGeom prst="line">
            <a:avLst/>
          </a:prstGeom>
          <a:noFill/>
          <a:ln w="508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6935-2380-4B65-A5FD-3D29044BD001}" type="slidenum">
              <a:rPr lang="zh-CN" altLang="en-US"/>
              <a:pPr>
                <a:defRPr/>
              </a:pPr>
              <a:t>72</a:t>
            </a:fld>
            <a:endParaRPr lang="zh-CN" altLang="en-US"/>
          </a:p>
        </p:txBody>
      </p:sp>
      <p:pic>
        <p:nvPicPr>
          <p:cNvPr id="125955" name="图片 7" descr="zhong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914400"/>
            <a:ext cx="5716588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56255" y="5332853"/>
            <a:ext cx="18788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2800" b="1" spc="50" dirty="0">
                <a:ln w="11430"/>
                <a:solidFill>
                  <a:srgbClr val="84AA33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鼓 室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483089" y="4962628"/>
            <a:ext cx="2364238" cy="130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800" b="1" spc="50" dirty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乳突窦</a:t>
            </a:r>
            <a:endParaRPr lang="en-US" altLang="zh-CN" sz="2800" b="1" spc="50" dirty="0">
              <a:ln w="11430"/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800" b="1" spc="50" dirty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乳突小房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257166" y="5301976"/>
            <a:ext cx="18788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28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咽鼓管</a:t>
            </a:r>
          </a:p>
        </p:txBody>
      </p:sp>
      <p:sp>
        <p:nvSpPr>
          <p:cNvPr id="125959" name="Text Box 2"/>
          <p:cNvSpPr txBox="1">
            <a:spLocks noChangeArrowheads="1"/>
          </p:cNvSpPr>
          <p:nvPr/>
        </p:nvSpPr>
        <p:spPr bwMode="auto">
          <a:xfrm>
            <a:off x="1550988" y="357188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组成：鼓室、咽鼓管、乳突窦、乳突小房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04428-69A6-4279-B0CF-9F223DA7487F}" type="slidenum">
              <a:rPr lang="zh-CN" altLang="en-US"/>
              <a:pPr>
                <a:defRPr/>
              </a:pPr>
              <a:t>73</a:t>
            </a:fld>
            <a:endParaRPr lang="zh-CN" altLang="en-US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1624013"/>
            <a:ext cx="5567363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任意多边形 13"/>
          <p:cNvSpPr/>
          <p:nvPr/>
        </p:nvSpPr>
        <p:spPr>
          <a:xfrm>
            <a:off x="6208713" y="2787650"/>
            <a:ext cx="2720975" cy="2986088"/>
          </a:xfrm>
          <a:custGeom>
            <a:avLst/>
            <a:gdLst>
              <a:gd name="connsiteX0" fmla="*/ 2674620 w 2677160"/>
              <a:gd name="connsiteY0" fmla="*/ 2739390 h 2959100"/>
              <a:gd name="connsiteX1" fmla="*/ 2598420 w 2677160"/>
              <a:gd name="connsiteY1" fmla="*/ 2670810 h 2959100"/>
              <a:gd name="connsiteX2" fmla="*/ 2514600 w 2677160"/>
              <a:gd name="connsiteY2" fmla="*/ 2602230 h 2959100"/>
              <a:gd name="connsiteX3" fmla="*/ 2423160 w 2677160"/>
              <a:gd name="connsiteY3" fmla="*/ 2518410 h 2959100"/>
              <a:gd name="connsiteX4" fmla="*/ 2377440 w 2677160"/>
              <a:gd name="connsiteY4" fmla="*/ 2426970 h 2959100"/>
              <a:gd name="connsiteX5" fmla="*/ 2362200 w 2677160"/>
              <a:gd name="connsiteY5" fmla="*/ 2358390 h 2959100"/>
              <a:gd name="connsiteX6" fmla="*/ 2392680 w 2677160"/>
              <a:gd name="connsiteY6" fmla="*/ 2297430 h 2959100"/>
              <a:gd name="connsiteX7" fmla="*/ 2415540 w 2677160"/>
              <a:gd name="connsiteY7" fmla="*/ 2213610 h 2959100"/>
              <a:gd name="connsiteX8" fmla="*/ 2415540 w 2677160"/>
              <a:gd name="connsiteY8" fmla="*/ 2106930 h 2959100"/>
              <a:gd name="connsiteX9" fmla="*/ 2385060 w 2677160"/>
              <a:gd name="connsiteY9" fmla="*/ 2000250 h 2959100"/>
              <a:gd name="connsiteX10" fmla="*/ 2324100 w 2677160"/>
              <a:gd name="connsiteY10" fmla="*/ 1931670 h 2959100"/>
              <a:gd name="connsiteX11" fmla="*/ 2263140 w 2677160"/>
              <a:gd name="connsiteY11" fmla="*/ 1870710 h 2959100"/>
              <a:gd name="connsiteX12" fmla="*/ 2202180 w 2677160"/>
              <a:gd name="connsiteY12" fmla="*/ 1817370 h 2959100"/>
              <a:gd name="connsiteX13" fmla="*/ 2164080 w 2677160"/>
              <a:gd name="connsiteY13" fmla="*/ 1733550 h 2959100"/>
              <a:gd name="connsiteX14" fmla="*/ 2156460 w 2677160"/>
              <a:gd name="connsiteY14" fmla="*/ 1657350 h 2959100"/>
              <a:gd name="connsiteX15" fmla="*/ 2148840 w 2677160"/>
              <a:gd name="connsiteY15" fmla="*/ 1573530 h 2959100"/>
              <a:gd name="connsiteX16" fmla="*/ 2148840 w 2677160"/>
              <a:gd name="connsiteY16" fmla="*/ 1459230 h 2959100"/>
              <a:gd name="connsiteX17" fmla="*/ 2202180 w 2677160"/>
              <a:gd name="connsiteY17" fmla="*/ 1344930 h 2959100"/>
              <a:gd name="connsiteX18" fmla="*/ 2217420 w 2677160"/>
              <a:gd name="connsiteY18" fmla="*/ 1238250 h 2959100"/>
              <a:gd name="connsiteX19" fmla="*/ 2186940 w 2677160"/>
              <a:gd name="connsiteY19" fmla="*/ 1116330 h 2959100"/>
              <a:gd name="connsiteX20" fmla="*/ 2171700 w 2677160"/>
              <a:gd name="connsiteY20" fmla="*/ 1078230 h 2959100"/>
              <a:gd name="connsiteX21" fmla="*/ 2133600 w 2677160"/>
              <a:gd name="connsiteY21" fmla="*/ 1055370 h 2959100"/>
              <a:gd name="connsiteX22" fmla="*/ 1988820 w 2677160"/>
              <a:gd name="connsiteY22" fmla="*/ 1047750 h 2959100"/>
              <a:gd name="connsiteX23" fmla="*/ 1866900 w 2677160"/>
              <a:gd name="connsiteY23" fmla="*/ 994410 h 2959100"/>
              <a:gd name="connsiteX24" fmla="*/ 1760220 w 2677160"/>
              <a:gd name="connsiteY24" fmla="*/ 956310 h 2959100"/>
              <a:gd name="connsiteX25" fmla="*/ 1722120 w 2677160"/>
              <a:gd name="connsiteY25" fmla="*/ 910590 h 2959100"/>
              <a:gd name="connsiteX26" fmla="*/ 1691640 w 2677160"/>
              <a:gd name="connsiteY26" fmla="*/ 849630 h 2959100"/>
              <a:gd name="connsiteX27" fmla="*/ 1668780 w 2677160"/>
              <a:gd name="connsiteY27" fmla="*/ 773430 h 2959100"/>
              <a:gd name="connsiteX28" fmla="*/ 1676400 w 2677160"/>
              <a:gd name="connsiteY28" fmla="*/ 621030 h 2959100"/>
              <a:gd name="connsiteX29" fmla="*/ 1661160 w 2677160"/>
              <a:gd name="connsiteY29" fmla="*/ 575310 h 2959100"/>
              <a:gd name="connsiteX30" fmla="*/ 1607820 w 2677160"/>
              <a:gd name="connsiteY30" fmla="*/ 537210 h 2959100"/>
              <a:gd name="connsiteX31" fmla="*/ 1569720 w 2677160"/>
              <a:gd name="connsiteY31" fmla="*/ 514350 h 2959100"/>
              <a:gd name="connsiteX32" fmla="*/ 1524000 w 2677160"/>
              <a:gd name="connsiteY32" fmla="*/ 461010 h 2959100"/>
              <a:gd name="connsiteX33" fmla="*/ 1470660 w 2677160"/>
              <a:gd name="connsiteY33" fmla="*/ 430530 h 2959100"/>
              <a:gd name="connsiteX34" fmla="*/ 1432560 w 2677160"/>
              <a:gd name="connsiteY34" fmla="*/ 415290 h 2959100"/>
              <a:gd name="connsiteX35" fmla="*/ 1348740 w 2677160"/>
              <a:gd name="connsiteY35" fmla="*/ 407670 h 2959100"/>
              <a:gd name="connsiteX36" fmla="*/ 1318260 w 2677160"/>
              <a:gd name="connsiteY36" fmla="*/ 384810 h 2959100"/>
              <a:gd name="connsiteX37" fmla="*/ 1264920 w 2677160"/>
              <a:gd name="connsiteY37" fmla="*/ 300990 h 2959100"/>
              <a:gd name="connsiteX38" fmla="*/ 1234440 w 2677160"/>
              <a:gd name="connsiteY38" fmla="*/ 247650 h 2959100"/>
              <a:gd name="connsiteX39" fmla="*/ 1188720 w 2677160"/>
              <a:gd name="connsiteY39" fmla="*/ 209550 h 2959100"/>
              <a:gd name="connsiteX40" fmla="*/ 1120140 w 2677160"/>
              <a:gd name="connsiteY40" fmla="*/ 186690 h 2959100"/>
              <a:gd name="connsiteX41" fmla="*/ 1074420 w 2677160"/>
              <a:gd name="connsiteY41" fmla="*/ 186690 h 2959100"/>
              <a:gd name="connsiteX42" fmla="*/ 1013460 w 2677160"/>
              <a:gd name="connsiteY42" fmla="*/ 125730 h 2959100"/>
              <a:gd name="connsiteX43" fmla="*/ 998220 w 2677160"/>
              <a:gd name="connsiteY43" fmla="*/ 87630 h 2959100"/>
              <a:gd name="connsiteX44" fmla="*/ 914400 w 2677160"/>
              <a:gd name="connsiteY44" fmla="*/ 110490 h 2959100"/>
              <a:gd name="connsiteX45" fmla="*/ 906780 w 2677160"/>
              <a:gd name="connsiteY45" fmla="*/ 110490 h 2959100"/>
              <a:gd name="connsiteX46" fmla="*/ 861060 w 2677160"/>
              <a:gd name="connsiteY46" fmla="*/ 87630 h 2959100"/>
              <a:gd name="connsiteX47" fmla="*/ 838200 w 2677160"/>
              <a:gd name="connsiteY47" fmla="*/ 57150 h 2959100"/>
              <a:gd name="connsiteX48" fmla="*/ 807720 w 2677160"/>
              <a:gd name="connsiteY48" fmla="*/ 19050 h 2959100"/>
              <a:gd name="connsiteX49" fmla="*/ 800100 w 2677160"/>
              <a:gd name="connsiteY49" fmla="*/ 11430 h 2959100"/>
              <a:gd name="connsiteX50" fmla="*/ 784860 w 2677160"/>
              <a:gd name="connsiteY50" fmla="*/ 3810 h 2959100"/>
              <a:gd name="connsiteX51" fmla="*/ 739140 w 2677160"/>
              <a:gd name="connsiteY51" fmla="*/ 34290 h 2959100"/>
              <a:gd name="connsiteX52" fmla="*/ 693420 w 2677160"/>
              <a:gd name="connsiteY52" fmla="*/ 34290 h 2959100"/>
              <a:gd name="connsiteX53" fmla="*/ 647700 w 2677160"/>
              <a:gd name="connsiteY53" fmla="*/ 34290 h 2959100"/>
              <a:gd name="connsiteX54" fmla="*/ 617220 w 2677160"/>
              <a:gd name="connsiteY54" fmla="*/ 34290 h 2959100"/>
              <a:gd name="connsiteX55" fmla="*/ 579120 w 2677160"/>
              <a:gd name="connsiteY55" fmla="*/ 26670 h 2959100"/>
              <a:gd name="connsiteX56" fmla="*/ 541020 w 2677160"/>
              <a:gd name="connsiteY56" fmla="*/ 34290 h 2959100"/>
              <a:gd name="connsiteX57" fmla="*/ 464820 w 2677160"/>
              <a:gd name="connsiteY57" fmla="*/ 49530 h 2959100"/>
              <a:gd name="connsiteX58" fmla="*/ 426720 w 2677160"/>
              <a:gd name="connsiteY58" fmla="*/ 49530 h 2959100"/>
              <a:gd name="connsiteX59" fmla="*/ 396240 w 2677160"/>
              <a:gd name="connsiteY59" fmla="*/ 57150 h 2959100"/>
              <a:gd name="connsiteX60" fmla="*/ 358140 w 2677160"/>
              <a:gd name="connsiteY60" fmla="*/ 72390 h 2959100"/>
              <a:gd name="connsiteX61" fmla="*/ 350520 w 2677160"/>
              <a:gd name="connsiteY61" fmla="*/ 80010 h 2959100"/>
              <a:gd name="connsiteX62" fmla="*/ 297180 w 2677160"/>
              <a:gd name="connsiteY62" fmla="*/ 95250 h 2959100"/>
              <a:gd name="connsiteX63" fmla="*/ 251460 w 2677160"/>
              <a:gd name="connsiteY63" fmla="*/ 95250 h 2959100"/>
              <a:gd name="connsiteX64" fmla="*/ 137160 w 2677160"/>
              <a:gd name="connsiteY64" fmla="*/ 217170 h 2959100"/>
              <a:gd name="connsiteX65" fmla="*/ 137160 w 2677160"/>
              <a:gd name="connsiteY65" fmla="*/ 278130 h 2959100"/>
              <a:gd name="connsiteX66" fmla="*/ 121920 w 2677160"/>
              <a:gd name="connsiteY66" fmla="*/ 331470 h 2959100"/>
              <a:gd name="connsiteX67" fmla="*/ 60960 w 2677160"/>
              <a:gd name="connsiteY67" fmla="*/ 392430 h 2959100"/>
              <a:gd name="connsiteX68" fmla="*/ 7620 w 2677160"/>
              <a:gd name="connsiteY68" fmla="*/ 499110 h 2959100"/>
              <a:gd name="connsiteX69" fmla="*/ 15240 w 2677160"/>
              <a:gd name="connsiteY69" fmla="*/ 582930 h 2959100"/>
              <a:gd name="connsiteX70" fmla="*/ 83820 w 2677160"/>
              <a:gd name="connsiteY70" fmla="*/ 712470 h 2959100"/>
              <a:gd name="connsiteX71" fmla="*/ 83820 w 2677160"/>
              <a:gd name="connsiteY71" fmla="*/ 765810 h 2959100"/>
              <a:gd name="connsiteX72" fmla="*/ 152400 w 2677160"/>
              <a:gd name="connsiteY72" fmla="*/ 819150 h 2959100"/>
              <a:gd name="connsiteX73" fmla="*/ 160020 w 2677160"/>
              <a:gd name="connsiteY73" fmla="*/ 918210 h 2959100"/>
              <a:gd name="connsiteX74" fmla="*/ 160020 w 2677160"/>
              <a:gd name="connsiteY74" fmla="*/ 1002030 h 2959100"/>
              <a:gd name="connsiteX75" fmla="*/ 160020 w 2677160"/>
              <a:gd name="connsiteY75" fmla="*/ 1047750 h 2959100"/>
              <a:gd name="connsiteX76" fmla="*/ 213360 w 2677160"/>
              <a:gd name="connsiteY76" fmla="*/ 1131570 h 2959100"/>
              <a:gd name="connsiteX77" fmla="*/ 320040 w 2677160"/>
              <a:gd name="connsiteY77" fmla="*/ 1230630 h 2959100"/>
              <a:gd name="connsiteX78" fmla="*/ 556260 w 2677160"/>
              <a:gd name="connsiteY78" fmla="*/ 1451610 h 2959100"/>
              <a:gd name="connsiteX79" fmla="*/ 883920 w 2677160"/>
              <a:gd name="connsiteY79" fmla="*/ 1657350 h 2959100"/>
              <a:gd name="connsiteX80" fmla="*/ 1005840 w 2677160"/>
              <a:gd name="connsiteY80" fmla="*/ 1885950 h 2959100"/>
              <a:gd name="connsiteX81" fmla="*/ 1097280 w 2677160"/>
              <a:gd name="connsiteY81" fmla="*/ 2152650 h 2959100"/>
              <a:gd name="connsiteX82" fmla="*/ 1143000 w 2677160"/>
              <a:gd name="connsiteY82" fmla="*/ 2381250 h 2959100"/>
              <a:gd name="connsiteX83" fmla="*/ 1203960 w 2677160"/>
              <a:gd name="connsiteY83" fmla="*/ 2663190 h 2959100"/>
              <a:gd name="connsiteX84" fmla="*/ 1424940 w 2677160"/>
              <a:gd name="connsiteY84" fmla="*/ 2617470 h 2959100"/>
              <a:gd name="connsiteX85" fmla="*/ 1394460 w 2677160"/>
              <a:gd name="connsiteY85" fmla="*/ 2609850 h 2959100"/>
              <a:gd name="connsiteX86" fmla="*/ 1463040 w 2677160"/>
              <a:gd name="connsiteY86" fmla="*/ 2564130 h 2959100"/>
              <a:gd name="connsiteX87" fmla="*/ 1569720 w 2677160"/>
              <a:gd name="connsiteY87" fmla="*/ 2602230 h 2959100"/>
              <a:gd name="connsiteX88" fmla="*/ 1638300 w 2677160"/>
              <a:gd name="connsiteY88" fmla="*/ 2632710 h 2959100"/>
              <a:gd name="connsiteX89" fmla="*/ 1737360 w 2677160"/>
              <a:gd name="connsiteY89" fmla="*/ 2609850 h 2959100"/>
              <a:gd name="connsiteX90" fmla="*/ 1790700 w 2677160"/>
              <a:gd name="connsiteY90" fmla="*/ 2564130 h 2959100"/>
              <a:gd name="connsiteX91" fmla="*/ 1920240 w 2677160"/>
              <a:gd name="connsiteY91" fmla="*/ 2609850 h 2959100"/>
              <a:gd name="connsiteX92" fmla="*/ 2087880 w 2677160"/>
              <a:gd name="connsiteY92" fmla="*/ 2670810 h 2959100"/>
              <a:gd name="connsiteX93" fmla="*/ 2293620 w 2677160"/>
              <a:gd name="connsiteY93" fmla="*/ 2838450 h 2959100"/>
              <a:gd name="connsiteX94" fmla="*/ 2385060 w 2677160"/>
              <a:gd name="connsiteY94" fmla="*/ 2952750 h 2959100"/>
              <a:gd name="connsiteX95" fmla="*/ 2613660 w 2677160"/>
              <a:gd name="connsiteY95" fmla="*/ 2800350 h 2959100"/>
              <a:gd name="connsiteX96" fmla="*/ 2674620 w 2677160"/>
              <a:gd name="connsiteY96" fmla="*/ 273939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677160" h="2959100">
                <a:moveTo>
                  <a:pt x="2674620" y="2739390"/>
                </a:moveTo>
                <a:cubicBezTo>
                  <a:pt x="2672080" y="2717800"/>
                  <a:pt x="2625090" y="2693670"/>
                  <a:pt x="2598420" y="2670810"/>
                </a:cubicBezTo>
                <a:cubicBezTo>
                  <a:pt x="2571750" y="2647950"/>
                  <a:pt x="2543810" y="2627630"/>
                  <a:pt x="2514600" y="2602230"/>
                </a:cubicBezTo>
                <a:cubicBezTo>
                  <a:pt x="2485390" y="2576830"/>
                  <a:pt x="2446020" y="2547620"/>
                  <a:pt x="2423160" y="2518410"/>
                </a:cubicBezTo>
                <a:cubicBezTo>
                  <a:pt x="2400300" y="2489200"/>
                  <a:pt x="2387600" y="2453640"/>
                  <a:pt x="2377440" y="2426970"/>
                </a:cubicBezTo>
                <a:cubicBezTo>
                  <a:pt x="2367280" y="2400300"/>
                  <a:pt x="2359660" y="2379980"/>
                  <a:pt x="2362200" y="2358390"/>
                </a:cubicBezTo>
                <a:cubicBezTo>
                  <a:pt x="2364740" y="2336800"/>
                  <a:pt x="2383790" y="2321560"/>
                  <a:pt x="2392680" y="2297430"/>
                </a:cubicBezTo>
                <a:cubicBezTo>
                  <a:pt x="2401570" y="2273300"/>
                  <a:pt x="2411730" y="2245360"/>
                  <a:pt x="2415540" y="2213610"/>
                </a:cubicBezTo>
                <a:cubicBezTo>
                  <a:pt x="2419350" y="2181860"/>
                  <a:pt x="2420620" y="2142490"/>
                  <a:pt x="2415540" y="2106930"/>
                </a:cubicBezTo>
                <a:cubicBezTo>
                  <a:pt x="2410460" y="2071370"/>
                  <a:pt x="2400300" y="2029460"/>
                  <a:pt x="2385060" y="2000250"/>
                </a:cubicBezTo>
                <a:cubicBezTo>
                  <a:pt x="2369820" y="1971040"/>
                  <a:pt x="2344420" y="1953260"/>
                  <a:pt x="2324100" y="1931670"/>
                </a:cubicBezTo>
                <a:cubicBezTo>
                  <a:pt x="2303780" y="1910080"/>
                  <a:pt x="2283460" y="1889760"/>
                  <a:pt x="2263140" y="1870710"/>
                </a:cubicBezTo>
                <a:cubicBezTo>
                  <a:pt x="2242820" y="1851660"/>
                  <a:pt x="2218690" y="1840230"/>
                  <a:pt x="2202180" y="1817370"/>
                </a:cubicBezTo>
                <a:cubicBezTo>
                  <a:pt x="2185670" y="1794510"/>
                  <a:pt x="2171700" y="1760220"/>
                  <a:pt x="2164080" y="1733550"/>
                </a:cubicBezTo>
                <a:cubicBezTo>
                  <a:pt x="2156460" y="1706880"/>
                  <a:pt x="2159000" y="1684020"/>
                  <a:pt x="2156460" y="1657350"/>
                </a:cubicBezTo>
                <a:cubicBezTo>
                  <a:pt x="2153920" y="1630680"/>
                  <a:pt x="2150110" y="1606550"/>
                  <a:pt x="2148840" y="1573530"/>
                </a:cubicBezTo>
                <a:cubicBezTo>
                  <a:pt x="2147570" y="1540510"/>
                  <a:pt x="2139950" y="1497330"/>
                  <a:pt x="2148840" y="1459230"/>
                </a:cubicBezTo>
                <a:cubicBezTo>
                  <a:pt x="2157730" y="1421130"/>
                  <a:pt x="2190750" y="1381760"/>
                  <a:pt x="2202180" y="1344930"/>
                </a:cubicBezTo>
                <a:cubicBezTo>
                  <a:pt x="2213610" y="1308100"/>
                  <a:pt x="2219960" y="1276350"/>
                  <a:pt x="2217420" y="1238250"/>
                </a:cubicBezTo>
                <a:cubicBezTo>
                  <a:pt x="2214880" y="1200150"/>
                  <a:pt x="2194560" y="1143000"/>
                  <a:pt x="2186940" y="1116330"/>
                </a:cubicBezTo>
                <a:cubicBezTo>
                  <a:pt x="2179320" y="1089660"/>
                  <a:pt x="2180590" y="1088390"/>
                  <a:pt x="2171700" y="1078230"/>
                </a:cubicBezTo>
                <a:cubicBezTo>
                  <a:pt x="2162810" y="1068070"/>
                  <a:pt x="2164080" y="1060450"/>
                  <a:pt x="2133600" y="1055370"/>
                </a:cubicBezTo>
                <a:cubicBezTo>
                  <a:pt x="2103120" y="1050290"/>
                  <a:pt x="2033270" y="1057910"/>
                  <a:pt x="1988820" y="1047750"/>
                </a:cubicBezTo>
                <a:cubicBezTo>
                  <a:pt x="1944370" y="1037590"/>
                  <a:pt x="1905000" y="1009650"/>
                  <a:pt x="1866900" y="994410"/>
                </a:cubicBezTo>
                <a:cubicBezTo>
                  <a:pt x="1828800" y="979170"/>
                  <a:pt x="1784350" y="970280"/>
                  <a:pt x="1760220" y="956310"/>
                </a:cubicBezTo>
                <a:cubicBezTo>
                  <a:pt x="1736090" y="942340"/>
                  <a:pt x="1733550" y="928370"/>
                  <a:pt x="1722120" y="910590"/>
                </a:cubicBezTo>
                <a:cubicBezTo>
                  <a:pt x="1710690" y="892810"/>
                  <a:pt x="1700530" y="872490"/>
                  <a:pt x="1691640" y="849630"/>
                </a:cubicBezTo>
                <a:cubicBezTo>
                  <a:pt x="1682750" y="826770"/>
                  <a:pt x="1671320" y="811530"/>
                  <a:pt x="1668780" y="773430"/>
                </a:cubicBezTo>
                <a:cubicBezTo>
                  <a:pt x="1666240" y="735330"/>
                  <a:pt x="1677670" y="654050"/>
                  <a:pt x="1676400" y="621030"/>
                </a:cubicBezTo>
                <a:cubicBezTo>
                  <a:pt x="1675130" y="588010"/>
                  <a:pt x="1672590" y="589280"/>
                  <a:pt x="1661160" y="575310"/>
                </a:cubicBezTo>
                <a:cubicBezTo>
                  <a:pt x="1649730" y="561340"/>
                  <a:pt x="1623060" y="547370"/>
                  <a:pt x="1607820" y="537210"/>
                </a:cubicBezTo>
                <a:cubicBezTo>
                  <a:pt x="1592580" y="527050"/>
                  <a:pt x="1583690" y="527050"/>
                  <a:pt x="1569720" y="514350"/>
                </a:cubicBezTo>
                <a:cubicBezTo>
                  <a:pt x="1555750" y="501650"/>
                  <a:pt x="1540510" y="474980"/>
                  <a:pt x="1524000" y="461010"/>
                </a:cubicBezTo>
                <a:cubicBezTo>
                  <a:pt x="1507490" y="447040"/>
                  <a:pt x="1485900" y="438150"/>
                  <a:pt x="1470660" y="430530"/>
                </a:cubicBezTo>
                <a:cubicBezTo>
                  <a:pt x="1455420" y="422910"/>
                  <a:pt x="1452880" y="419100"/>
                  <a:pt x="1432560" y="415290"/>
                </a:cubicBezTo>
                <a:cubicBezTo>
                  <a:pt x="1412240" y="411480"/>
                  <a:pt x="1367790" y="412750"/>
                  <a:pt x="1348740" y="407670"/>
                </a:cubicBezTo>
                <a:cubicBezTo>
                  <a:pt x="1329690" y="402590"/>
                  <a:pt x="1332230" y="402590"/>
                  <a:pt x="1318260" y="384810"/>
                </a:cubicBezTo>
                <a:cubicBezTo>
                  <a:pt x="1304290" y="367030"/>
                  <a:pt x="1278890" y="323850"/>
                  <a:pt x="1264920" y="300990"/>
                </a:cubicBezTo>
                <a:cubicBezTo>
                  <a:pt x="1250950" y="278130"/>
                  <a:pt x="1247140" y="262890"/>
                  <a:pt x="1234440" y="247650"/>
                </a:cubicBezTo>
                <a:cubicBezTo>
                  <a:pt x="1221740" y="232410"/>
                  <a:pt x="1207770" y="219710"/>
                  <a:pt x="1188720" y="209550"/>
                </a:cubicBezTo>
                <a:cubicBezTo>
                  <a:pt x="1169670" y="199390"/>
                  <a:pt x="1139190" y="190500"/>
                  <a:pt x="1120140" y="186690"/>
                </a:cubicBezTo>
                <a:cubicBezTo>
                  <a:pt x="1101090" y="182880"/>
                  <a:pt x="1092200" y="196850"/>
                  <a:pt x="1074420" y="186690"/>
                </a:cubicBezTo>
                <a:cubicBezTo>
                  <a:pt x="1056640" y="176530"/>
                  <a:pt x="1026160" y="142240"/>
                  <a:pt x="1013460" y="125730"/>
                </a:cubicBezTo>
                <a:cubicBezTo>
                  <a:pt x="1000760" y="109220"/>
                  <a:pt x="1014730" y="90170"/>
                  <a:pt x="998220" y="87630"/>
                </a:cubicBezTo>
                <a:cubicBezTo>
                  <a:pt x="981710" y="85090"/>
                  <a:pt x="929640" y="106680"/>
                  <a:pt x="914400" y="110490"/>
                </a:cubicBezTo>
                <a:cubicBezTo>
                  <a:pt x="899160" y="114300"/>
                  <a:pt x="915670" y="114300"/>
                  <a:pt x="906780" y="110490"/>
                </a:cubicBezTo>
                <a:cubicBezTo>
                  <a:pt x="897890" y="106680"/>
                  <a:pt x="872490" y="96520"/>
                  <a:pt x="861060" y="87630"/>
                </a:cubicBezTo>
                <a:cubicBezTo>
                  <a:pt x="849630" y="78740"/>
                  <a:pt x="847090" y="68580"/>
                  <a:pt x="838200" y="57150"/>
                </a:cubicBezTo>
                <a:cubicBezTo>
                  <a:pt x="829310" y="45720"/>
                  <a:pt x="814070" y="26670"/>
                  <a:pt x="807720" y="19050"/>
                </a:cubicBezTo>
                <a:cubicBezTo>
                  <a:pt x="801370" y="11430"/>
                  <a:pt x="803910" y="13970"/>
                  <a:pt x="800100" y="11430"/>
                </a:cubicBezTo>
                <a:cubicBezTo>
                  <a:pt x="796290" y="8890"/>
                  <a:pt x="795020" y="0"/>
                  <a:pt x="784860" y="3810"/>
                </a:cubicBezTo>
                <a:cubicBezTo>
                  <a:pt x="774700" y="7620"/>
                  <a:pt x="754380" y="29210"/>
                  <a:pt x="739140" y="34290"/>
                </a:cubicBezTo>
                <a:cubicBezTo>
                  <a:pt x="723900" y="39370"/>
                  <a:pt x="693420" y="34290"/>
                  <a:pt x="693420" y="34290"/>
                </a:cubicBezTo>
                <a:lnTo>
                  <a:pt x="647700" y="34290"/>
                </a:lnTo>
                <a:cubicBezTo>
                  <a:pt x="635000" y="34290"/>
                  <a:pt x="628650" y="35560"/>
                  <a:pt x="617220" y="34290"/>
                </a:cubicBezTo>
                <a:cubicBezTo>
                  <a:pt x="605790" y="33020"/>
                  <a:pt x="591820" y="26670"/>
                  <a:pt x="579120" y="26670"/>
                </a:cubicBezTo>
                <a:cubicBezTo>
                  <a:pt x="566420" y="26670"/>
                  <a:pt x="541020" y="34290"/>
                  <a:pt x="541020" y="34290"/>
                </a:cubicBezTo>
                <a:cubicBezTo>
                  <a:pt x="521970" y="38100"/>
                  <a:pt x="483870" y="46990"/>
                  <a:pt x="464820" y="49530"/>
                </a:cubicBezTo>
                <a:cubicBezTo>
                  <a:pt x="445770" y="52070"/>
                  <a:pt x="438150" y="48260"/>
                  <a:pt x="426720" y="49530"/>
                </a:cubicBezTo>
                <a:cubicBezTo>
                  <a:pt x="415290" y="50800"/>
                  <a:pt x="407670" y="53340"/>
                  <a:pt x="396240" y="57150"/>
                </a:cubicBezTo>
                <a:cubicBezTo>
                  <a:pt x="384810" y="60960"/>
                  <a:pt x="365760" y="68580"/>
                  <a:pt x="358140" y="72390"/>
                </a:cubicBezTo>
                <a:cubicBezTo>
                  <a:pt x="350520" y="76200"/>
                  <a:pt x="360680" y="76200"/>
                  <a:pt x="350520" y="80010"/>
                </a:cubicBezTo>
                <a:cubicBezTo>
                  <a:pt x="340360" y="83820"/>
                  <a:pt x="313690" y="92710"/>
                  <a:pt x="297180" y="95250"/>
                </a:cubicBezTo>
                <a:cubicBezTo>
                  <a:pt x="280670" y="97790"/>
                  <a:pt x="278130" y="74930"/>
                  <a:pt x="251460" y="95250"/>
                </a:cubicBezTo>
                <a:cubicBezTo>
                  <a:pt x="224790" y="115570"/>
                  <a:pt x="156210" y="186690"/>
                  <a:pt x="137160" y="217170"/>
                </a:cubicBezTo>
                <a:cubicBezTo>
                  <a:pt x="118110" y="247650"/>
                  <a:pt x="139700" y="259080"/>
                  <a:pt x="137160" y="278130"/>
                </a:cubicBezTo>
                <a:cubicBezTo>
                  <a:pt x="134620" y="297180"/>
                  <a:pt x="134620" y="312420"/>
                  <a:pt x="121920" y="331470"/>
                </a:cubicBezTo>
                <a:cubicBezTo>
                  <a:pt x="109220" y="350520"/>
                  <a:pt x="80010" y="364490"/>
                  <a:pt x="60960" y="392430"/>
                </a:cubicBezTo>
                <a:cubicBezTo>
                  <a:pt x="41910" y="420370"/>
                  <a:pt x="15240" y="467360"/>
                  <a:pt x="7620" y="499110"/>
                </a:cubicBezTo>
                <a:cubicBezTo>
                  <a:pt x="0" y="530860"/>
                  <a:pt x="2540" y="547370"/>
                  <a:pt x="15240" y="582930"/>
                </a:cubicBezTo>
                <a:cubicBezTo>
                  <a:pt x="27940" y="618490"/>
                  <a:pt x="72390" y="681990"/>
                  <a:pt x="83820" y="712470"/>
                </a:cubicBezTo>
                <a:cubicBezTo>
                  <a:pt x="95250" y="742950"/>
                  <a:pt x="72390" y="748030"/>
                  <a:pt x="83820" y="765810"/>
                </a:cubicBezTo>
                <a:cubicBezTo>
                  <a:pt x="95250" y="783590"/>
                  <a:pt x="139700" y="793750"/>
                  <a:pt x="152400" y="819150"/>
                </a:cubicBezTo>
                <a:cubicBezTo>
                  <a:pt x="165100" y="844550"/>
                  <a:pt x="158750" y="887730"/>
                  <a:pt x="160020" y="918210"/>
                </a:cubicBezTo>
                <a:cubicBezTo>
                  <a:pt x="161290" y="948690"/>
                  <a:pt x="160020" y="1002030"/>
                  <a:pt x="160020" y="1002030"/>
                </a:cubicBezTo>
                <a:cubicBezTo>
                  <a:pt x="160020" y="1023620"/>
                  <a:pt x="151130" y="1026160"/>
                  <a:pt x="160020" y="1047750"/>
                </a:cubicBezTo>
                <a:cubicBezTo>
                  <a:pt x="168910" y="1069340"/>
                  <a:pt x="186690" y="1101090"/>
                  <a:pt x="213360" y="1131570"/>
                </a:cubicBezTo>
                <a:cubicBezTo>
                  <a:pt x="240030" y="1162050"/>
                  <a:pt x="320040" y="1230630"/>
                  <a:pt x="320040" y="1230630"/>
                </a:cubicBezTo>
                <a:cubicBezTo>
                  <a:pt x="377190" y="1283970"/>
                  <a:pt x="462280" y="1380490"/>
                  <a:pt x="556260" y="1451610"/>
                </a:cubicBezTo>
                <a:cubicBezTo>
                  <a:pt x="650240" y="1522730"/>
                  <a:pt x="808990" y="1584960"/>
                  <a:pt x="883920" y="1657350"/>
                </a:cubicBezTo>
                <a:cubicBezTo>
                  <a:pt x="958850" y="1729740"/>
                  <a:pt x="970280" y="1803400"/>
                  <a:pt x="1005840" y="1885950"/>
                </a:cubicBezTo>
                <a:cubicBezTo>
                  <a:pt x="1041400" y="1968500"/>
                  <a:pt x="1074420" y="2070100"/>
                  <a:pt x="1097280" y="2152650"/>
                </a:cubicBezTo>
                <a:cubicBezTo>
                  <a:pt x="1120140" y="2235200"/>
                  <a:pt x="1125220" y="2296160"/>
                  <a:pt x="1143000" y="2381250"/>
                </a:cubicBezTo>
                <a:cubicBezTo>
                  <a:pt x="1160780" y="2466340"/>
                  <a:pt x="1156970" y="2623820"/>
                  <a:pt x="1203960" y="2663190"/>
                </a:cubicBezTo>
                <a:cubicBezTo>
                  <a:pt x="1250950" y="2702560"/>
                  <a:pt x="1393190" y="2626360"/>
                  <a:pt x="1424940" y="2617470"/>
                </a:cubicBezTo>
                <a:cubicBezTo>
                  <a:pt x="1456690" y="2608580"/>
                  <a:pt x="1388110" y="2618740"/>
                  <a:pt x="1394460" y="2609850"/>
                </a:cubicBezTo>
                <a:cubicBezTo>
                  <a:pt x="1400810" y="2600960"/>
                  <a:pt x="1433830" y="2565400"/>
                  <a:pt x="1463040" y="2564130"/>
                </a:cubicBezTo>
                <a:cubicBezTo>
                  <a:pt x="1492250" y="2562860"/>
                  <a:pt x="1540510" y="2590800"/>
                  <a:pt x="1569720" y="2602230"/>
                </a:cubicBezTo>
                <a:cubicBezTo>
                  <a:pt x="1598930" y="2613660"/>
                  <a:pt x="1610360" y="2631440"/>
                  <a:pt x="1638300" y="2632710"/>
                </a:cubicBezTo>
                <a:cubicBezTo>
                  <a:pt x="1666240" y="2633980"/>
                  <a:pt x="1711960" y="2621280"/>
                  <a:pt x="1737360" y="2609850"/>
                </a:cubicBezTo>
                <a:cubicBezTo>
                  <a:pt x="1762760" y="2598420"/>
                  <a:pt x="1760220" y="2564130"/>
                  <a:pt x="1790700" y="2564130"/>
                </a:cubicBezTo>
                <a:cubicBezTo>
                  <a:pt x="1821180" y="2564130"/>
                  <a:pt x="1920240" y="2609850"/>
                  <a:pt x="1920240" y="2609850"/>
                </a:cubicBezTo>
                <a:cubicBezTo>
                  <a:pt x="1969770" y="2627630"/>
                  <a:pt x="2025650" y="2632710"/>
                  <a:pt x="2087880" y="2670810"/>
                </a:cubicBezTo>
                <a:cubicBezTo>
                  <a:pt x="2150110" y="2708910"/>
                  <a:pt x="2244090" y="2791460"/>
                  <a:pt x="2293620" y="2838450"/>
                </a:cubicBezTo>
                <a:cubicBezTo>
                  <a:pt x="2343150" y="2885440"/>
                  <a:pt x="2331720" y="2959100"/>
                  <a:pt x="2385060" y="2952750"/>
                </a:cubicBezTo>
                <a:cubicBezTo>
                  <a:pt x="2438400" y="2946400"/>
                  <a:pt x="2567940" y="2835910"/>
                  <a:pt x="2613660" y="2800350"/>
                </a:cubicBezTo>
                <a:cubicBezTo>
                  <a:pt x="2659380" y="2764790"/>
                  <a:pt x="2677160" y="2760980"/>
                  <a:pt x="2674620" y="2739390"/>
                </a:cubicBezTo>
                <a:close/>
              </a:path>
            </a:pathLst>
          </a:custGeom>
          <a:solidFill>
            <a:srgbClr val="66FF66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126981" name="矩形 14"/>
          <p:cNvSpPr>
            <a:spLocks noChangeArrowheads="1"/>
          </p:cNvSpPr>
          <p:nvPr/>
        </p:nvSpPr>
        <p:spPr bwMode="auto">
          <a:xfrm>
            <a:off x="938213" y="1362075"/>
            <a:ext cx="41529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是位于颞骨岩部内的含气的不规则小腔。鼓室有６个壁，鼓室内有听小骨、韧带、肌、血管和神经等。鼓室的各壁及上述各结构的表面均覆盖有粘膜</a:t>
            </a:r>
          </a:p>
        </p:txBody>
      </p:sp>
      <p:sp>
        <p:nvSpPr>
          <p:cNvPr id="126982" name="矩形 17"/>
          <p:cNvSpPr>
            <a:spLocks noChangeArrowheads="1"/>
          </p:cNvSpPr>
          <p:nvPr/>
        </p:nvSpPr>
        <p:spPr bwMode="auto">
          <a:xfrm>
            <a:off x="1603375" y="511175"/>
            <a:ext cx="3168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 室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Tympanic cavity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35196-DD93-4D22-86DD-6E7204E5EBB1}" type="slidenum">
              <a:rPr lang="zh-CN" altLang="en-US"/>
              <a:pPr>
                <a:defRPr/>
              </a:pPr>
              <a:t>74</a:t>
            </a:fld>
            <a:endParaRPr lang="zh-CN" altLang="en-US"/>
          </a:p>
        </p:txBody>
      </p:sp>
      <p:pic>
        <p:nvPicPr>
          <p:cNvPr id="128003" name="Picture 4" descr="耳模式图3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879475"/>
            <a:ext cx="57023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6837363" y="1466850"/>
            <a:ext cx="0" cy="7620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7042150" y="4335463"/>
            <a:ext cx="0" cy="7620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50866" y="1443784"/>
            <a:ext cx="2486057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鼓室六壁</a:t>
            </a:r>
          </a:p>
        </p:txBody>
      </p:sp>
      <p:sp>
        <p:nvSpPr>
          <p:cNvPr id="22" name="矩形 21"/>
          <p:cNvSpPr/>
          <p:nvPr/>
        </p:nvSpPr>
        <p:spPr>
          <a:xfrm>
            <a:off x="1242665" y="2281984"/>
            <a:ext cx="2486057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上    壁</a:t>
            </a:r>
            <a:r>
              <a:rPr lang="en-US" altLang="zh-CN" sz="24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4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鼓室盖</a:t>
            </a:r>
            <a:endParaRPr lang="zh-CN" altLang="en-US" sz="24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23614" y="2764263"/>
            <a:ext cx="2824162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下    壁</a:t>
            </a:r>
            <a:r>
              <a:rPr lang="en-US" altLang="zh-CN" sz="24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4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颈静脉壁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294438" y="1027113"/>
            <a:ext cx="1112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鼓室盖</a:t>
            </a: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 flipV="1">
            <a:off x="4679950" y="3192463"/>
            <a:ext cx="2138363" cy="19002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6376988" y="5121275"/>
            <a:ext cx="142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颈内静脉</a:t>
            </a: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4194175" y="5092700"/>
            <a:ext cx="88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鼓 膜</a:t>
            </a:r>
          </a:p>
        </p:txBody>
      </p:sp>
      <p:sp>
        <p:nvSpPr>
          <p:cNvPr id="28" name="矩形 27"/>
          <p:cNvSpPr/>
          <p:nvPr/>
        </p:nvSpPr>
        <p:spPr>
          <a:xfrm>
            <a:off x="984990" y="3205667"/>
            <a:ext cx="2824162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外侧壁</a:t>
            </a:r>
            <a:r>
              <a:rPr lang="en-US" altLang="zh-CN" sz="24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4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鼓  膜</a:t>
            </a:r>
          </a:p>
        </p:txBody>
      </p:sp>
      <p:sp>
        <p:nvSpPr>
          <p:cNvPr id="29" name="任意多边形 28"/>
          <p:cNvSpPr/>
          <p:nvPr/>
        </p:nvSpPr>
        <p:spPr>
          <a:xfrm>
            <a:off x="6567488" y="2239963"/>
            <a:ext cx="712787" cy="254000"/>
          </a:xfrm>
          <a:custGeom>
            <a:avLst/>
            <a:gdLst>
              <a:gd name="connsiteX0" fmla="*/ 712522 w 712908"/>
              <a:gd name="connsiteY0" fmla="*/ 66934 h 253921"/>
              <a:gd name="connsiteX1" fmla="*/ 624892 w 712908"/>
              <a:gd name="connsiteY1" fmla="*/ 66934 h 253921"/>
              <a:gd name="connsiteX2" fmla="*/ 556312 w 712908"/>
              <a:gd name="connsiteY2" fmla="*/ 66934 h 253921"/>
              <a:gd name="connsiteX3" fmla="*/ 483922 w 712908"/>
              <a:gd name="connsiteY3" fmla="*/ 47884 h 253921"/>
              <a:gd name="connsiteX4" fmla="*/ 438202 w 712908"/>
              <a:gd name="connsiteY4" fmla="*/ 47884 h 253921"/>
              <a:gd name="connsiteX5" fmla="*/ 388672 w 712908"/>
              <a:gd name="connsiteY5" fmla="*/ 44074 h 253921"/>
              <a:gd name="connsiteX6" fmla="*/ 316282 w 712908"/>
              <a:gd name="connsiteY6" fmla="*/ 28834 h 253921"/>
              <a:gd name="connsiteX7" fmla="*/ 266752 w 712908"/>
              <a:gd name="connsiteY7" fmla="*/ 25024 h 253921"/>
              <a:gd name="connsiteX8" fmla="*/ 198172 w 712908"/>
              <a:gd name="connsiteY8" fmla="*/ 17404 h 253921"/>
              <a:gd name="connsiteX9" fmla="*/ 148642 w 712908"/>
              <a:gd name="connsiteY9" fmla="*/ 17404 h 253921"/>
              <a:gd name="connsiteX10" fmla="*/ 80062 w 712908"/>
              <a:gd name="connsiteY10" fmla="*/ 17404 h 253921"/>
              <a:gd name="connsiteX11" fmla="*/ 34342 w 712908"/>
              <a:gd name="connsiteY11" fmla="*/ 13594 h 253921"/>
              <a:gd name="connsiteX12" fmla="*/ 52 w 712908"/>
              <a:gd name="connsiteY12" fmla="*/ 211714 h 253921"/>
              <a:gd name="connsiteX13" fmla="*/ 41962 w 712908"/>
              <a:gd name="connsiteY13" fmla="*/ 162184 h 253921"/>
              <a:gd name="connsiteX14" fmla="*/ 76252 w 712908"/>
              <a:gd name="connsiteY14" fmla="*/ 131704 h 253921"/>
              <a:gd name="connsiteX15" fmla="*/ 110542 w 712908"/>
              <a:gd name="connsiteY15" fmla="*/ 105034 h 253921"/>
              <a:gd name="connsiteX16" fmla="*/ 133402 w 712908"/>
              <a:gd name="connsiteY16" fmla="*/ 112654 h 253921"/>
              <a:gd name="connsiteX17" fmla="*/ 171502 w 712908"/>
              <a:gd name="connsiteY17" fmla="*/ 89794 h 253921"/>
              <a:gd name="connsiteX18" fmla="*/ 251512 w 712908"/>
              <a:gd name="connsiteY18" fmla="*/ 70744 h 253921"/>
              <a:gd name="connsiteX19" fmla="*/ 312472 w 712908"/>
              <a:gd name="connsiteY19" fmla="*/ 78364 h 253921"/>
              <a:gd name="connsiteX20" fmla="*/ 369622 w 712908"/>
              <a:gd name="connsiteY20" fmla="*/ 97414 h 253921"/>
              <a:gd name="connsiteX21" fmla="*/ 407722 w 712908"/>
              <a:gd name="connsiteY21" fmla="*/ 127894 h 253921"/>
              <a:gd name="connsiteX22" fmla="*/ 419152 w 712908"/>
              <a:gd name="connsiteY22" fmla="*/ 162184 h 253921"/>
              <a:gd name="connsiteX23" fmla="*/ 472492 w 712908"/>
              <a:gd name="connsiteY23" fmla="*/ 173614 h 253921"/>
              <a:gd name="connsiteX24" fmla="*/ 510592 w 712908"/>
              <a:gd name="connsiteY24" fmla="*/ 177424 h 253921"/>
              <a:gd name="connsiteX25" fmla="*/ 541072 w 712908"/>
              <a:gd name="connsiteY25" fmla="*/ 204094 h 253921"/>
              <a:gd name="connsiteX26" fmla="*/ 560122 w 712908"/>
              <a:gd name="connsiteY26" fmla="*/ 219334 h 253921"/>
              <a:gd name="connsiteX27" fmla="*/ 602032 w 712908"/>
              <a:gd name="connsiteY27" fmla="*/ 219334 h 253921"/>
              <a:gd name="connsiteX28" fmla="*/ 655372 w 712908"/>
              <a:gd name="connsiteY28" fmla="*/ 246004 h 253921"/>
              <a:gd name="connsiteX29" fmla="*/ 712522 w 712908"/>
              <a:gd name="connsiteY29" fmla="*/ 66934 h 25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2908" h="253921">
                <a:moveTo>
                  <a:pt x="712522" y="66934"/>
                </a:moveTo>
                <a:cubicBezTo>
                  <a:pt x="707442" y="37089"/>
                  <a:pt x="624892" y="66934"/>
                  <a:pt x="624892" y="66934"/>
                </a:cubicBezTo>
                <a:cubicBezTo>
                  <a:pt x="598857" y="66934"/>
                  <a:pt x="579807" y="70109"/>
                  <a:pt x="556312" y="66934"/>
                </a:cubicBezTo>
                <a:cubicBezTo>
                  <a:pt x="532817" y="63759"/>
                  <a:pt x="503607" y="51059"/>
                  <a:pt x="483922" y="47884"/>
                </a:cubicBezTo>
                <a:cubicBezTo>
                  <a:pt x="464237" y="44709"/>
                  <a:pt x="454077" y="48519"/>
                  <a:pt x="438202" y="47884"/>
                </a:cubicBezTo>
                <a:cubicBezTo>
                  <a:pt x="422327" y="47249"/>
                  <a:pt x="408992" y="47249"/>
                  <a:pt x="388672" y="44074"/>
                </a:cubicBezTo>
                <a:cubicBezTo>
                  <a:pt x="368352" y="40899"/>
                  <a:pt x="336602" y="32009"/>
                  <a:pt x="316282" y="28834"/>
                </a:cubicBezTo>
                <a:cubicBezTo>
                  <a:pt x="295962" y="25659"/>
                  <a:pt x="286437" y="26929"/>
                  <a:pt x="266752" y="25024"/>
                </a:cubicBezTo>
                <a:cubicBezTo>
                  <a:pt x="247067" y="23119"/>
                  <a:pt x="217857" y="18674"/>
                  <a:pt x="198172" y="17404"/>
                </a:cubicBezTo>
                <a:cubicBezTo>
                  <a:pt x="178487" y="16134"/>
                  <a:pt x="148642" y="17404"/>
                  <a:pt x="148642" y="17404"/>
                </a:cubicBezTo>
                <a:cubicBezTo>
                  <a:pt x="128957" y="17404"/>
                  <a:pt x="99112" y="18039"/>
                  <a:pt x="80062" y="17404"/>
                </a:cubicBezTo>
                <a:cubicBezTo>
                  <a:pt x="61012" y="16769"/>
                  <a:pt x="47677" y="-18791"/>
                  <a:pt x="34342" y="13594"/>
                </a:cubicBezTo>
                <a:cubicBezTo>
                  <a:pt x="21007" y="45979"/>
                  <a:pt x="-1218" y="186949"/>
                  <a:pt x="52" y="211714"/>
                </a:cubicBezTo>
                <a:cubicBezTo>
                  <a:pt x="1322" y="236479"/>
                  <a:pt x="29262" y="175519"/>
                  <a:pt x="41962" y="162184"/>
                </a:cubicBezTo>
                <a:cubicBezTo>
                  <a:pt x="54662" y="148849"/>
                  <a:pt x="64822" y="141229"/>
                  <a:pt x="76252" y="131704"/>
                </a:cubicBezTo>
                <a:cubicBezTo>
                  <a:pt x="87682" y="122179"/>
                  <a:pt x="101017" y="108209"/>
                  <a:pt x="110542" y="105034"/>
                </a:cubicBezTo>
                <a:cubicBezTo>
                  <a:pt x="120067" y="101859"/>
                  <a:pt x="123242" y="115194"/>
                  <a:pt x="133402" y="112654"/>
                </a:cubicBezTo>
                <a:cubicBezTo>
                  <a:pt x="143562" y="110114"/>
                  <a:pt x="151817" y="96779"/>
                  <a:pt x="171502" y="89794"/>
                </a:cubicBezTo>
                <a:cubicBezTo>
                  <a:pt x="191187" y="82809"/>
                  <a:pt x="228017" y="72649"/>
                  <a:pt x="251512" y="70744"/>
                </a:cubicBezTo>
                <a:cubicBezTo>
                  <a:pt x="275007" y="68839"/>
                  <a:pt x="292787" y="73919"/>
                  <a:pt x="312472" y="78364"/>
                </a:cubicBezTo>
                <a:cubicBezTo>
                  <a:pt x="332157" y="82809"/>
                  <a:pt x="353747" y="89159"/>
                  <a:pt x="369622" y="97414"/>
                </a:cubicBezTo>
                <a:cubicBezTo>
                  <a:pt x="385497" y="105669"/>
                  <a:pt x="399467" y="117099"/>
                  <a:pt x="407722" y="127894"/>
                </a:cubicBezTo>
                <a:cubicBezTo>
                  <a:pt x="415977" y="138689"/>
                  <a:pt x="408357" y="154564"/>
                  <a:pt x="419152" y="162184"/>
                </a:cubicBezTo>
                <a:cubicBezTo>
                  <a:pt x="429947" y="169804"/>
                  <a:pt x="457252" y="171074"/>
                  <a:pt x="472492" y="173614"/>
                </a:cubicBezTo>
                <a:cubicBezTo>
                  <a:pt x="487732" y="176154"/>
                  <a:pt x="499162" y="172344"/>
                  <a:pt x="510592" y="177424"/>
                </a:cubicBezTo>
                <a:cubicBezTo>
                  <a:pt x="522022" y="182504"/>
                  <a:pt x="532817" y="197109"/>
                  <a:pt x="541072" y="204094"/>
                </a:cubicBezTo>
                <a:cubicBezTo>
                  <a:pt x="549327" y="211079"/>
                  <a:pt x="549962" y="216794"/>
                  <a:pt x="560122" y="219334"/>
                </a:cubicBezTo>
                <a:cubicBezTo>
                  <a:pt x="570282" y="221874"/>
                  <a:pt x="586157" y="214889"/>
                  <a:pt x="602032" y="219334"/>
                </a:cubicBezTo>
                <a:cubicBezTo>
                  <a:pt x="617907" y="223779"/>
                  <a:pt x="639497" y="272674"/>
                  <a:pt x="655372" y="246004"/>
                </a:cubicBezTo>
                <a:cubicBezTo>
                  <a:pt x="671247" y="219334"/>
                  <a:pt x="717602" y="96779"/>
                  <a:pt x="712522" y="66934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6975475" y="3497263"/>
            <a:ext cx="625475" cy="420687"/>
          </a:xfrm>
          <a:custGeom>
            <a:avLst/>
            <a:gdLst>
              <a:gd name="connsiteX0" fmla="*/ 6227 w 625367"/>
              <a:gd name="connsiteY0" fmla="*/ 71930 h 421321"/>
              <a:gd name="connsiteX1" fmla="*/ 135767 w 625367"/>
              <a:gd name="connsiteY1" fmla="*/ 60500 h 421321"/>
              <a:gd name="connsiteX2" fmla="*/ 246257 w 625367"/>
              <a:gd name="connsiteY2" fmla="*/ 26210 h 421321"/>
              <a:gd name="connsiteX3" fmla="*/ 341507 w 625367"/>
              <a:gd name="connsiteY3" fmla="*/ 14780 h 421321"/>
              <a:gd name="connsiteX4" fmla="*/ 394847 w 625367"/>
              <a:gd name="connsiteY4" fmla="*/ 3350 h 421321"/>
              <a:gd name="connsiteX5" fmla="*/ 471047 w 625367"/>
              <a:gd name="connsiteY5" fmla="*/ 79550 h 421321"/>
              <a:gd name="connsiteX6" fmla="*/ 520577 w 625367"/>
              <a:gd name="connsiteY6" fmla="*/ 151940 h 421321"/>
              <a:gd name="connsiteX7" fmla="*/ 551057 w 625367"/>
              <a:gd name="connsiteY7" fmla="*/ 209090 h 421321"/>
              <a:gd name="connsiteX8" fmla="*/ 570107 w 625367"/>
              <a:gd name="connsiteY8" fmla="*/ 239570 h 421321"/>
              <a:gd name="connsiteX9" fmla="*/ 608207 w 625367"/>
              <a:gd name="connsiteY9" fmla="*/ 281480 h 421321"/>
              <a:gd name="connsiteX10" fmla="*/ 608207 w 625367"/>
              <a:gd name="connsiteY10" fmla="*/ 334820 h 421321"/>
              <a:gd name="connsiteX11" fmla="*/ 623447 w 625367"/>
              <a:gd name="connsiteY11" fmla="*/ 357680 h 421321"/>
              <a:gd name="connsiteX12" fmla="*/ 619637 w 625367"/>
              <a:gd name="connsiteY12" fmla="*/ 403400 h 421321"/>
              <a:gd name="connsiteX13" fmla="*/ 573917 w 625367"/>
              <a:gd name="connsiteY13" fmla="*/ 414830 h 421321"/>
              <a:gd name="connsiteX14" fmla="*/ 532007 w 625367"/>
              <a:gd name="connsiteY14" fmla="*/ 414830 h 421321"/>
              <a:gd name="connsiteX15" fmla="*/ 505337 w 625367"/>
              <a:gd name="connsiteY15" fmla="*/ 414830 h 421321"/>
              <a:gd name="connsiteX16" fmla="*/ 509147 w 625367"/>
              <a:gd name="connsiteY16" fmla="*/ 327200 h 421321"/>
              <a:gd name="connsiteX17" fmla="*/ 501527 w 625367"/>
              <a:gd name="connsiteY17" fmla="*/ 258620 h 421321"/>
              <a:gd name="connsiteX18" fmla="*/ 471047 w 625367"/>
              <a:gd name="connsiteY18" fmla="*/ 190040 h 421321"/>
              <a:gd name="connsiteX19" fmla="*/ 436757 w 625367"/>
              <a:gd name="connsiteY19" fmla="*/ 151940 h 421321"/>
              <a:gd name="connsiteX20" fmla="*/ 379607 w 625367"/>
              <a:gd name="connsiteY20" fmla="*/ 117650 h 421321"/>
              <a:gd name="connsiteX21" fmla="*/ 326267 w 625367"/>
              <a:gd name="connsiteY21" fmla="*/ 94790 h 421321"/>
              <a:gd name="connsiteX22" fmla="*/ 307217 w 625367"/>
              <a:gd name="connsiteY22" fmla="*/ 94790 h 421321"/>
              <a:gd name="connsiteX23" fmla="*/ 242447 w 625367"/>
              <a:gd name="connsiteY23" fmla="*/ 90980 h 421321"/>
              <a:gd name="connsiteX24" fmla="*/ 162437 w 625367"/>
              <a:gd name="connsiteY24" fmla="*/ 117650 h 421321"/>
              <a:gd name="connsiteX25" fmla="*/ 124337 w 625367"/>
              <a:gd name="connsiteY25" fmla="*/ 136700 h 421321"/>
              <a:gd name="connsiteX26" fmla="*/ 86237 w 625367"/>
              <a:gd name="connsiteY26" fmla="*/ 144320 h 421321"/>
              <a:gd name="connsiteX27" fmla="*/ 25277 w 625367"/>
              <a:gd name="connsiteY27" fmla="*/ 190040 h 421321"/>
              <a:gd name="connsiteX28" fmla="*/ 6227 w 625367"/>
              <a:gd name="connsiteY28" fmla="*/ 71930 h 42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367" h="421321">
                <a:moveTo>
                  <a:pt x="6227" y="71930"/>
                </a:moveTo>
                <a:cubicBezTo>
                  <a:pt x="24642" y="50340"/>
                  <a:pt x="95762" y="68120"/>
                  <a:pt x="135767" y="60500"/>
                </a:cubicBezTo>
                <a:cubicBezTo>
                  <a:pt x="175772" y="52880"/>
                  <a:pt x="211967" y="33830"/>
                  <a:pt x="246257" y="26210"/>
                </a:cubicBezTo>
                <a:cubicBezTo>
                  <a:pt x="280547" y="18590"/>
                  <a:pt x="316742" y="18590"/>
                  <a:pt x="341507" y="14780"/>
                </a:cubicBezTo>
                <a:cubicBezTo>
                  <a:pt x="366272" y="10970"/>
                  <a:pt x="373257" y="-7445"/>
                  <a:pt x="394847" y="3350"/>
                </a:cubicBezTo>
                <a:cubicBezTo>
                  <a:pt x="416437" y="14145"/>
                  <a:pt x="450092" y="54785"/>
                  <a:pt x="471047" y="79550"/>
                </a:cubicBezTo>
                <a:cubicBezTo>
                  <a:pt x="492002" y="104315"/>
                  <a:pt x="507242" y="130350"/>
                  <a:pt x="520577" y="151940"/>
                </a:cubicBezTo>
                <a:cubicBezTo>
                  <a:pt x="533912" y="173530"/>
                  <a:pt x="542802" y="194485"/>
                  <a:pt x="551057" y="209090"/>
                </a:cubicBezTo>
                <a:cubicBezTo>
                  <a:pt x="559312" y="223695"/>
                  <a:pt x="560582" y="227505"/>
                  <a:pt x="570107" y="239570"/>
                </a:cubicBezTo>
                <a:cubicBezTo>
                  <a:pt x="579632" y="251635"/>
                  <a:pt x="601857" y="265605"/>
                  <a:pt x="608207" y="281480"/>
                </a:cubicBezTo>
                <a:cubicBezTo>
                  <a:pt x="614557" y="297355"/>
                  <a:pt x="605667" y="322120"/>
                  <a:pt x="608207" y="334820"/>
                </a:cubicBezTo>
                <a:cubicBezTo>
                  <a:pt x="610747" y="347520"/>
                  <a:pt x="621542" y="346250"/>
                  <a:pt x="623447" y="357680"/>
                </a:cubicBezTo>
                <a:cubicBezTo>
                  <a:pt x="625352" y="369110"/>
                  <a:pt x="627892" y="393875"/>
                  <a:pt x="619637" y="403400"/>
                </a:cubicBezTo>
                <a:cubicBezTo>
                  <a:pt x="611382" y="412925"/>
                  <a:pt x="588522" y="412925"/>
                  <a:pt x="573917" y="414830"/>
                </a:cubicBezTo>
                <a:cubicBezTo>
                  <a:pt x="559312" y="416735"/>
                  <a:pt x="532007" y="414830"/>
                  <a:pt x="532007" y="414830"/>
                </a:cubicBezTo>
                <a:cubicBezTo>
                  <a:pt x="520577" y="414830"/>
                  <a:pt x="509147" y="429435"/>
                  <a:pt x="505337" y="414830"/>
                </a:cubicBezTo>
                <a:cubicBezTo>
                  <a:pt x="501527" y="400225"/>
                  <a:pt x="509782" y="353235"/>
                  <a:pt x="509147" y="327200"/>
                </a:cubicBezTo>
                <a:cubicBezTo>
                  <a:pt x="508512" y="301165"/>
                  <a:pt x="507877" y="281480"/>
                  <a:pt x="501527" y="258620"/>
                </a:cubicBezTo>
                <a:cubicBezTo>
                  <a:pt x="495177" y="235760"/>
                  <a:pt x="481842" y="207820"/>
                  <a:pt x="471047" y="190040"/>
                </a:cubicBezTo>
                <a:cubicBezTo>
                  <a:pt x="460252" y="172260"/>
                  <a:pt x="451997" y="164005"/>
                  <a:pt x="436757" y="151940"/>
                </a:cubicBezTo>
                <a:cubicBezTo>
                  <a:pt x="421517" y="139875"/>
                  <a:pt x="398022" y="127175"/>
                  <a:pt x="379607" y="117650"/>
                </a:cubicBezTo>
                <a:cubicBezTo>
                  <a:pt x="361192" y="108125"/>
                  <a:pt x="338332" y="98600"/>
                  <a:pt x="326267" y="94790"/>
                </a:cubicBezTo>
                <a:cubicBezTo>
                  <a:pt x="314202" y="90980"/>
                  <a:pt x="321187" y="95425"/>
                  <a:pt x="307217" y="94790"/>
                </a:cubicBezTo>
                <a:cubicBezTo>
                  <a:pt x="293247" y="94155"/>
                  <a:pt x="266577" y="87170"/>
                  <a:pt x="242447" y="90980"/>
                </a:cubicBezTo>
                <a:cubicBezTo>
                  <a:pt x="218317" y="94790"/>
                  <a:pt x="182122" y="110030"/>
                  <a:pt x="162437" y="117650"/>
                </a:cubicBezTo>
                <a:cubicBezTo>
                  <a:pt x="142752" y="125270"/>
                  <a:pt x="137037" y="132255"/>
                  <a:pt x="124337" y="136700"/>
                </a:cubicBezTo>
                <a:cubicBezTo>
                  <a:pt x="111637" y="141145"/>
                  <a:pt x="102747" y="135430"/>
                  <a:pt x="86237" y="144320"/>
                </a:cubicBezTo>
                <a:cubicBezTo>
                  <a:pt x="69727" y="153210"/>
                  <a:pt x="35437" y="201470"/>
                  <a:pt x="25277" y="190040"/>
                </a:cubicBezTo>
                <a:cubicBezTo>
                  <a:pt x="15117" y="178610"/>
                  <a:pt x="-12188" y="93520"/>
                  <a:pt x="6227" y="71930"/>
                </a:cubicBezTo>
                <a:close/>
              </a:path>
            </a:pathLst>
          </a:custGeom>
          <a:solidFill>
            <a:srgbClr val="FFFF00">
              <a:alpha val="48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/>
      <p:bldP spid="25" grpId="0" animBg="1"/>
      <p:bldP spid="26" grpId="0"/>
      <p:bldP spid="2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DCBF4-F851-4FE4-86B2-516BA7BCB60D}" type="slidenum">
              <a:rPr lang="zh-CN" altLang="en-US"/>
              <a:pPr>
                <a:defRPr/>
              </a:pPr>
              <a:t>75</a:t>
            </a:fld>
            <a:endParaRPr lang="zh-CN" altLang="en-US"/>
          </a:p>
        </p:txBody>
      </p:sp>
      <p:pic>
        <p:nvPicPr>
          <p:cNvPr id="18" name="Picture 4" descr="18 鼓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944688"/>
            <a:ext cx="290353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2735263" y="4321175"/>
            <a:ext cx="1368425" cy="476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025900" y="40767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鼓膜脐</a:t>
            </a:r>
          </a:p>
        </p:txBody>
      </p:sp>
      <p:pic>
        <p:nvPicPr>
          <p:cNvPr id="21" name="Picture 20" descr="耳膜紧张部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960563"/>
            <a:ext cx="2906713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鼓膜松驰部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935163"/>
            <a:ext cx="2906712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32"/>
          <p:cNvGrpSpPr>
            <a:grpSpLocks/>
          </p:cNvGrpSpPr>
          <p:nvPr/>
        </p:nvGrpSpPr>
        <p:grpSpPr bwMode="auto">
          <a:xfrm>
            <a:off x="1254125" y="1897063"/>
            <a:ext cx="2906713" cy="3776662"/>
            <a:chOff x="820" y="1420"/>
            <a:chExt cx="1831" cy="2379"/>
          </a:xfrm>
        </p:grpSpPr>
        <p:pic>
          <p:nvPicPr>
            <p:cNvPr id="129039" name="Picture 30" descr="光锥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" y="1420"/>
              <a:ext cx="1831" cy="2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40" name="Text Box 6"/>
            <p:cNvSpPr txBox="1">
              <a:spLocks noChangeArrowheads="1"/>
            </p:cNvSpPr>
            <p:nvPr/>
          </p:nvSpPr>
          <p:spPr bwMode="auto">
            <a:xfrm rot="3791349">
              <a:off x="1671" y="3320"/>
              <a:ext cx="6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kumimoji="1" lang="zh-CN" altLang="en-US" sz="2000">
                  <a:solidFill>
                    <a:srgbClr val="3333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光锥</a:t>
              </a:r>
            </a:p>
          </p:txBody>
        </p:sp>
      </p:grpSp>
      <p:sp>
        <p:nvSpPr>
          <p:cNvPr id="26" name="TextBox 17"/>
          <p:cNvSpPr txBox="1"/>
          <p:nvPr/>
        </p:nvSpPr>
        <p:spPr>
          <a:xfrm>
            <a:off x="3326214" y="525365"/>
            <a:ext cx="2491572" cy="783193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4000" b="1" kern="0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鼓  膜</a:t>
            </a:r>
          </a:p>
        </p:txBody>
      </p:sp>
      <p:pic>
        <p:nvPicPr>
          <p:cNvPr id="129034" name="Picture 4" descr="耳模式图3"/>
          <p:cNvPicPr>
            <a:picLocks noChangeAspect="1" noChangeArrowheads="1"/>
          </p:cNvPicPr>
          <p:nvPr/>
        </p:nvPicPr>
        <p:blipFill>
          <a:blip r:embed="rId6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2028825"/>
            <a:ext cx="365442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Line 56"/>
          <p:cNvSpPr>
            <a:spLocks noChangeShapeType="1"/>
          </p:cNvSpPr>
          <p:nvPr/>
        </p:nvSpPr>
        <p:spPr bwMode="auto">
          <a:xfrm flipH="1">
            <a:off x="7132956" y="3530605"/>
            <a:ext cx="45719" cy="131287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scene3d>
            <a:camera prst="orthographicFront">
              <a:rot lat="0" lon="1200000" rev="0"/>
            </a:camera>
            <a:lightRig rig="threePt" dir="t"/>
          </a:scene3d>
        </p:spPr>
        <p:txBody>
          <a:bodyPr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6285505" y="4952334"/>
            <a:ext cx="169183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经典综艺体简" pitchFamily="49" charset="-122"/>
              </a:rPr>
              <a:t>鼓    膜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040188" y="3475038"/>
            <a:ext cx="1146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锤骨柄</a:t>
            </a:r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V="1">
            <a:off x="2987675" y="3725863"/>
            <a:ext cx="111601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30" grpId="0"/>
      <p:bldP spid="3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A1D5C5-D236-45E7-BEED-0A9CCCDCF483}" type="slidenum">
              <a:rPr lang="zh-CN" altLang="en-US"/>
              <a:pPr>
                <a:defRPr/>
              </a:pPr>
              <a:t>76</a:t>
            </a:fld>
            <a:endParaRPr lang="zh-CN" altLang="en-US"/>
          </a:p>
        </p:txBody>
      </p:sp>
      <p:pic>
        <p:nvPicPr>
          <p:cNvPr id="130051" name="Picture 3" descr="耳镜检查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565275"/>
            <a:ext cx="4778375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/>
          <p:cNvCxnSpPr/>
          <p:nvPr/>
        </p:nvCxnSpPr>
        <p:spPr>
          <a:xfrm flipV="1">
            <a:off x="6216650" y="1889125"/>
            <a:ext cx="1576388" cy="504825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854950" y="1660525"/>
            <a:ext cx="1146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>
                <a:latin typeface="Times New Roman" panose="02020603050405020304" pitchFamily="18" charset="0"/>
                <a:ea typeface="黑体" panose="02010609060101010101" pitchFamily="49" charset="-122"/>
              </a:rPr>
              <a:t>锤骨柄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6369050" y="2724150"/>
            <a:ext cx="1485900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888288" y="2478088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>
                <a:latin typeface="Times New Roman" panose="02020603050405020304" pitchFamily="18" charset="0"/>
                <a:ea typeface="黑体" panose="02010609060101010101" pitchFamily="49" charset="-122"/>
              </a:rPr>
              <a:t>鼓膜脐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088063" y="2984500"/>
            <a:ext cx="1766887" cy="493713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904163" y="3252788"/>
            <a:ext cx="1192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400">
                <a:latin typeface="Times New Roman" panose="02020603050405020304" pitchFamily="18" charset="0"/>
                <a:ea typeface="黑体" panose="02010609060101010101" pitchFamily="49" charset="-122"/>
              </a:rPr>
              <a:t>光   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0C1CE7-5A16-4B90-A63F-BA74598886A7}" type="slidenum">
              <a:rPr lang="zh-CN" altLang="en-US"/>
              <a:pPr>
                <a:defRPr/>
              </a:pPr>
              <a:t>77</a:t>
            </a:fld>
            <a:endParaRPr lang="zh-CN" altLang="en-US"/>
          </a:p>
        </p:txBody>
      </p:sp>
      <p:grpSp>
        <p:nvGrpSpPr>
          <p:cNvPr id="23" name="组合 22"/>
          <p:cNvGrpSpPr>
            <a:grpSpLocks/>
          </p:cNvGrpSpPr>
          <p:nvPr/>
        </p:nvGrpSpPr>
        <p:grpSpPr bwMode="auto">
          <a:xfrm>
            <a:off x="631825" y="1238250"/>
            <a:ext cx="8343900" cy="4497388"/>
            <a:chOff x="631838" y="1238971"/>
            <a:chExt cx="8344104" cy="4496811"/>
          </a:xfrm>
        </p:grpSpPr>
        <p:pic>
          <p:nvPicPr>
            <p:cNvPr id="131089" name="Picture 6" descr="19 鼓室内侧壁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228" y="1238971"/>
              <a:ext cx="7172876" cy="4496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090" name="TextBox 1"/>
            <p:cNvSpPr txBox="1">
              <a:spLocks noChangeArrowheads="1"/>
            </p:cNvSpPr>
            <p:nvPr/>
          </p:nvSpPr>
          <p:spPr bwMode="auto">
            <a:xfrm>
              <a:off x="631838" y="3657532"/>
              <a:ext cx="5437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 b="1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后</a:t>
              </a:r>
            </a:p>
          </p:txBody>
        </p:sp>
        <p:sp>
          <p:nvSpPr>
            <p:cNvPr id="131091" name="TextBox 21"/>
            <p:cNvSpPr txBox="1">
              <a:spLocks noChangeArrowheads="1"/>
            </p:cNvSpPr>
            <p:nvPr/>
          </p:nvSpPr>
          <p:spPr bwMode="auto">
            <a:xfrm>
              <a:off x="8430600" y="3657532"/>
              <a:ext cx="5453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 b="1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前</a:t>
              </a:r>
            </a:p>
          </p:txBody>
        </p:sp>
      </p:grpSp>
      <p:sp>
        <p:nvSpPr>
          <p:cNvPr id="27" name="矩形 8"/>
          <p:cNvSpPr/>
          <p:nvPr/>
        </p:nvSpPr>
        <p:spPr>
          <a:xfrm>
            <a:off x="3659006" y="1238971"/>
            <a:ext cx="2567409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Arial" charset="0"/>
                <a:ea typeface="黑体" pitchFamily="49" charset="-122"/>
              </a:rPr>
              <a:t>面神经管凸</a:t>
            </a:r>
          </a:p>
        </p:txBody>
      </p:sp>
      <p:sp>
        <p:nvSpPr>
          <p:cNvPr id="28" name="矩形 27"/>
          <p:cNvSpPr/>
          <p:nvPr/>
        </p:nvSpPr>
        <p:spPr>
          <a:xfrm>
            <a:off x="809432" y="293607"/>
            <a:ext cx="3597997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内侧壁：迷路壁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 flipV="1">
            <a:off x="5049838" y="1816100"/>
            <a:ext cx="138112" cy="1228725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>
            <a:off x="4873625" y="3022600"/>
            <a:ext cx="647700" cy="266700"/>
          </a:xfrm>
          <a:custGeom>
            <a:avLst/>
            <a:gdLst>
              <a:gd name="connsiteX0" fmla="*/ 451030 w 520135"/>
              <a:gd name="connsiteY0" fmla="*/ 11723 h 260376"/>
              <a:gd name="connsiteX1" fmla="*/ 339970 w 520135"/>
              <a:gd name="connsiteY1" fmla="*/ 33936 h 260376"/>
              <a:gd name="connsiteX2" fmla="*/ 251121 w 520135"/>
              <a:gd name="connsiteY2" fmla="*/ 52446 h 260376"/>
              <a:gd name="connsiteX3" fmla="*/ 114146 w 520135"/>
              <a:gd name="connsiteY3" fmla="*/ 89466 h 260376"/>
              <a:gd name="connsiteX4" fmla="*/ 25297 w 520135"/>
              <a:gd name="connsiteY4" fmla="*/ 130188 h 260376"/>
              <a:gd name="connsiteX5" fmla="*/ 25297 w 520135"/>
              <a:gd name="connsiteY5" fmla="*/ 241249 h 260376"/>
              <a:gd name="connsiteX6" fmla="*/ 177080 w 520135"/>
              <a:gd name="connsiteY6" fmla="*/ 244951 h 260376"/>
              <a:gd name="connsiteX7" fmla="*/ 295545 w 520135"/>
              <a:gd name="connsiteY7" fmla="*/ 204229 h 260376"/>
              <a:gd name="connsiteX8" fmla="*/ 358480 w 520135"/>
              <a:gd name="connsiteY8" fmla="*/ 189421 h 260376"/>
              <a:gd name="connsiteX9" fmla="*/ 439924 w 520135"/>
              <a:gd name="connsiteY9" fmla="*/ 163506 h 260376"/>
              <a:gd name="connsiteX10" fmla="*/ 517667 w 520135"/>
              <a:gd name="connsiteY10" fmla="*/ 104274 h 260376"/>
              <a:gd name="connsiteX11" fmla="*/ 451030 w 520135"/>
              <a:gd name="connsiteY11" fmla="*/ 11723 h 26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135" h="260376">
                <a:moveTo>
                  <a:pt x="451030" y="11723"/>
                </a:moveTo>
                <a:cubicBezTo>
                  <a:pt x="421414" y="0"/>
                  <a:pt x="339970" y="33936"/>
                  <a:pt x="339970" y="33936"/>
                </a:cubicBezTo>
                <a:cubicBezTo>
                  <a:pt x="306652" y="40723"/>
                  <a:pt x="288758" y="43191"/>
                  <a:pt x="251121" y="52446"/>
                </a:cubicBezTo>
                <a:cubicBezTo>
                  <a:pt x="213484" y="61701"/>
                  <a:pt x="151783" y="76509"/>
                  <a:pt x="114146" y="89466"/>
                </a:cubicBezTo>
                <a:cubicBezTo>
                  <a:pt x="76509" y="102423"/>
                  <a:pt x="40105" y="104891"/>
                  <a:pt x="25297" y="130188"/>
                </a:cubicBezTo>
                <a:cubicBezTo>
                  <a:pt x="10489" y="155485"/>
                  <a:pt x="0" y="222122"/>
                  <a:pt x="25297" y="241249"/>
                </a:cubicBezTo>
                <a:cubicBezTo>
                  <a:pt x="50594" y="260376"/>
                  <a:pt x="132039" y="251121"/>
                  <a:pt x="177080" y="244951"/>
                </a:cubicBezTo>
                <a:cubicBezTo>
                  <a:pt x="222121" y="238781"/>
                  <a:pt x="265312" y="213484"/>
                  <a:pt x="295545" y="204229"/>
                </a:cubicBezTo>
                <a:cubicBezTo>
                  <a:pt x="325778" y="194974"/>
                  <a:pt x="334417" y="196208"/>
                  <a:pt x="358480" y="189421"/>
                </a:cubicBezTo>
                <a:cubicBezTo>
                  <a:pt x="382543" y="182634"/>
                  <a:pt x="413393" y="177697"/>
                  <a:pt x="439924" y="163506"/>
                </a:cubicBezTo>
                <a:cubicBezTo>
                  <a:pt x="466455" y="149315"/>
                  <a:pt x="515199" y="129571"/>
                  <a:pt x="517667" y="104274"/>
                </a:cubicBezTo>
                <a:cubicBezTo>
                  <a:pt x="520135" y="78977"/>
                  <a:pt x="480646" y="23446"/>
                  <a:pt x="451030" y="11723"/>
                </a:cubicBezTo>
                <a:close/>
              </a:path>
            </a:pathLst>
          </a:custGeom>
          <a:solidFill>
            <a:srgbClr val="FFFF66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5287963" y="3279775"/>
            <a:ext cx="252412" cy="120650"/>
          </a:xfrm>
          <a:custGeom>
            <a:avLst/>
            <a:gdLst>
              <a:gd name="connsiteX0" fmla="*/ 13420 w 252039"/>
              <a:gd name="connsiteY0" fmla="*/ 36152 h 121378"/>
              <a:gd name="connsiteX1" fmla="*/ 69518 w 252039"/>
              <a:gd name="connsiteY1" fmla="*/ 2493 h 121378"/>
              <a:gd name="connsiteX2" fmla="*/ 136836 w 252039"/>
              <a:gd name="connsiteY2" fmla="*/ 2493 h 121378"/>
              <a:gd name="connsiteX3" fmla="*/ 187324 w 252039"/>
              <a:gd name="connsiteY3" fmla="*/ 2493 h 121378"/>
              <a:gd name="connsiteX4" fmla="*/ 243423 w 252039"/>
              <a:gd name="connsiteY4" fmla="*/ 24933 h 121378"/>
              <a:gd name="connsiteX5" fmla="*/ 249032 w 252039"/>
              <a:gd name="connsiteY5" fmla="*/ 52982 h 121378"/>
              <a:gd name="connsiteX6" fmla="*/ 215373 w 252039"/>
              <a:gd name="connsiteY6" fmla="*/ 86641 h 121378"/>
              <a:gd name="connsiteX7" fmla="*/ 159275 w 252039"/>
              <a:gd name="connsiteY7" fmla="*/ 109080 h 121378"/>
              <a:gd name="connsiteX8" fmla="*/ 120007 w 252039"/>
              <a:gd name="connsiteY8" fmla="*/ 120299 h 121378"/>
              <a:gd name="connsiteX9" fmla="*/ 80738 w 252039"/>
              <a:gd name="connsiteY9" fmla="*/ 120299 h 121378"/>
              <a:gd name="connsiteX10" fmla="*/ 41469 w 252039"/>
              <a:gd name="connsiteY10" fmla="*/ 114690 h 121378"/>
              <a:gd name="connsiteX11" fmla="*/ 2200 w 252039"/>
              <a:gd name="connsiteY11" fmla="*/ 92250 h 121378"/>
              <a:gd name="connsiteX12" fmla="*/ 13420 w 252039"/>
              <a:gd name="connsiteY12" fmla="*/ 36152 h 12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039" h="121378">
                <a:moveTo>
                  <a:pt x="13420" y="36152"/>
                </a:moveTo>
                <a:cubicBezTo>
                  <a:pt x="24640" y="21193"/>
                  <a:pt x="48949" y="8103"/>
                  <a:pt x="69518" y="2493"/>
                </a:cubicBezTo>
                <a:cubicBezTo>
                  <a:pt x="90087" y="-3117"/>
                  <a:pt x="136836" y="2493"/>
                  <a:pt x="136836" y="2493"/>
                </a:cubicBezTo>
                <a:cubicBezTo>
                  <a:pt x="156470" y="2493"/>
                  <a:pt x="169560" y="-1247"/>
                  <a:pt x="187324" y="2493"/>
                </a:cubicBezTo>
                <a:cubicBezTo>
                  <a:pt x="205088" y="6233"/>
                  <a:pt x="233138" y="16518"/>
                  <a:pt x="243423" y="24933"/>
                </a:cubicBezTo>
                <a:cubicBezTo>
                  <a:pt x="253708" y="33348"/>
                  <a:pt x="253707" y="42697"/>
                  <a:pt x="249032" y="52982"/>
                </a:cubicBezTo>
                <a:cubicBezTo>
                  <a:pt x="244357" y="63267"/>
                  <a:pt x="230333" y="77291"/>
                  <a:pt x="215373" y="86641"/>
                </a:cubicBezTo>
                <a:cubicBezTo>
                  <a:pt x="200414" y="95991"/>
                  <a:pt x="175169" y="103470"/>
                  <a:pt x="159275" y="109080"/>
                </a:cubicBezTo>
                <a:cubicBezTo>
                  <a:pt x="143381" y="114690"/>
                  <a:pt x="133096" y="118429"/>
                  <a:pt x="120007" y="120299"/>
                </a:cubicBezTo>
                <a:cubicBezTo>
                  <a:pt x="106918" y="122169"/>
                  <a:pt x="93828" y="121234"/>
                  <a:pt x="80738" y="120299"/>
                </a:cubicBezTo>
                <a:cubicBezTo>
                  <a:pt x="67648" y="119364"/>
                  <a:pt x="54559" y="119365"/>
                  <a:pt x="41469" y="114690"/>
                </a:cubicBezTo>
                <a:cubicBezTo>
                  <a:pt x="28379" y="110015"/>
                  <a:pt x="7810" y="106275"/>
                  <a:pt x="2200" y="92250"/>
                </a:cubicBezTo>
                <a:cubicBezTo>
                  <a:pt x="-3410" y="78225"/>
                  <a:pt x="2200" y="51111"/>
                  <a:pt x="13420" y="36152"/>
                </a:cubicBezTo>
                <a:close/>
              </a:path>
            </a:pathLst>
          </a:cu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srgbClr val="FF0000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flipH="1" flipV="1">
            <a:off x="5651500" y="3862388"/>
            <a:ext cx="273050" cy="15240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矩形 8"/>
          <p:cNvSpPr/>
          <p:nvPr/>
        </p:nvSpPr>
        <p:spPr>
          <a:xfrm>
            <a:off x="5413875" y="5387104"/>
            <a:ext cx="1283705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Arial" charset="0"/>
                <a:ea typeface="黑体" pitchFamily="49" charset="-122"/>
              </a:rPr>
              <a:t>岬</a:t>
            </a:r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 flipV="1">
            <a:off x="5468938" y="1754188"/>
            <a:ext cx="996950" cy="1525587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矩形 8"/>
          <p:cNvSpPr/>
          <p:nvPr/>
        </p:nvSpPr>
        <p:spPr>
          <a:xfrm>
            <a:off x="5617924" y="883336"/>
            <a:ext cx="2567409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Arial" charset="0"/>
                <a:ea typeface="黑体" pitchFamily="49" charset="-122"/>
              </a:rPr>
              <a:t>卵圆窗</a:t>
            </a:r>
            <a:endParaRPr lang="en-US" altLang="zh-CN" sz="2400" b="1" dirty="0">
              <a:solidFill>
                <a:srgbClr val="C00000"/>
              </a:solidFill>
              <a:latin typeface="Arial" charset="0"/>
              <a:ea typeface="黑体" pitchFamily="49" charset="-122"/>
            </a:endParaRPr>
          </a:p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Arial" charset="0"/>
                <a:ea typeface="黑体" pitchFamily="49" charset="-122"/>
              </a:rPr>
              <a:t>（前庭窗）</a:t>
            </a:r>
          </a:p>
        </p:txBody>
      </p:sp>
      <p:sp>
        <p:nvSpPr>
          <p:cNvPr id="36" name="Line 11"/>
          <p:cNvSpPr>
            <a:spLocks noChangeShapeType="1"/>
          </p:cNvSpPr>
          <p:nvPr/>
        </p:nvSpPr>
        <p:spPr bwMode="auto">
          <a:xfrm flipV="1">
            <a:off x="4943475" y="3805238"/>
            <a:ext cx="288925" cy="1812925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矩形 8"/>
          <p:cNvSpPr/>
          <p:nvPr/>
        </p:nvSpPr>
        <p:spPr>
          <a:xfrm>
            <a:off x="3344442" y="5587631"/>
            <a:ext cx="2567409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Arial" charset="0"/>
                <a:ea typeface="黑体" pitchFamily="49" charset="-122"/>
              </a:rPr>
              <a:t>圆窗</a:t>
            </a:r>
            <a:endParaRPr lang="en-US" altLang="zh-CN" sz="2400" b="1" dirty="0">
              <a:solidFill>
                <a:srgbClr val="C00000"/>
              </a:solidFill>
              <a:latin typeface="Arial" charset="0"/>
              <a:ea typeface="黑体" pitchFamily="49" charset="-122"/>
            </a:endParaRPr>
          </a:p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Arial" charset="0"/>
                <a:ea typeface="黑体" pitchFamily="49" charset="-122"/>
              </a:rPr>
              <a:t>（蜗窗）</a:t>
            </a:r>
          </a:p>
        </p:txBody>
      </p:sp>
      <p:sp>
        <p:nvSpPr>
          <p:cNvPr id="40" name="任意多边形 39"/>
          <p:cNvSpPr/>
          <p:nvPr/>
        </p:nvSpPr>
        <p:spPr>
          <a:xfrm>
            <a:off x="5316538" y="3382963"/>
            <a:ext cx="492125" cy="496887"/>
          </a:xfrm>
          <a:custGeom>
            <a:avLst/>
            <a:gdLst>
              <a:gd name="connsiteX0" fmla="*/ 138123 w 492635"/>
              <a:gd name="connsiteY0" fmla="*/ 47589 h 497386"/>
              <a:gd name="connsiteX1" fmla="*/ 264976 w 492635"/>
              <a:gd name="connsiteY1" fmla="*/ 19 h 497386"/>
              <a:gd name="connsiteX2" fmla="*/ 407686 w 492635"/>
              <a:gd name="connsiteY2" fmla="*/ 52875 h 497386"/>
              <a:gd name="connsiteX3" fmla="*/ 476398 w 492635"/>
              <a:gd name="connsiteY3" fmla="*/ 174443 h 497386"/>
              <a:gd name="connsiteX4" fmla="*/ 476398 w 492635"/>
              <a:gd name="connsiteY4" fmla="*/ 375293 h 497386"/>
              <a:gd name="connsiteX5" fmla="*/ 296689 w 492635"/>
              <a:gd name="connsiteY5" fmla="*/ 486290 h 497386"/>
              <a:gd name="connsiteX6" fmla="*/ 153979 w 492635"/>
              <a:gd name="connsiteY6" fmla="*/ 486290 h 497386"/>
              <a:gd name="connsiteX7" fmla="*/ 32412 w 492635"/>
              <a:gd name="connsiteY7" fmla="*/ 422863 h 497386"/>
              <a:gd name="connsiteX8" fmla="*/ 698 w 492635"/>
              <a:gd name="connsiteY8" fmla="*/ 237869 h 497386"/>
              <a:gd name="connsiteX9" fmla="*/ 53554 w 492635"/>
              <a:gd name="connsiteY9" fmla="*/ 111016 h 497386"/>
              <a:gd name="connsiteX10" fmla="*/ 138123 w 492635"/>
              <a:gd name="connsiteY10" fmla="*/ 47589 h 49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2635" h="497386">
                <a:moveTo>
                  <a:pt x="138123" y="47589"/>
                </a:moveTo>
                <a:cubicBezTo>
                  <a:pt x="173360" y="29090"/>
                  <a:pt x="220049" y="-862"/>
                  <a:pt x="264976" y="19"/>
                </a:cubicBezTo>
                <a:cubicBezTo>
                  <a:pt x="309903" y="900"/>
                  <a:pt x="372449" y="23804"/>
                  <a:pt x="407686" y="52875"/>
                </a:cubicBezTo>
                <a:cubicBezTo>
                  <a:pt x="442923" y="81946"/>
                  <a:pt x="464946" y="120707"/>
                  <a:pt x="476398" y="174443"/>
                </a:cubicBezTo>
                <a:cubicBezTo>
                  <a:pt x="487850" y="228179"/>
                  <a:pt x="506349" y="323319"/>
                  <a:pt x="476398" y="375293"/>
                </a:cubicBezTo>
                <a:cubicBezTo>
                  <a:pt x="446447" y="427267"/>
                  <a:pt x="350425" y="467791"/>
                  <a:pt x="296689" y="486290"/>
                </a:cubicBezTo>
                <a:cubicBezTo>
                  <a:pt x="242953" y="504789"/>
                  <a:pt x="198025" y="496861"/>
                  <a:pt x="153979" y="486290"/>
                </a:cubicBezTo>
                <a:cubicBezTo>
                  <a:pt x="109933" y="475719"/>
                  <a:pt x="57959" y="464266"/>
                  <a:pt x="32412" y="422863"/>
                </a:cubicBezTo>
                <a:cubicBezTo>
                  <a:pt x="6865" y="381460"/>
                  <a:pt x="-2826" y="289843"/>
                  <a:pt x="698" y="237869"/>
                </a:cubicBezTo>
                <a:cubicBezTo>
                  <a:pt x="4222" y="185895"/>
                  <a:pt x="30650" y="142729"/>
                  <a:pt x="53554" y="111016"/>
                </a:cubicBezTo>
                <a:cubicBezTo>
                  <a:pt x="76458" y="79303"/>
                  <a:pt x="102886" y="66088"/>
                  <a:pt x="138123" y="47589"/>
                </a:cubicBezTo>
                <a:close/>
              </a:path>
            </a:pathLst>
          </a:custGeom>
          <a:solidFill>
            <a:sysClr val="window" lastClr="FFFFFF">
              <a:alpha val="62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41" name="任意多边形 40"/>
          <p:cNvSpPr/>
          <p:nvPr/>
        </p:nvSpPr>
        <p:spPr>
          <a:xfrm>
            <a:off x="5211763" y="3657600"/>
            <a:ext cx="80962" cy="106363"/>
          </a:xfrm>
          <a:custGeom>
            <a:avLst/>
            <a:gdLst>
              <a:gd name="connsiteX0" fmla="*/ 26940 w 81530"/>
              <a:gd name="connsiteY0" fmla="*/ 15 h 106734"/>
              <a:gd name="connsiteX1" fmla="*/ 79796 w 81530"/>
              <a:gd name="connsiteY1" fmla="*/ 52871 h 106734"/>
              <a:gd name="connsiteX2" fmla="*/ 63939 w 81530"/>
              <a:gd name="connsiteY2" fmla="*/ 105726 h 106734"/>
              <a:gd name="connsiteX3" fmla="*/ 16369 w 81530"/>
              <a:gd name="connsiteY3" fmla="*/ 84584 h 106734"/>
              <a:gd name="connsiteX4" fmla="*/ 512 w 81530"/>
              <a:gd name="connsiteY4" fmla="*/ 47585 h 106734"/>
              <a:gd name="connsiteX5" fmla="*/ 26940 w 81530"/>
              <a:gd name="connsiteY5" fmla="*/ 15 h 10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30" h="106734">
                <a:moveTo>
                  <a:pt x="26940" y="15"/>
                </a:moveTo>
                <a:cubicBezTo>
                  <a:pt x="40154" y="896"/>
                  <a:pt x="73630" y="35253"/>
                  <a:pt x="79796" y="52871"/>
                </a:cubicBezTo>
                <a:cubicBezTo>
                  <a:pt x="85962" y="70489"/>
                  <a:pt x="74510" y="100441"/>
                  <a:pt x="63939" y="105726"/>
                </a:cubicBezTo>
                <a:cubicBezTo>
                  <a:pt x="53368" y="111011"/>
                  <a:pt x="26940" y="94274"/>
                  <a:pt x="16369" y="84584"/>
                </a:cubicBezTo>
                <a:cubicBezTo>
                  <a:pt x="5798" y="74894"/>
                  <a:pt x="-2131" y="59918"/>
                  <a:pt x="512" y="47585"/>
                </a:cubicBezTo>
                <a:cubicBezTo>
                  <a:pt x="3155" y="35252"/>
                  <a:pt x="13726" y="-866"/>
                  <a:pt x="26940" y="15"/>
                </a:cubicBezTo>
                <a:close/>
              </a:path>
            </a:pathLst>
          </a:cu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  <p:bldP spid="3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A17ED-3711-46FD-9742-CA49AB944DCC}" type="slidenum">
              <a:rPr lang="zh-CN" altLang="en-US"/>
              <a:pPr>
                <a:defRPr/>
              </a:pPr>
              <a:t>78</a:t>
            </a:fld>
            <a:endParaRPr lang="zh-CN" altLang="en-US"/>
          </a:p>
        </p:txBody>
      </p:sp>
      <p:pic>
        <p:nvPicPr>
          <p:cNvPr id="132099" name="Picture 6" descr="19 鼓室内侧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1536700"/>
            <a:ext cx="5791200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187199" y="670914"/>
            <a:ext cx="4197483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前    壁</a:t>
            </a:r>
            <a:r>
              <a:rPr lang="en-US" altLang="zh-CN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36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颈动脉壁</a:t>
            </a: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5794375" y="4373563"/>
            <a:ext cx="406400" cy="10001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5489575" y="5457825"/>
            <a:ext cx="142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颈内动脉</a:t>
            </a:r>
          </a:p>
        </p:txBody>
      </p:sp>
      <p:sp>
        <p:nvSpPr>
          <p:cNvPr id="25" name="任意多边形 24"/>
          <p:cNvSpPr/>
          <p:nvPr/>
        </p:nvSpPr>
        <p:spPr>
          <a:xfrm>
            <a:off x="5351463" y="3811588"/>
            <a:ext cx="873125" cy="658812"/>
          </a:xfrm>
          <a:custGeom>
            <a:avLst/>
            <a:gdLst>
              <a:gd name="connsiteX0" fmla="*/ 314358 w 873745"/>
              <a:gd name="connsiteY0" fmla="*/ 0 h 658200"/>
              <a:gd name="connsiteX1" fmla="*/ 238158 w 873745"/>
              <a:gd name="connsiteY1" fmla="*/ 66675 h 658200"/>
              <a:gd name="connsiteX2" fmla="*/ 190533 w 873745"/>
              <a:gd name="connsiteY2" fmla="*/ 114300 h 658200"/>
              <a:gd name="connsiteX3" fmla="*/ 114333 w 873745"/>
              <a:gd name="connsiteY3" fmla="*/ 161925 h 658200"/>
              <a:gd name="connsiteX4" fmla="*/ 33 w 873745"/>
              <a:gd name="connsiteY4" fmla="*/ 171450 h 658200"/>
              <a:gd name="connsiteX5" fmla="*/ 104808 w 873745"/>
              <a:gd name="connsiteY5" fmla="*/ 647700 h 658200"/>
              <a:gd name="connsiteX6" fmla="*/ 304833 w 873745"/>
              <a:gd name="connsiteY6" fmla="*/ 495300 h 658200"/>
              <a:gd name="connsiteX7" fmla="*/ 514383 w 873745"/>
              <a:gd name="connsiteY7" fmla="*/ 428625 h 658200"/>
              <a:gd name="connsiteX8" fmla="*/ 714408 w 873745"/>
              <a:gd name="connsiteY8" fmla="*/ 409575 h 658200"/>
              <a:gd name="connsiteX9" fmla="*/ 866808 w 873745"/>
              <a:gd name="connsiteY9" fmla="*/ 371475 h 658200"/>
              <a:gd name="connsiteX10" fmla="*/ 838233 w 873745"/>
              <a:gd name="connsiteY10" fmla="*/ 304800 h 658200"/>
              <a:gd name="connsiteX11" fmla="*/ 752508 w 873745"/>
              <a:gd name="connsiteY11" fmla="*/ 257175 h 658200"/>
              <a:gd name="connsiteX12" fmla="*/ 676308 w 873745"/>
              <a:gd name="connsiteY12" fmla="*/ 200025 h 658200"/>
              <a:gd name="connsiteX13" fmla="*/ 562008 w 873745"/>
              <a:gd name="connsiteY13" fmla="*/ 142875 h 658200"/>
              <a:gd name="connsiteX14" fmla="*/ 476283 w 873745"/>
              <a:gd name="connsiteY14" fmla="*/ 66675 h 658200"/>
              <a:gd name="connsiteX15" fmla="*/ 314358 w 873745"/>
              <a:gd name="connsiteY15" fmla="*/ 0 h 65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3745" h="658200">
                <a:moveTo>
                  <a:pt x="314358" y="0"/>
                </a:moveTo>
                <a:cubicBezTo>
                  <a:pt x="274671" y="0"/>
                  <a:pt x="258795" y="47625"/>
                  <a:pt x="238158" y="66675"/>
                </a:cubicBezTo>
                <a:cubicBezTo>
                  <a:pt x="217521" y="85725"/>
                  <a:pt x="211170" y="98425"/>
                  <a:pt x="190533" y="114300"/>
                </a:cubicBezTo>
                <a:cubicBezTo>
                  <a:pt x="169895" y="130175"/>
                  <a:pt x="146083" y="152400"/>
                  <a:pt x="114333" y="161925"/>
                </a:cubicBezTo>
                <a:cubicBezTo>
                  <a:pt x="82583" y="171450"/>
                  <a:pt x="1620" y="90488"/>
                  <a:pt x="33" y="171450"/>
                </a:cubicBezTo>
                <a:cubicBezTo>
                  <a:pt x="-1554" y="252412"/>
                  <a:pt x="54008" y="593725"/>
                  <a:pt x="104808" y="647700"/>
                </a:cubicBezTo>
                <a:cubicBezTo>
                  <a:pt x="155608" y="701675"/>
                  <a:pt x="236571" y="531812"/>
                  <a:pt x="304833" y="495300"/>
                </a:cubicBezTo>
                <a:cubicBezTo>
                  <a:pt x="373095" y="458788"/>
                  <a:pt x="446121" y="442912"/>
                  <a:pt x="514383" y="428625"/>
                </a:cubicBezTo>
                <a:cubicBezTo>
                  <a:pt x="582645" y="414338"/>
                  <a:pt x="655671" y="419100"/>
                  <a:pt x="714408" y="409575"/>
                </a:cubicBezTo>
                <a:cubicBezTo>
                  <a:pt x="773146" y="400050"/>
                  <a:pt x="846171" y="388937"/>
                  <a:pt x="866808" y="371475"/>
                </a:cubicBezTo>
                <a:cubicBezTo>
                  <a:pt x="887445" y="354013"/>
                  <a:pt x="857283" y="323850"/>
                  <a:pt x="838233" y="304800"/>
                </a:cubicBezTo>
                <a:cubicBezTo>
                  <a:pt x="819183" y="285750"/>
                  <a:pt x="779496" y="274638"/>
                  <a:pt x="752508" y="257175"/>
                </a:cubicBezTo>
                <a:cubicBezTo>
                  <a:pt x="725520" y="239712"/>
                  <a:pt x="708058" y="219075"/>
                  <a:pt x="676308" y="200025"/>
                </a:cubicBezTo>
                <a:cubicBezTo>
                  <a:pt x="644558" y="180975"/>
                  <a:pt x="595345" y="165100"/>
                  <a:pt x="562008" y="142875"/>
                </a:cubicBezTo>
                <a:cubicBezTo>
                  <a:pt x="528671" y="120650"/>
                  <a:pt x="509620" y="92075"/>
                  <a:pt x="476283" y="66675"/>
                </a:cubicBezTo>
                <a:cubicBezTo>
                  <a:pt x="442946" y="41275"/>
                  <a:pt x="354045" y="0"/>
                  <a:pt x="314358" y="0"/>
                </a:cubicBezTo>
                <a:close/>
              </a:path>
            </a:pathLst>
          </a:custGeom>
          <a:solidFill>
            <a:srgbClr val="FFFF00">
              <a:alpha val="4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4999038" y="3057525"/>
            <a:ext cx="2003425" cy="754063"/>
          </a:xfrm>
          <a:custGeom>
            <a:avLst/>
            <a:gdLst>
              <a:gd name="connsiteX0" fmla="*/ 2000330 w 2004002"/>
              <a:gd name="connsiteY0" fmla="*/ 745509 h 755034"/>
              <a:gd name="connsiteX1" fmla="*/ 1857455 w 2004002"/>
              <a:gd name="connsiteY1" fmla="*/ 650259 h 755034"/>
              <a:gd name="connsiteX2" fmla="*/ 1666955 w 2004002"/>
              <a:gd name="connsiteY2" fmla="*/ 583584 h 755034"/>
              <a:gd name="connsiteX3" fmla="*/ 1571705 w 2004002"/>
              <a:gd name="connsiteY3" fmla="*/ 545484 h 755034"/>
              <a:gd name="connsiteX4" fmla="*/ 1428830 w 2004002"/>
              <a:gd name="connsiteY4" fmla="*/ 497859 h 755034"/>
              <a:gd name="connsiteX5" fmla="*/ 1219280 w 2004002"/>
              <a:gd name="connsiteY5" fmla="*/ 440709 h 755034"/>
              <a:gd name="connsiteX6" fmla="*/ 1114505 w 2004002"/>
              <a:gd name="connsiteY6" fmla="*/ 354984 h 755034"/>
              <a:gd name="connsiteX7" fmla="*/ 971630 w 2004002"/>
              <a:gd name="connsiteY7" fmla="*/ 269259 h 755034"/>
              <a:gd name="connsiteX8" fmla="*/ 762080 w 2004002"/>
              <a:gd name="connsiteY8" fmla="*/ 154959 h 755034"/>
              <a:gd name="connsiteX9" fmla="*/ 523955 w 2004002"/>
              <a:gd name="connsiteY9" fmla="*/ 88284 h 755034"/>
              <a:gd name="connsiteX10" fmla="*/ 295355 w 2004002"/>
              <a:gd name="connsiteY10" fmla="*/ 2559 h 755034"/>
              <a:gd name="connsiteX11" fmla="*/ 152480 w 2004002"/>
              <a:gd name="connsiteY11" fmla="*/ 21609 h 755034"/>
              <a:gd name="connsiteX12" fmla="*/ 114380 w 2004002"/>
              <a:gd name="connsiteY12" fmla="*/ 12084 h 755034"/>
              <a:gd name="connsiteX13" fmla="*/ 80 w 2004002"/>
              <a:gd name="connsiteY13" fmla="*/ 97809 h 755034"/>
              <a:gd name="connsiteX14" fmla="*/ 133430 w 2004002"/>
              <a:gd name="connsiteY14" fmla="*/ 69234 h 755034"/>
              <a:gd name="connsiteX15" fmla="*/ 181055 w 2004002"/>
              <a:gd name="connsiteY15" fmla="*/ 154959 h 755034"/>
              <a:gd name="connsiteX16" fmla="*/ 381080 w 2004002"/>
              <a:gd name="connsiteY16" fmla="*/ 297834 h 755034"/>
              <a:gd name="connsiteX17" fmla="*/ 581105 w 2004002"/>
              <a:gd name="connsiteY17" fmla="*/ 393084 h 755034"/>
              <a:gd name="connsiteX18" fmla="*/ 838280 w 2004002"/>
              <a:gd name="connsiteY18" fmla="*/ 440709 h 755034"/>
              <a:gd name="connsiteX19" fmla="*/ 971630 w 2004002"/>
              <a:gd name="connsiteY19" fmla="*/ 555009 h 755034"/>
              <a:gd name="connsiteX20" fmla="*/ 1257380 w 2004002"/>
              <a:gd name="connsiteY20" fmla="*/ 574059 h 755034"/>
              <a:gd name="connsiteX21" fmla="*/ 1543130 w 2004002"/>
              <a:gd name="connsiteY21" fmla="*/ 707409 h 755034"/>
              <a:gd name="connsiteX22" fmla="*/ 1705055 w 2004002"/>
              <a:gd name="connsiteY22" fmla="*/ 755034 h 755034"/>
              <a:gd name="connsiteX23" fmla="*/ 2000330 w 2004002"/>
              <a:gd name="connsiteY23" fmla="*/ 745509 h 75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04002" h="755034">
                <a:moveTo>
                  <a:pt x="2000330" y="745509"/>
                </a:moveTo>
                <a:cubicBezTo>
                  <a:pt x="2025730" y="728046"/>
                  <a:pt x="1913017" y="677246"/>
                  <a:pt x="1857455" y="650259"/>
                </a:cubicBezTo>
                <a:cubicBezTo>
                  <a:pt x="1801893" y="623272"/>
                  <a:pt x="1714580" y="601046"/>
                  <a:pt x="1666955" y="583584"/>
                </a:cubicBezTo>
                <a:cubicBezTo>
                  <a:pt x="1619330" y="566121"/>
                  <a:pt x="1611392" y="559771"/>
                  <a:pt x="1571705" y="545484"/>
                </a:cubicBezTo>
                <a:cubicBezTo>
                  <a:pt x="1532018" y="531197"/>
                  <a:pt x="1487567" y="515321"/>
                  <a:pt x="1428830" y="497859"/>
                </a:cubicBezTo>
                <a:cubicBezTo>
                  <a:pt x="1370093" y="480397"/>
                  <a:pt x="1271667" y="464521"/>
                  <a:pt x="1219280" y="440709"/>
                </a:cubicBezTo>
                <a:cubicBezTo>
                  <a:pt x="1166893" y="416897"/>
                  <a:pt x="1155780" y="383559"/>
                  <a:pt x="1114505" y="354984"/>
                </a:cubicBezTo>
                <a:cubicBezTo>
                  <a:pt x="1073230" y="326409"/>
                  <a:pt x="1030367" y="302596"/>
                  <a:pt x="971630" y="269259"/>
                </a:cubicBezTo>
                <a:cubicBezTo>
                  <a:pt x="912893" y="235922"/>
                  <a:pt x="836692" y="185121"/>
                  <a:pt x="762080" y="154959"/>
                </a:cubicBezTo>
                <a:cubicBezTo>
                  <a:pt x="687467" y="124796"/>
                  <a:pt x="601742" y="113684"/>
                  <a:pt x="523955" y="88284"/>
                </a:cubicBezTo>
                <a:cubicBezTo>
                  <a:pt x="446168" y="62884"/>
                  <a:pt x="357268" y="13672"/>
                  <a:pt x="295355" y="2559"/>
                </a:cubicBezTo>
                <a:cubicBezTo>
                  <a:pt x="233442" y="-8554"/>
                  <a:pt x="182642" y="20022"/>
                  <a:pt x="152480" y="21609"/>
                </a:cubicBezTo>
                <a:cubicBezTo>
                  <a:pt x="122318" y="23196"/>
                  <a:pt x="139780" y="-616"/>
                  <a:pt x="114380" y="12084"/>
                </a:cubicBezTo>
                <a:cubicBezTo>
                  <a:pt x="88980" y="24784"/>
                  <a:pt x="-3095" y="88284"/>
                  <a:pt x="80" y="97809"/>
                </a:cubicBezTo>
                <a:cubicBezTo>
                  <a:pt x="3255" y="107334"/>
                  <a:pt x="103268" y="59709"/>
                  <a:pt x="133430" y="69234"/>
                </a:cubicBezTo>
                <a:cubicBezTo>
                  <a:pt x="163592" y="78759"/>
                  <a:pt x="139780" y="116859"/>
                  <a:pt x="181055" y="154959"/>
                </a:cubicBezTo>
                <a:cubicBezTo>
                  <a:pt x="222330" y="193059"/>
                  <a:pt x="314405" y="258147"/>
                  <a:pt x="381080" y="297834"/>
                </a:cubicBezTo>
                <a:cubicBezTo>
                  <a:pt x="447755" y="337521"/>
                  <a:pt x="504905" y="369272"/>
                  <a:pt x="581105" y="393084"/>
                </a:cubicBezTo>
                <a:cubicBezTo>
                  <a:pt x="657305" y="416896"/>
                  <a:pt x="773193" y="413722"/>
                  <a:pt x="838280" y="440709"/>
                </a:cubicBezTo>
                <a:cubicBezTo>
                  <a:pt x="903367" y="467696"/>
                  <a:pt x="901780" y="532784"/>
                  <a:pt x="971630" y="555009"/>
                </a:cubicBezTo>
                <a:cubicBezTo>
                  <a:pt x="1041480" y="577234"/>
                  <a:pt x="1162130" y="548659"/>
                  <a:pt x="1257380" y="574059"/>
                </a:cubicBezTo>
                <a:cubicBezTo>
                  <a:pt x="1352630" y="599459"/>
                  <a:pt x="1468517" y="677246"/>
                  <a:pt x="1543130" y="707409"/>
                </a:cubicBezTo>
                <a:cubicBezTo>
                  <a:pt x="1617742" y="737571"/>
                  <a:pt x="1627267" y="743921"/>
                  <a:pt x="1705055" y="755034"/>
                </a:cubicBezTo>
                <a:cubicBezTo>
                  <a:pt x="1782842" y="766147"/>
                  <a:pt x="1974930" y="762972"/>
                  <a:pt x="2000330" y="745509"/>
                </a:cubicBezTo>
                <a:close/>
              </a:path>
            </a:pathLst>
          </a:custGeom>
          <a:solidFill>
            <a:srgbClr val="FFCCFF">
              <a:alpha val="4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5680075" y="3498850"/>
            <a:ext cx="1271588" cy="655638"/>
          </a:xfrm>
          <a:custGeom>
            <a:avLst/>
            <a:gdLst>
              <a:gd name="connsiteX0" fmla="*/ 1271369 w 1272056"/>
              <a:gd name="connsiteY0" fmla="*/ 408620 h 656568"/>
              <a:gd name="connsiteX1" fmla="*/ 1099919 w 1272056"/>
              <a:gd name="connsiteY1" fmla="*/ 341945 h 656568"/>
              <a:gd name="connsiteX2" fmla="*/ 976094 w 1272056"/>
              <a:gd name="connsiteY2" fmla="*/ 341945 h 656568"/>
              <a:gd name="connsiteX3" fmla="*/ 852269 w 1272056"/>
              <a:gd name="connsiteY3" fmla="*/ 294320 h 656568"/>
              <a:gd name="connsiteX4" fmla="*/ 671294 w 1272056"/>
              <a:gd name="connsiteY4" fmla="*/ 189545 h 656568"/>
              <a:gd name="connsiteX5" fmla="*/ 566519 w 1272056"/>
              <a:gd name="connsiteY5" fmla="*/ 151445 h 656568"/>
              <a:gd name="connsiteX6" fmla="*/ 395069 w 1272056"/>
              <a:gd name="connsiteY6" fmla="*/ 151445 h 656568"/>
              <a:gd name="connsiteX7" fmla="*/ 271244 w 1272056"/>
              <a:gd name="connsiteY7" fmla="*/ 122870 h 656568"/>
              <a:gd name="connsiteX8" fmla="*/ 175994 w 1272056"/>
              <a:gd name="connsiteY8" fmla="*/ 37145 h 656568"/>
              <a:gd name="connsiteX9" fmla="*/ 52169 w 1272056"/>
              <a:gd name="connsiteY9" fmla="*/ 18095 h 656568"/>
              <a:gd name="connsiteX10" fmla="*/ 4544 w 1272056"/>
              <a:gd name="connsiteY10" fmla="*/ 294320 h 656568"/>
              <a:gd name="connsiteX11" fmla="*/ 156944 w 1272056"/>
              <a:gd name="connsiteY11" fmla="*/ 351470 h 656568"/>
              <a:gd name="connsiteX12" fmla="*/ 261719 w 1272056"/>
              <a:gd name="connsiteY12" fmla="*/ 437195 h 656568"/>
              <a:gd name="connsiteX13" fmla="*/ 385544 w 1272056"/>
              <a:gd name="connsiteY13" fmla="*/ 503870 h 656568"/>
              <a:gd name="connsiteX14" fmla="*/ 556994 w 1272056"/>
              <a:gd name="connsiteY14" fmla="*/ 656270 h 656568"/>
              <a:gd name="connsiteX15" fmla="*/ 680819 w 1272056"/>
              <a:gd name="connsiteY15" fmla="*/ 541970 h 656568"/>
              <a:gd name="connsiteX16" fmla="*/ 747494 w 1272056"/>
              <a:gd name="connsiteY16" fmla="*/ 513395 h 656568"/>
              <a:gd name="connsiteX17" fmla="*/ 852269 w 1272056"/>
              <a:gd name="connsiteY17" fmla="*/ 522920 h 656568"/>
              <a:gd name="connsiteX18" fmla="*/ 937994 w 1272056"/>
              <a:gd name="connsiteY18" fmla="*/ 465770 h 656568"/>
              <a:gd name="connsiteX19" fmla="*/ 1033244 w 1272056"/>
              <a:gd name="connsiteY19" fmla="*/ 465770 h 656568"/>
              <a:gd name="connsiteX20" fmla="*/ 1090394 w 1272056"/>
              <a:gd name="connsiteY20" fmla="*/ 484820 h 656568"/>
              <a:gd name="connsiteX21" fmla="*/ 1157069 w 1272056"/>
              <a:gd name="connsiteY21" fmla="*/ 456245 h 656568"/>
              <a:gd name="connsiteX22" fmla="*/ 1271369 w 1272056"/>
              <a:gd name="connsiteY22" fmla="*/ 408620 h 65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72056" h="656568">
                <a:moveTo>
                  <a:pt x="1271369" y="408620"/>
                </a:moveTo>
                <a:cubicBezTo>
                  <a:pt x="1261844" y="389570"/>
                  <a:pt x="1149131" y="353057"/>
                  <a:pt x="1099919" y="341945"/>
                </a:cubicBezTo>
                <a:cubicBezTo>
                  <a:pt x="1050707" y="330833"/>
                  <a:pt x="1017369" y="349882"/>
                  <a:pt x="976094" y="341945"/>
                </a:cubicBezTo>
                <a:cubicBezTo>
                  <a:pt x="934819" y="334008"/>
                  <a:pt x="903069" y="319720"/>
                  <a:pt x="852269" y="294320"/>
                </a:cubicBezTo>
                <a:cubicBezTo>
                  <a:pt x="801469" y="268920"/>
                  <a:pt x="718919" y="213357"/>
                  <a:pt x="671294" y="189545"/>
                </a:cubicBezTo>
                <a:cubicBezTo>
                  <a:pt x="623669" y="165732"/>
                  <a:pt x="612557" y="157795"/>
                  <a:pt x="566519" y="151445"/>
                </a:cubicBezTo>
                <a:cubicBezTo>
                  <a:pt x="520481" y="145095"/>
                  <a:pt x="444281" y="156207"/>
                  <a:pt x="395069" y="151445"/>
                </a:cubicBezTo>
                <a:cubicBezTo>
                  <a:pt x="345856" y="146682"/>
                  <a:pt x="307756" y="141920"/>
                  <a:pt x="271244" y="122870"/>
                </a:cubicBezTo>
                <a:cubicBezTo>
                  <a:pt x="234732" y="103820"/>
                  <a:pt x="212506" y="54607"/>
                  <a:pt x="175994" y="37145"/>
                </a:cubicBezTo>
                <a:cubicBezTo>
                  <a:pt x="139482" y="19683"/>
                  <a:pt x="80744" y="-24767"/>
                  <a:pt x="52169" y="18095"/>
                </a:cubicBezTo>
                <a:cubicBezTo>
                  <a:pt x="23594" y="60957"/>
                  <a:pt x="-12919" y="238757"/>
                  <a:pt x="4544" y="294320"/>
                </a:cubicBezTo>
                <a:cubicBezTo>
                  <a:pt x="22007" y="349883"/>
                  <a:pt x="114081" y="327657"/>
                  <a:pt x="156944" y="351470"/>
                </a:cubicBezTo>
                <a:cubicBezTo>
                  <a:pt x="199806" y="375282"/>
                  <a:pt x="223619" y="411795"/>
                  <a:pt x="261719" y="437195"/>
                </a:cubicBezTo>
                <a:cubicBezTo>
                  <a:pt x="299819" y="462595"/>
                  <a:pt x="336331" y="467358"/>
                  <a:pt x="385544" y="503870"/>
                </a:cubicBezTo>
                <a:cubicBezTo>
                  <a:pt x="434756" y="540383"/>
                  <a:pt x="507781" y="649920"/>
                  <a:pt x="556994" y="656270"/>
                </a:cubicBezTo>
                <a:cubicBezTo>
                  <a:pt x="606207" y="662620"/>
                  <a:pt x="649069" y="565782"/>
                  <a:pt x="680819" y="541970"/>
                </a:cubicBezTo>
                <a:cubicBezTo>
                  <a:pt x="712569" y="518158"/>
                  <a:pt x="718919" y="516570"/>
                  <a:pt x="747494" y="513395"/>
                </a:cubicBezTo>
                <a:cubicBezTo>
                  <a:pt x="776069" y="510220"/>
                  <a:pt x="820519" y="530857"/>
                  <a:pt x="852269" y="522920"/>
                </a:cubicBezTo>
                <a:cubicBezTo>
                  <a:pt x="884019" y="514983"/>
                  <a:pt x="907832" y="475295"/>
                  <a:pt x="937994" y="465770"/>
                </a:cubicBezTo>
                <a:cubicBezTo>
                  <a:pt x="968156" y="456245"/>
                  <a:pt x="1007844" y="462595"/>
                  <a:pt x="1033244" y="465770"/>
                </a:cubicBezTo>
                <a:cubicBezTo>
                  <a:pt x="1058644" y="468945"/>
                  <a:pt x="1069757" y="486407"/>
                  <a:pt x="1090394" y="484820"/>
                </a:cubicBezTo>
                <a:cubicBezTo>
                  <a:pt x="1111031" y="483233"/>
                  <a:pt x="1125319" y="464182"/>
                  <a:pt x="1157069" y="456245"/>
                </a:cubicBezTo>
                <a:cubicBezTo>
                  <a:pt x="1188819" y="448308"/>
                  <a:pt x="1280894" y="427670"/>
                  <a:pt x="1271369" y="408620"/>
                </a:cubicBezTo>
                <a:close/>
              </a:path>
            </a:pathLst>
          </a:custGeom>
          <a:solidFill>
            <a:srgbClr val="0000FF">
              <a:alpha val="27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 flipH="1">
            <a:off x="6200775" y="3730625"/>
            <a:ext cx="944563" cy="16430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83063" y="4741863"/>
            <a:ext cx="2192337" cy="7127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lang="zh-CN" altLang="en-US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黑体" pitchFamily="2" charset="-122"/>
              </a:rPr>
              <a:t>颈动脉管后壁</a:t>
            </a:r>
            <a:endParaRPr lang="en-US" altLang="zh-CN" sz="2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ea typeface="黑体" pitchFamily="2" charset="-122"/>
            </a:endParaRPr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 flipH="1">
            <a:off x="5200650" y="4398963"/>
            <a:ext cx="276225" cy="5889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 flipV="1">
            <a:off x="5969000" y="2351088"/>
            <a:ext cx="276225" cy="12271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962525" y="1579563"/>
            <a:ext cx="2506663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lang="zh-CN" altLang="en-US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黑体" pitchFamily="2" charset="-122"/>
              </a:rPr>
              <a:t>鼓膜张肌半管</a:t>
            </a:r>
            <a:endParaRPr lang="en-US" altLang="zh-CN" sz="2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ea typeface="黑体" pitchFamily="2" charset="-122"/>
            </a:endParaRPr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>
            <a:off x="6353175" y="3898900"/>
            <a:ext cx="1027113" cy="4746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7312025" y="3954463"/>
            <a:ext cx="1814513" cy="7127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  <a:defRPr/>
            </a:pPr>
            <a:r>
              <a:rPr lang="zh-CN" altLang="en-US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黑体" pitchFamily="2" charset="-122"/>
              </a:rPr>
              <a:t>咽鼓管半管</a:t>
            </a:r>
            <a:endParaRPr lang="en-US" altLang="zh-CN" sz="2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/>
      <p:bldP spid="24" grpId="1"/>
      <p:bldP spid="28" grpId="0" animBg="1"/>
      <p:bldP spid="28" grpId="1" animBg="1"/>
      <p:bldP spid="29" grpId="0"/>
      <p:bldP spid="30" grpId="0" animBg="1"/>
      <p:bldP spid="31" grpId="0" animBg="1"/>
      <p:bldP spid="32" grpId="0"/>
      <p:bldP spid="33" grpId="0" animBg="1"/>
      <p:bldP spid="3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39EB76-504A-48CB-8A96-DF4B41365A7A}" type="slidenum">
              <a:rPr lang="zh-CN" altLang="en-US"/>
              <a:pPr>
                <a:defRPr/>
              </a:pPr>
              <a:t>79</a:t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100356" y="428721"/>
            <a:ext cx="2486057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咽鼓管</a:t>
            </a:r>
          </a:p>
        </p:txBody>
      </p:sp>
      <p:pic>
        <p:nvPicPr>
          <p:cNvPr id="14" name="图片 10" descr="audi-t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473200"/>
            <a:ext cx="316865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图片 12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1431925"/>
            <a:ext cx="4192588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978650" y="4614863"/>
            <a:ext cx="12668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咽鼓管</a:t>
            </a:r>
          </a:p>
        </p:txBody>
      </p:sp>
      <p:sp>
        <p:nvSpPr>
          <p:cNvPr id="133127" name="Line 4"/>
          <p:cNvSpPr>
            <a:spLocks noChangeShapeType="1"/>
          </p:cNvSpPr>
          <p:nvPr/>
        </p:nvSpPr>
        <p:spPr bwMode="auto">
          <a:xfrm>
            <a:off x="7567613" y="3824288"/>
            <a:ext cx="0" cy="78581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357603" y="5445390"/>
            <a:ext cx="5550707" cy="73866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排除分泌物、调节气压</a:t>
            </a:r>
            <a:endParaRPr lang="en-US" altLang="zh-CN" sz="28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53002" y="4738258"/>
            <a:ext cx="2980763" cy="73866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鼓室唯一与出口</a:t>
            </a:r>
            <a:endParaRPr lang="en-US" altLang="zh-CN" sz="28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EC1F6-41AD-4138-B6F9-CF5ABF692273}" type="slidenum">
              <a:rPr lang="zh-CN" altLang="en-US"/>
              <a:pPr>
                <a:defRPr/>
              </a:pPr>
              <a:t>8</a:t>
            </a:fld>
            <a:endParaRPr lang="zh-CN" altLang="en-US"/>
          </a:p>
        </p:txBody>
      </p:sp>
      <p:pic>
        <p:nvPicPr>
          <p:cNvPr id="58371" name="Picture 11" descr="ch2home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33488"/>
            <a:ext cx="9393238" cy="4027487"/>
          </a:xfrm>
          <a:prstGeom prst="rect">
            <a:avLst/>
          </a:prstGeom>
          <a:noFill/>
          <a:ln w="12700" algn="ctr">
            <a:solidFill>
              <a:srgbClr val="000066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500188" y="3467100"/>
            <a:ext cx="282575" cy="212725"/>
          </a:xfrm>
          <a:prstGeom prst="ellipse">
            <a:avLst/>
          </a:prstGeom>
          <a:solidFill>
            <a:srgbClr val="FFFF66"/>
          </a:solidFill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1069975" y="369888"/>
            <a:ext cx="9671050" cy="5256212"/>
            <a:chOff x="567" y="890"/>
            <a:chExt cx="4762" cy="3311"/>
          </a:xfrm>
        </p:grpSpPr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806" y="890"/>
              <a:ext cx="2523" cy="3311"/>
            </a:xfrm>
            <a:prstGeom prst="rect">
              <a:avLst/>
            </a:prstGeom>
            <a:solidFill>
              <a:srgbClr val="66CCFF">
                <a:alpha val="3098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cmpd="thinThick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zh-CN" altLang="en-US" kern="0">
                <a:solidFill>
                  <a:prstClr val="black"/>
                </a:solidFill>
              </a:endParaRPr>
            </a:p>
          </p:txBody>
        </p:sp>
        <p:grpSp>
          <p:nvGrpSpPr>
            <p:cNvPr id="58376" name="Group 18"/>
            <p:cNvGrpSpPr>
              <a:grpSpLocks/>
            </p:cNvGrpSpPr>
            <p:nvPr/>
          </p:nvGrpSpPr>
          <p:grpSpPr bwMode="auto">
            <a:xfrm>
              <a:off x="567" y="890"/>
              <a:ext cx="2239" cy="3311"/>
              <a:chOff x="567" y="890"/>
              <a:chExt cx="2239" cy="3311"/>
            </a:xfrm>
          </p:grpSpPr>
          <p:sp>
            <p:nvSpPr>
              <p:cNvPr id="20" name="Rectangle 15"/>
              <p:cNvSpPr>
                <a:spLocks noChangeArrowheads="1"/>
              </p:cNvSpPr>
              <p:nvPr/>
            </p:nvSpPr>
            <p:spPr bwMode="auto">
              <a:xfrm>
                <a:off x="567" y="890"/>
                <a:ext cx="2239" cy="3311"/>
              </a:xfrm>
              <a:prstGeom prst="rect">
                <a:avLst/>
              </a:prstGeom>
              <a:solidFill>
                <a:srgbClr val="FFFF66">
                  <a:alpha val="3098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cmpd="thinThick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1pPr>
                <a:lvl2pPr marL="742950" indent="-28575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2pPr>
                <a:lvl3pPr marL="1143000" indent="-22860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3pPr>
                <a:lvl4pPr marL="1600200" indent="-22860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4pPr>
                <a:lvl5pPr marL="2057400" indent="-228600" eaLnBrk="0" hangingPunct="0"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zh-CN" alt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Text Box 16"/>
              <p:cNvSpPr txBox="1">
                <a:spLocks noChangeArrowheads="1"/>
              </p:cNvSpPr>
              <p:nvPr/>
            </p:nvSpPr>
            <p:spPr bwMode="auto">
              <a:xfrm>
                <a:off x="567" y="890"/>
                <a:ext cx="2143" cy="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>
                        <a:alpha val="31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57150" cmpd="thinThick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130000"/>
                  </a:lnSpc>
                  <a:spcBef>
                    <a:spcPct val="50000"/>
                  </a:spcBef>
                  <a:defRPr/>
                </a:pPr>
                <a:r>
                  <a:rPr kumimoji="1" lang="zh-CN" altLang="en-US" sz="2800" b="1" ker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华文行楷" panose="02010800040101010101" pitchFamily="2" charset="-122"/>
                  </a:rPr>
                  <a:t>光学传导通路</a:t>
                </a:r>
              </a:p>
            </p:txBody>
          </p:sp>
        </p:grp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3061" y="890"/>
              <a:ext cx="2143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31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50000"/>
                </a:spcBef>
                <a:defRPr/>
              </a:pPr>
              <a:r>
                <a:rPr kumimoji="1" lang="zh-CN" altLang="en-US" sz="2800" b="1" kern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华文行楷" panose="02010800040101010101" pitchFamily="2" charset="-122"/>
                </a:rPr>
                <a:t>视觉传导通路</a:t>
              </a: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196934" y="5719954"/>
            <a:ext cx="95447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华文行楷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4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视器</a:t>
            </a:r>
            <a:r>
              <a:rPr lang="en-US" altLang="zh-CN" sz="4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-</a:t>
            </a:r>
            <a:r>
              <a:rPr lang="zh-CN" altLang="en-US" sz="4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感受器官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C 0.02851 0.00186 0.05716 0.00371 0.09518 0.0044 C 0.1332 0.0051 0.19544 0.00348 0.22851 0.0044 C 0.26145 0.00533 0.27487 0.01065 0.29349 0.01065 C 0.31237 0.01065 0.3246 0.01389 0.34114 0.0044 C 0.35742 -0.00509 0.37487 -0.03495 0.39192 -0.04652 C 0.40898 -0.0581 0.43372 -0.0655 0.44283 -0.0655 C 0.45208 -0.0655 0.45052 -0.05324 0.44752 -0.04652 C 0.44466 -0.03981 0.43398 -0.03287 0.42539 -0.02523 C 0.41666 -0.01759 0.40065 -0.0081 0.39518 -4.81481E-6 C 0.38958 0.00811 0.38385 0.02084 0.39192 0.02338 C 0.4 0.02593 0.42096 0.01875 0.44283 0.01482 C 0.46458 0.01088 0.49257 0.00602 0.52382 -4.81481E-6 C 0.55507 -0.00601 0.60781 -0.01759 0.63007 -0.02106 C 0.65221 -0.02453 0.65468 -0.02291 0.65716 -0.02106 " pathEditMode="relative" rAng="0" ptsTypes="AAAAAAAAAAAAA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52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7D398-73CB-4176-A855-9B5D92D725EF}" type="slidenum">
              <a:rPr lang="zh-CN" altLang="en-US"/>
              <a:pPr>
                <a:defRPr/>
              </a:pPr>
              <a:t>80</a:t>
            </a:fld>
            <a:endParaRPr lang="zh-CN" altLang="en-US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972699" y="488678"/>
            <a:ext cx="3949471" cy="919401"/>
          </a:xfrm>
          <a:prstGeom prst="round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457200" indent="-457200" algn="ctr" eaLnBrk="1" hangingPunct="1">
              <a:defRPr/>
            </a:pPr>
            <a:r>
              <a:rPr lang="zh-CN" altLang="en-US" sz="24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为什么坐飞机、缆车</a:t>
            </a:r>
            <a:endParaRPr lang="en-US" altLang="zh-CN" sz="2400" b="1" kern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 eaLnBrk="1" hangingPunct="1">
              <a:defRPr/>
            </a:pPr>
            <a:r>
              <a:rPr lang="zh-CN" altLang="en-US" sz="24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     上下时会耳闷、耳痛？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972699" y="4950931"/>
            <a:ext cx="3949471" cy="510778"/>
          </a:xfrm>
          <a:prstGeom prst="roundRect">
            <a:avLst/>
          </a:prstGeom>
          <a:gradFill rotWithShape="1">
            <a:gsLst>
              <a:gs pos="0">
                <a:srgbClr val="3891A7">
                  <a:tint val="50000"/>
                  <a:satMod val="300000"/>
                </a:srgbClr>
              </a:gs>
              <a:gs pos="35000">
                <a:srgbClr val="3891A7">
                  <a:tint val="37000"/>
                  <a:satMod val="300000"/>
                </a:srgbClr>
              </a:gs>
              <a:gs pos="100000">
                <a:srgbClr val="3891A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891A7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457200" indent="-457200" algn="ctr" eaLnBrk="1" hangingPunct="1">
              <a:defRPr/>
            </a:pPr>
            <a:r>
              <a:rPr lang="zh-CN" altLang="en-US" sz="24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小儿感冒为什么要检查耳？</a:t>
            </a:r>
          </a:p>
        </p:txBody>
      </p:sp>
      <p:pic>
        <p:nvPicPr>
          <p:cNvPr id="13" name="图片 12" descr="p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939" y="1892247"/>
            <a:ext cx="3522990" cy="2160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4" name="曲线连接符 13"/>
          <p:cNvCxnSpPr>
            <a:cxnSpLocks noChangeShapeType="1"/>
          </p:cNvCxnSpPr>
          <p:nvPr/>
        </p:nvCxnSpPr>
        <p:spPr bwMode="auto">
          <a:xfrm rot="10800000">
            <a:off x="7305675" y="3208338"/>
            <a:ext cx="962025" cy="461962"/>
          </a:xfrm>
          <a:prstGeom prst="curvedConnector3">
            <a:avLst>
              <a:gd name="adj1" fmla="val 58074"/>
            </a:avLst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4151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" b="5080"/>
          <a:stretch>
            <a:fillRect/>
          </a:stretch>
        </p:blipFill>
        <p:spPr bwMode="auto">
          <a:xfrm>
            <a:off x="1438275" y="2316163"/>
            <a:ext cx="25892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5" b="10197"/>
          <a:stretch>
            <a:fillRect/>
          </a:stretch>
        </p:blipFill>
        <p:spPr bwMode="auto">
          <a:xfrm>
            <a:off x="1438275" y="317500"/>
            <a:ext cx="258921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3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"/>
          <a:stretch>
            <a:fillRect/>
          </a:stretch>
        </p:blipFill>
        <p:spPr bwMode="auto">
          <a:xfrm>
            <a:off x="1430338" y="4318000"/>
            <a:ext cx="2605087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9D9390-511C-48B1-A3E1-B03779CF1CA0}" type="slidenum">
              <a:rPr lang="zh-CN" altLang="en-US"/>
              <a:pPr>
                <a:defRPr/>
              </a:pPr>
              <a:t>81</a:t>
            </a:fld>
            <a:endParaRPr lang="zh-CN" altLang="en-US"/>
          </a:p>
        </p:txBody>
      </p:sp>
      <p:pic>
        <p:nvPicPr>
          <p:cNvPr id="135171" name="Picture 5" descr="鼻咽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160463"/>
            <a:ext cx="74358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2852738" y="3294063"/>
            <a:ext cx="228600" cy="2089150"/>
          </a:xfrm>
          <a:prstGeom prst="upArrow">
            <a:avLst>
              <a:gd name="adj1" fmla="val 50000"/>
              <a:gd name="adj2" fmla="val 201215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761163" y="3519488"/>
            <a:ext cx="228600" cy="1871662"/>
          </a:xfrm>
          <a:prstGeom prst="upArrow">
            <a:avLst>
              <a:gd name="adj1" fmla="val 50000"/>
              <a:gd name="adj2" fmla="val 183333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2395538" y="5511800"/>
            <a:ext cx="1101725" cy="522288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Arial" charset="0"/>
                <a:ea typeface="黑体" pitchFamily="2" charset="-122"/>
              </a:rPr>
              <a:t>平  直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6323013" y="5511800"/>
            <a:ext cx="1104900" cy="522288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Arial" charset="0"/>
                <a:ea typeface="黑体" pitchFamily="2" charset="-122"/>
              </a:rPr>
              <a:t>倾  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72C980-A696-453C-B516-DE25A31557FC}" type="slidenum">
              <a:rPr lang="zh-CN" altLang="en-US"/>
              <a:pPr>
                <a:defRPr/>
              </a:pPr>
              <a:t>82</a:t>
            </a:fld>
            <a:endParaRPr lang="zh-CN" altLang="en-US"/>
          </a:p>
        </p:txBody>
      </p:sp>
      <p:pic>
        <p:nvPicPr>
          <p:cNvPr id="136195" name="Picture 6" descr="19 鼓室内侧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1698625"/>
            <a:ext cx="5791200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1511174" y="535964"/>
            <a:ext cx="4197483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黑体" pitchFamily="49" charset="-122"/>
              </a:rPr>
              <a:t>后    壁</a:t>
            </a:r>
            <a:r>
              <a:rPr lang="en-US" altLang="zh-CN" sz="32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32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乳突壁</a:t>
            </a:r>
            <a:endParaRPr lang="zh-CN" altLang="en-US" sz="32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ea typeface="黑体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131000" y="1926454"/>
            <a:ext cx="1746330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乳突窦口</a:t>
            </a: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5942013" y="2335213"/>
            <a:ext cx="950912" cy="4953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任意多边形 23"/>
          <p:cNvSpPr/>
          <p:nvPr/>
        </p:nvSpPr>
        <p:spPr>
          <a:xfrm>
            <a:off x="6675438" y="3973513"/>
            <a:ext cx="873125" cy="658812"/>
          </a:xfrm>
          <a:custGeom>
            <a:avLst/>
            <a:gdLst>
              <a:gd name="connsiteX0" fmla="*/ 314358 w 873745"/>
              <a:gd name="connsiteY0" fmla="*/ 0 h 658200"/>
              <a:gd name="connsiteX1" fmla="*/ 238158 w 873745"/>
              <a:gd name="connsiteY1" fmla="*/ 66675 h 658200"/>
              <a:gd name="connsiteX2" fmla="*/ 190533 w 873745"/>
              <a:gd name="connsiteY2" fmla="*/ 114300 h 658200"/>
              <a:gd name="connsiteX3" fmla="*/ 114333 w 873745"/>
              <a:gd name="connsiteY3" fmla="*/ 161925 h 658200"/>
              <a:gd name="connsiteX4" fmla="*/ 33 w 873745"/>
              <a:gd name="connsiteY4" fmla="*/ 171450 h 658200"/>
              <a:gd name="connsiteX5" fmla="*/ 104808 w 873745"/>
              <a:gd name="connsiteY5" fmla="*/ 647700 h 658200"/>
              <a:gd name="connsiteX6" fmla="*/ 304833 w 873745"/>
              <a:gd name="connsiteY6" fmla="*/ 495300 h 658200"/>
              <a:gd name="connsiteX7" fmla="*/ 514383 w 873745"/>
              <a:gd name="connsiteY7" fmla="*/ 428625 h 658200"/>
              <a:gd name="connsiteX8" fmla="*/ 714408 w 873745"/>
              <a:gd name="connsiteY8" fmla="*/ 409575 h 658200"/>
              <a:gd name="connsiteX9" fmla="*/ 866808 w 873745"/>
              <a:gd name="connsiteY9" fmla="*/ 371475 h 658200"/>
              <a:gd name="connsiteX10" fmla="*/ 838233 w 873745"/>
              <a:gd name="connsiteY10" fmla="*/ 304800 h 658200"/>
              <a:gd name="connsiteX11" fmla="*/ 752508 w 873745"/>
              <a:gd name="connsiteY11" fmla="*/ 257175 h 658200"/>
              <a:gd name="connsiteX12" fmla="*/ 676308 w 873745"/>
              <a:gd name="connsiteY12" fmla="*/ 200025 h 658200"/>
              <a:gd name="connsiteX13" fmla="*/ 562008 w 873745"/>
              <a:gd name="connsiteY13" fmla="*/ 142875 h 658200"/>
              <a:gd name="connsiteX14" fmla="*/ 476283 w 873745"/>
              <a:gd name="connsiteY14" fmla="*/ 66675 h 658200"/>
              <a:gd name="connsiteX15" fmla="*/ 314358 w 873745"/>
              <a:gd name="connsiteY15" fmla="*/ 0 h 65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3745" h="658200">
                <a:moveTo>
                  <a:pt x="314358" y="0"/>
                </a:moveTo>
                <a:cubicBezTo>
                  <a:pt x="274671" y="0"/>
                  <a:pt x="258795" y="47625"/>
                  <a:pt x="238158" y="66675"/>
                </a:cubicBezTo>
                <a:cubicBezTo>
                  <a:pt x="217521" y="85725"/>
                  <a:pt x="211170" y="98425"/>
                  <a:pt x="190533" y="114300"/>
                </a:cubicBezTo>
                <a:cubicBezTo>
                  <a:pt x="169895" y="130175"/>
                  <a:pt x="146083" y="152400"/>
                  <a:pt x="114333" y="161925"/>
                </a:cubicBezTo>
                <a:cubicBezTo>
                  <a:pt x="82583" y="171450"/>
                  <a:pt x="1620" y="90488"/>
                  <a:pt x="33" y="171450"/>
                </a:cubicBezTo>
                <a:cubicBezTo>
                  <a:pt x="-1554" y="252412"/>
                  <a:pt x="54008" y="593725"/>
                  <a:pt x="104808" y="647700"/>
                </a:cubicBezTo>
                <a:cubicBezTo>
                  <a:pt x="155608" y="701675"/>
                  <a:pt x="236571" y="531812"/>
                  <a:pt x="304833" y="495300"/>
                </a:cubicBezTo>
                <a:cubicBezTo>
                  <a:pt x="373095" y="458788"/>
                  <a:pt x="446121" y="442912"/>
                  <a:pt x="514383" y="428625"/>
                </a:cubicBezTo>
                <a:cubicBezTo>
                  <a:pt x="582645" y="414338"/>
                  <a:pt x="655671" y="419100"/>
                  <a:pt x="714408" y="409575"/>
                </a:cubicBezTo>
                <a:cubicBezTo>
                  <a:pt x="773146" y="400050"/>
                  <a:pt x="846171" y="388937"/>
                  <a:pt x="866808" y="371475"/>
                </a:cubicBezTo>
                <a:cubicBezTo>
                  <a:pt x="887445" y="354013"/>
                  <a:pt x="857283" y="323850"/>
                  <a:pt x="838233" y="304800"/>
                </a:cubicBezTo>
                <a:cubicBezTo>
                  <a:pt x="819183" y="285750"/>
                  <a:pt x="779496" y="274638"/>
                  <a:pt x="752508" y="257175"/>
                </a:cubicBezTo>
                <a:cubicBezTo>
                  <a:pt x="725520" y="239712"/>
                  <a:pt x="708058" y="219075"/>
                  <a:pt x="676308" y="200025"/>
                </a:cubicBezTo>
                <a:cubicBezTo>
                  <a:pt x="644558" y="180975"/>
                  <a:pt x="595345" y="165100"/>
                  <a:pt x="562008" y="142875"/>
                </a:cubicBezTo>
                <a:cubicBezTo>
                  <a:pt x="528671" y="120650"/>
                  <a:pt x="509620" y="92075"/>
                  <a:pt x="476283" y="66675"/>
                </a:cubicBezTo>
                <a:cubicBezTo>
                  <a:pt x="442946" y="41275"/>
                  <a:pt x="354045" y="0"/>
                  <a:pt x="314358" y="0"/>
                </a:cubicBezTo>
                <a:close/>
              </a:path>
            </a:pathLst>
          </a:custGeom>
          <a:solidFill>
            <a:srgbClr val="FFFF00">
              <a:alpha val="4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6323013" y="3219450"/>
            <a:ext cx="2003425" cy="754063"/>
          </a:xfrm>
          <a:custGeom>
            <a:avLst/>
            <a:gdLst>
              <a:gd name="connsiteX0" fmla="*/ 2000330 w 2004002"/>
              <a:gd name="connsiteY0" fmla="*/ 745509 h 755034"/>
              <a:gd name="connsiteX1" fmla="*/ 1857455 w 2004002"/>
              <a:gd name="connsiteY1" fmla="*/ 650259 h 755034"/>
              <a:gd name="connsiteX2" fmla="*/ 1666955 w 2004002"/>
              <a:gd name="connsiteY2" fmla="*/ 583584 h 755034"/>
              <a:gd name="connsiteX3" fmla="*/ 1571705 w 2004002"/>
              <a:gd name="connsiteY3" fmla="*/ 545484 h 755034"/>
              <a:gd name="connsiteX4" fmla="*/ 1428830 w 2004002"/>
              <a:gd name="connsiteY4" fmla="*/ 497859 h 755034"/>
              <a:gd name="connsiteX5" fmla="*/ 1219280 w 2004002"/>
              <a:gd name="connsiteY5" fmla="*/ 440709 h 755034"/>
              <a:gd name="connsiteX6" fmla="*/ 1114505 w 2004002"/>
              <a:gd name="connsiteY6" fmla="*/ 354984 h 755034"/>
              <a:gd name="connsiteX7" fmla="*/ 971630 w 2004002"/>
              <a:gd name="connsiteY7" fmla="*/ 269259 h 755034"/>
              <a:gd name="connsiteX8" fmla="*/ 762080 w 2004002"/>
              <a:gd name="connsiteY8" fmla="*/ 154959 h 755034"/>
              <a:gd name="connsiteX9" fmla="*/ 523955 w 2004002"/>
              <a:gd name="connsiteY9" fmla="*/ 88284 h 755034"/>
              <a:gd name="connsiteX10" fmla="*/ 295355 w 2004002"/>
              <a:gd name="connsiteY10" fmla="*/ 2559 h 755034"/>
              <a:gd name="connsiteX11" fmla="*/ 152480 w 2004002"/>
              <a:gd name="connsiteY11" fmla="*/ 21609 h 755034"/>
              <a:gd name="connsiteX12" fmla="*/ 114380 w 2004002"/>
              <a:gd name="connsiteY12" fmla="*/ 12084 h 755034"/>
              <a:gd name="connsiteX13" fmla="*/ 80 w 2004002"/>
              <a:gd name="connsiteY13" fmla="*/ 97809 h 755034"/>
              <a:gd name="connsiteX14" fmla="*/ 133430 w 2004002"/>
              <a:gd name="connsiteY14" fmla="*/ 69234 h 755034"/>
              <a:gd name="connsiteX15" fmla="*/ 181055 w 2004002"/>
              <a:gd name="connsiteY15" fmla="*/ 154959 h 755034"/>
              <a:gd name="connsiteX16" fmla="*/ 381080 w 2004002"/>
              <a:gd name="connsiteY16" fmla="*/ 297834 h 755034"/>
              <a:gd name="connsiteX17" fmla="*/ 581105 w 2004002"/>
              <a:gd name="connsiteY17" fmla="*/ 393084 h 755034"/>
              <a:gd name="connsiteX18" fmla="*/ 838280 w 2004002"/>
              <a:gd name="connsiteY18" fmla="*/ 440709 h 755034"/>
              <a:gd name="connsiteX19" fmla="*/ 971630 w 2004002"/>
              <a:gd name="connsiteY19" fmla="*/ 555009 h 755034"/>
              <a:gd name="connsiteX20" fmla="*/ 1257380 w 2004002"/>
              <a:gd name="connsiteY20" fmla="*/ 574059 h 755034"/>
              <a:gd name="connsiteX21" fmla="*/ 1543130 w 2004002"/>
              <a:gd name="connsiteY21" fmla="*/ 707409 h 755034"/>
              <a:gd name="connsiteX22" fmla="*/ 1705055 w 2004002"/>
              <a:gd name="connsiteY22" fmla="*/ 755034 h 755034"/>
              <a:gd name="connsiteX23" fmla="*/ 2000330 w 2004002"/>
              <a:gd name="connsiteY23" fmla="*/ 745509 h 75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04002" h="755034">
                <a:moveTo>
                  <a:pt x="2000330" y="745509"/>
                </a:moveTo>
                <a:cubicBezTo>
                  <a:pt x="2025730" y="728046"/>
                  <a:pt x="1913017" y="677246"/>
                  <a:pt x="1857455" y="650259"/>
                </a:cubicBezTo>
                <a:cubicBezTo>
                  <a:pt x="1801893" y="623272"/>
                  <a:pt x="1714580" y="601046"/>
                  <a:pt x="1666955" y="583584"/>
                </a:cubicBezTo>
                <a:cubicBezTo>
                  <a:pt x="1619330" y="566121"/>
                  <a:pt x="1611392" y="559771"/>
                  <a:pt x="1571705" y="545484"/>
                </a:cubicBezTo>
                <a:cubicBezTo>
                  <a:pt x="1532018" y="531197"/>
                  <a:pt x="1487567" y="515321"/>
                  <a:pt x="1428830" y="497859"/>
                </a:cubicBezTo>
                <a:cubicBezTo>
                  <a:pt x="1370093" y="480397"/>
                  <a:pt x="1271667" y="464521"/>
                  <a:pt x="1219280" y="440709"/>
                </a:cubicBezTo>
                <a:cubicBezTo>
                  <a:pt x="1166893" y="416897"/>
                  <a:pt x="1155780" y="383559"/>
                  <a:pt x="1114505" y="354984"/>
                </a:cubicBezTo>
                <a:cubicBezTo>
                  <a:pt x="1073230" y="326409"/>
                  <a:pt x="1030367" y="302596"/>
                  <a:pt x="971630" y="269259"/>
                </a:cubicBezTo>
                <a:cubicBezTo>
                  <a:pt x="912893" y="235922"/>
                  <a:pt x="836692" y="185121"/>
                  <a:pt x="762080" y="154959"/>
                </a:cubicBezTo>
                <a:cubicBezTo>
                  <a:pt x="687467" y="124796"/>
                  <a:pt x="601742" y="113684"/>
                  <a:pt x="523955" y="88284"/>
                </a:cubicBezTo>
                <a:cubicBezTo>
                  <a:pt x="446168" y="62884"/>
                  <a:pt x="357268" y="13672"/>
                  <a:pt x="295355" y="2559"/>
                </a:cubicBezTo>
                <a:cubicBezTo>
                  <a:pt x="233442" y="-8554"/>
                  <a:pt x="182642" y="20022"/>
                  <a:pt x="152480" y="21609"/>
                </a:cubicBezTo>
                <a:cubicBezTo>
                  <a:pt x="122318" y="23196"/>
                  <a:pt x="139780" y="-616"/>
                  <a:pt x="114380" y="12084"/>
                </a:cubicBezTo>
                <a:cubicBezTo>
                  <a:pt x="88980" y="24784"/>
                  <a:pt x="-3095" y="88284"/>
                  <a:pt x="80" y="97809"/>
                </a:cubicBezTo>
                <a:cubicBezTo>
                  <a:pt x="3255" y="107334"/>
                  <a:pt x="103268" y="59709"/>
                  <a:pt x="133430" y="69234"/>
                </a:cubicBezTo>
                <a:cubicBezTo>
                  <a:pt x="163592" y="78759"/>
                  <a:pt x="139780" y="116859"/>
                  <a:pt x="181055" y="154959"/>
                </a:cubicBezTo>
                <a:cubicBezTo>
                  <a:pt x="222330" y="193059"/>
                  <a:pt x="314405" y="258147"/>
                  <a:pt x="381080" y="297834"/>
                </a:cubicBezTo>
                <a:cubicBezTo>
                  <a:pt x="447755" y="337521"/>
                  <a:pt x="504905" y="369272"/>
                  <a:pt x="581105" y="393084"/>
                </a:cubicBezTo>
                <a:cubicBezTo>
                  <a:pt x="657305" y="416896"/>
                  <a:pt x="773193" y="413722"/>
                  <a:pt x="838280" y="440709"/>
                </a:cubicBezTo>
                <a:cubicBezTo>
                  <a:pt x="903367" y="467696"/>
                  <a:pt x="901780" y="532784"/>
                  <a:pt x="971630" y="555009"/>
                </a:cubicBezTo>
                <a:cubicBezTo>
                  <a:pt x="1041480" y="577234"/>
                  <a:pt x="1162130" y="548659"/>
                  <a:pt x="1257380" y="574059"/>
                </a:cubicBezTo>
                <a:cubicBezTo>
                  <a:pt x="1352630" y="599459"/>
                  <a:pt x="1468517" y="677246"/>
                  <a:pt x="1543130" y="707409"/>
                </a:cubicBezTo>
                <a:cubicBezTo>
                  <a:pt x="1617742" y="737571"/>
                  <a:pt x="1627267" y="743921"/>
                  <a:pt x="1705055" y="755034"/>
                </a:cubicBezTo>
                <a:cubicBezTo>
                  <a:pt x="1782842" y="766147"/>
                  <a:pt x="1974930" y="762972"/>
                  <a:pt x="2000330" y="745509"/>
                </a:cubicBezTo>
                <a:close/>
              </a:path>
            </a:pathLst>
          </a:custGeom>
          <a:solidFill>
            <a:srgbClr val="FFCCFF">
              <a:alpha val="4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7004050" y="3660775"/>
            <a:ext cx="1271588" cy="655638"/>
          </a:xfrm>
          <a:custGeom>
            <a:avLst/>
            <a:gdLst>
              <a:gd name="connsiteX0" fmla="*/ 1271369 w 1272056"/>
              <a:gd name="connsiteY0" fmla="*/ 408620 h 656568"/>
              <a:gd name="connsiteX1" fmla="*/ 1099919 w 1272056"/>
              <a:gd name="connsiteY1" fmla="*/ 341945 h 656568"/>
              <a:gd name="connsiteX2" fmla="*/ 976094 w 1272056"/>
              <a:gd name="connsiteY2" fmla="*/ 341945 h 656568"/>
              <a:gd name="connsiteX3" fmla="*/ 852269 w 1272056"/>
              <a:gd name="connsiteY3" fmla="*/ 294320 h 656568"/>
              <a:gd name="connsiteX4" fmla="*/ 671294 w 1272056"/>
              <a:gd name="connsiteY4" fmla="*/ 189545 h 656568"/>
              <a:gd name="connsiteX5" fmla="*/ 566519 w 1272056"/>
              <a:gd name="connsiteY5" fmla="*/ 151445 h 656568"/>
              <a:gd name="connsiteX6" fmla="*/ 395069 w 1272056"/>
              <a:gd name="connsiteY6" fmla="*/ 151445 h 656568"/>
              <a:gd name="connsiteX7" fmla="*/ 271244 w 1272056"/>
              <a:gd name="connsiteY7" fmla="*/ 122870 h 656568"/>
              <a:gd name="connsiteX8" fmla="*/ 175994 w 1272056"/>
              <a:gd name="connsiteY8" fmla="*/ 37145 h 656568"/>
              <a:gd name="connsiteX9" fmla="*/ 52169 w 1272056"/>
              <a:gd name="connsiteY9" fmla="*/ 18095 h 656568"/>
              <a:gd name="connsiteX10" fmla="*/ 4544 w 1272056"/>
              <a:gd name="connsiteY10" fmla="*/ 294320 h 656568"/>
              <a:gd name="connsiteX11" fmla="*/ 156944 w 1272056"/>
              <a:gd name="connsiteY11" fmla="*/ 351470 h 656568"/>
              <a:gd name="connsiteX12" fmla="*/ 261719 w 1272056"/>
              <a:gd name="connsiteY12" fmla="*/ 437195 h 656568"/>
              <a:gd name="connsiteX13" fmla="*/ 385544 w 1272056"/>
              <a:gd name="connsiteY13" fmla="*/ 503870 h 656568"/>
              <a:gd name="connsiteX14" fmla="*/ 556994 w 1272056"/>
              <a:gd name="connsiteY14" fmla="*/ 656270 h 656568"/>
              <a:gd name="connsiteX15" fmla="*/ 680819 w 1272056"/>
              <a:gd name="connsiteY15" fmla="*/ 541970 h 656568"/>
              <a:gd name="connsiteX16" fmla="*/ 747494 w 1272056"/>
              <a:gd name="connsiteY16" fmla="*/ 513395 h 656568"/>
              <a:gd name="connsiteX17" fmla="*/ 852269 w 1272056"/>
              <a:gd name="connsiteY17" fmla="*/ 522920 h 656568"/>
              <a:gd name="connsiteX18" fmla="*/ 937994 w 1272056"/>
              <a:gd name="connsiteY18" fmla="*/ 465770 h 656568"/>
              <a:gd name="connsiteX19" fmla="*/ 1033244 w 1272056"/>
              <a:gd name="connsiteY19" fmla="*/ 465770 h 656568"/>
              <a:gd name="connsiteX20" fmla="*/ 1090394 w 1272056"/>
              <a:gd name="connsiteY20" fmla="*/ 484820 h 656568"/>
              <a:gd name="connsiteX21" fmla="*/ 1157069 w 1272056"/>
              <a:gd name="connsiteY21" fmla="*/ 456245 h 656568"/>
              <a:gd name="connsiteX22" fmla="*/ 1271369 w 1272056"/>
              <a:gd name="connsiteY22" fmla="*/ 408620 h 65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72056" h="656568">
                <a:moveTo>
                  <a:pt x="1271369" y="408620"/>
                </a:moveTo>
                <a:cubicBezTo>
                  <a:pt x="1261844" y="389570"/>
                  <a:pt x="1149131" y="353057"/>
                  <a:pt x="1099919" y="341945"/>
                </a:cubicBezTo>
                <a:cubicBezTo>
                  <a:pt x="1050707" y="330833"/>
                  <a:pt x="1017369" y="349882"/>
                  <a:pt x="976094" y="341945"/>
                </a:cubicBezTo>
                <a:cubicBezTo>
                  <a:pt x="934819" y="334008"/>
                  <a:pt x="903069" y="319720"/>
                  <a:pt x="852269" y="294320"/>
                </a:cubicBezTo>
                <a:cubicBezTo>
                  <a:pt x="801469" y="268920"/>
                  <a:pt x="718919" y="213357"/>
                  <a:pt x="671294" y="189545"/>
                </a:cubicBezTo>
                <a:cubicBezTo>
                  <a:pt x="623669" y="165732"/>
                  <a:pt x="612557" y="157795"/>
                  <a:pt x="566519" y="151445"/>
                </a:cubicBezTo>
                <a:cubicBezTo>
                  <a:pt x="520481" y="145095"/>
                  <a:pt x="444281" y="156207"/>
                  <a:pt x="395069" y="151445"/>
                </a:cubicBezTo>
                <a:cubicBezTo>
                  <a:pt x="345856" y="146682"/>
                  <a:pt x="307756" y="141920"/>
                  <a:pt x="271244" y="122870"/>
                </a:cubicBezTo>
                <a:cubicBezTo>
                  <a:pt x="234732" y="103820"/>
                  <a:pt x="212506" y="54607"/>
                  <a:pt x="175994" y="37145"/>
                </a:cubicBezTo>
                <a:cubicBezTo>
                  <a:pt x="139482" y="19683"/>
                  <a:pt x="80744" y="-24767"/>
                  <a:pt x="52169" y="18095"/>
                </a:cubicBezTo>
                <a:cubicBezTo>
                  <a:pt x="23594" y="60957"/>
                  <a:pt x="-12919" y="238757"/>
                  <a:pt x="4544" y="294320"/>
                </a:cubicBezTo>
                <a:cubicBezTo>
                  <a:pt x="22007" y="349883"/>
                  <a:pt x="114081" y="327657"/>
                  <a:pt x="156944" y="351470"/>
                </a:cubicBezTo>
                <a:cubicBezTo>
                  <a:pt x="199806" y="375282"/>
                  <a:pt x="223619" y="411795"/>
                  <a:pt x="261719" y="437195"/>
                </a:cubicBezTo>
                <a:cubicBezTo>
                  <a:pt x="299819" y="462595"/>
                  <a:pt x="336331" y="467358"/>
                  <a:pt x="385544" y="503870"/>
                </a:cubicBezTo>
                <a:cubicBezTo>
                  <a:pt x="434756" y="540383"/>
                  <a:pt x="507781" y="649920"/>
                  <a:pt x="556994" y="656270"/>
                </a:cubicBezTo>
                <a:cubicBezTo>
                  <a:pt x="606207" y="662620"/>
                  <a:pt x="649069" y="565782"/>
                  <a:pt x="680819" y="541970"/>
                </a:cubicBezTo>
                <a:cubicBezTo>
                  <a:pt x="712569" y="518158"/>
                  <a:pt x="718919" y="516570"/>
                  <a:pt x="747494" y="513395"/>
                </a:cubicBezTo>
                <a:cubicBezTo>
                  <a:pt x="776069" y="510220"/>
                  <a:pt x="820519" y="530857"/>
                  <a:pt x="852269" y="522920"/>
                </a:cubicBezTo>
                <a:cubicBezTo>
                  <a:pt x="884019" y="514983"/>
                  <a:pt x="907832" y="475295"/>
                  <a:pt x="937994" y="465770"/>
                </a:cubicBezTo>
                <a:cubicBezTo>
                  <a:pt x="968156" y="456245"/>
                  <a:pt x="1007844" y="462595"/>
                  <a:pt x="1033244" y="465770"/>
                </a:cubicBezTo>
                <a:cubicBezTo>
                  <a:pt x="1058644" y="468945"/>
                  <a:pt x="1069757" y="486407"/>
                  <a:pt x="1090394" y="484820"/>
                </a:cubicBezTo>
                <a:cubicBezTo>
                  <a:pt x="1111031" y="483233"/>
                  <a:pt x="1125319" y="464182"/>
                  <a:pt x="1157069" y="456245"/>
                </a:cubicBezTo>
                <a:cubicBezTo>
                  <a:pt x="1188819" y="448308"/>
                  <a:pt x="1280894" y="427670"/>
                  <a:pt x="1271369" y="408620"/>
                </a:cubicBezTo>
                <a:close/>
              </a:path>
            </a:pathLst>
          </a:custGeom>
          <a:solidFill>
            <a:srgbClr val="0000FF">
              <a:alpha val="27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5483225" y="2725738"/>
            <a:ext cx="492125" cy="1978025"/>
          </a:xfrm>
          <a:custGeom>
            <a:avLst/>
            <a:gdLst>
              <a:gd name="connsiteX0" fmla="*/ 257951 w 491171"/>
              <a:gd name="connsiteY0" fmla="*/ 60546 h 1977947"/>
              <a:gd name="connsiteX1" fmla="*/ 115447 w 491171"/>
              <a:gd name="connsiteY1" fmla="*/ 476182 h 1977947"/>
              <a:gd name="connsiteX2" fmla="*/ 20444 w 491171"/>
              <a:gd name="connsiteY2" fmla="*/ 1129325 h 1977947"/>
              <a:gd name="connsiteX3" fmla="*/ 32320 w 491171"/>
              <a:gd name="connsiteY3" fmla="*/ 1936847 h 1977947"/>
              <a:gd name="connsiteX4" fmla="*/ 352953 w 491171"/>
              <a:gd name="connsiteY4" fmla="*/ 1841844 h 1977947"/>
              <a:gd name="connsiteX5" fmla="*/ 483582 w 491171"/>
              <a:gd name="connsiteY5" fmla="*/ 1687465 h 1977947"/>
              <a:gd name="connsiteX6" fmla="*/ 459831 w 491171"/>
              <a:gd name="connsiteY6" fmla="*/ 1248078 h 1977947"/>
              <a:gd name="connsiteX7" fmla="*/ 329203 w 491171"/>
              <a:gd name="connsiteY7" fmla="*/ 963070 h 1977947"/>
              <a:gd name="connsiteX8" fmla="*/ 388579 w 491171"/>
              <a:gd name="connsiteY8" fmla="*/ 808691 h 1977947"/>
              <a:gd name="connsiteX9" fmla="*/ 400455 w 491171"/>
              <a:gd name="connsiteY9" fmla="*/ 678063 h 1977947"/>
              <a:gd name="connsiteX10" fmla="*/ 364829 w 491171"/>
              <a:gd name="connsiteY10" fmla="*/ 488057 h 1977947"/>
              <a:gd name="connsiteX11" fmla="*/ 436081 w 491171"/>
              <a:gd name="connsiteY11" fmla="*/ 48670 h 1977947"/>
              <a:gd name="connsiteX12" fmla="*/ 257951 w 491171"/>
              <a:gd name="connsiteY12" fmla="*/ 60546 h 197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171" h="1977947">
                <a:moveTo>
                  <a:pt x="257951" y="60546"/>
                </a:moveTo>
                <a:cubicBezTo>
                  <a:pt x="204512" y="131798"/>
                  <a:pt x="155031" y="298052"/>
                  <a:pt x="115447" y="476182"/>
                </a:cubicBezTo>
                <a:cubicBezTo>
                  <a:pt x="75862" y="654312"/>
                  <a:pt x="34298" y="885881"/>
                  <a:pt x="20444" y="1129325"/>
                </a:cubicBezTo>
                <a:cubicBezTo>
                  <a:pt x="6590" y="1372769"/>
                  <a:pt x="-23098" y="1818094"/>
                  <a:pt x="32320" y="1936847"/>
                </a:cubicBezTo>
                <a:cubicBezTo>
                  <a:pt x="87738" y="2055600"/>
                  <a:pt x="277743" y="1883408"/>
                  <a:pt x="352953" y="1841844"/>
                </a:cubicBezTo>
                <a:cubicBezTo>
                  <a:pt x="428163" y="1800280"/>
                  <a:pt x="465769" y="1786426"/>
                  <a:pt x="483582" y="1687465"/>
                </a:cubicBezTo>
                <a:cubicBezTo>
                  <a:pt x="501395" y="1588504"/>
                  <a:pt x="485561" y="1368810"/>
                  <a:pt x="459831" y="1248078"/>
                </a:cubicBezTo>
                <a:cubicBezTo>
                  <a:pt x="434101" y="1127346"/>
                  <a:pt x="341078" y="1036301"/>
                  <a:pt x="329203" y="963070"/>
                </a:cubicBezTo>
                <a:cubicBezTo>
                  <a:pt x="317328" y="889839"/>
                  <a:pt x="376704" y="856192"/>
                  <a:pt x="388579" y="808691"/>
                </a:cubicBezTo>
                <a:cubicBezTo>
                  <a:pt x="400454" y="761190"/>
                  <a:pt x="404413" y="731502"/>
                  <a:pt x="400455" y="678063"/>
                </a:cubicBezTo>
                <a:cubicBezTo>
                  <a:pt x="396497" y="624624"/>
                  <a:pt x="358891" y="592956"/>
                  <a:pt x="364829" y="488057"/>
                </a:cubicBezTo>
                <a:cubicBezTo>
                  <a:pt x="370767" y="383158"/>
                  <a:pt x="451915" y="121901"/>
                  <a:pt x="436081" y="48670"/>
                </a:cubicBezTo>
                <a:cubicBezTo>
                  <a:pt x="420247" y="-24561"/>
                  <a:pt x="311390" y="-10706"/>
                  <a:pt x="257951" y="60546"/>
                </a:cubicBezTo>
                <a:close/>
              </a:path>
            </a:pathLst>
          </a:custGeom>
          <a:solidFill>
            <a:srgbClr val="00B0F0">
              <a:alpha val="4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03375" y="5455039"/>
            <a:ext cx="2255249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乳突小房前壁</a:t>
            </a:r>
          </a:p>
        </p:txBody>
      </p:sp>
      <p:sp>
        <p:nvSpPr>
          <p:cNvPr id="29" name="任意多边形 28"/>
          <p:cNvSpPr/>
          <p:nvPr/>
        </p:nvSpPr>
        <p:spPr>
          <a:xfrm>
            <a:off x="5487988" y="3216275"/>
            <a:ext cx="485775" cy="1508125"/>
          </a:xfrm>
          <a:custGeom>
            <a:avLst/>
            <a:gdLst>
              <a:gd name="connsiteX0" fmla="*/ 76090 w 486985"/>
              <a:gd name="connsiteY0" fmla="*/ 33669 h 1508637"/>
              <a:gd name="connsiteX1" fmla="*/ 218594 w 486985"/>
              <a:gd name="connsiteY1" fmla="*/ 57420 h 1508637"/>
              <a:gd name="connsiteX2" fmla="*/ 361098 w 486985"/>
              <a:gd name="connsiteY2" fmla="*/ 9919 h 1508637"/>
              <a:gd name="connsiteX3" fmla="*/ 420474 w 486985"/>
              <a:gd name="connsiteY3" fmla="*/ 283051 h 1508637"/>
              <a:gd name="connsiteX4" fmla="*/ 337347 w 486985"/>
              <a:gd name="connsiteY4" fmla="*/ 413680 h 1508637"/>
              <a:gd name="connsiteX5" fmla="*/ 372973 w 486985"/>
              <a:gd name="connsiteY5" fmla="*/ 568059 h 1508637"/>
              <a:gd name="connsiteX6" fmla="*/ 456100 w 486985"/>
              <a:gd name="connsiteY6" fmla="*/ 746189 h 1508637"/>
              <a:gd name="connsiteX7" fmla="*/ 479851 w 486985"/>
              <a:gd name="connsiteY7" fmla="*/ 971820 h 1508637"/>
              <a:gd name="connsiteX8" fmla="*/ 479851 w 486985"/>
              <a:gd name="connsiteY8" fmla="*/ 1197451 h 1508637"/>
              <a:gd name="connsiteX9" fmla="*/ 396724 w 486985"/>
              <a:gd name="connsiteY9" fmla="*/ 1351830 h 1508637"/>
              <a:gd name="connsiteX10" fmla="*/ 325472 w 486985"/>
              <a:gd name="connsiteY10" fmla="*/ 1399332 h 1508637"/>
              <a:gd name="connsiteX11" fmla="*/ 289846 w 486985"/>
              <a:gd name="connsiteY11" fmla="*/ 1458708 h 1508637"/>
              <a:gd name="connsiteX12" fmla="*/ 242344 w 486985"/>
              <a:gd name="connsiteY12" fmla="*/ 1446833 h 1508637"/>
              <a:gd name="connsiteX13" fmla="*/ 16713 w 486985"/>
              <a:gd name="connsiteY13" fmla="*/ 1470584 h 1508637"/>
              <a:gd name="connsiteX14" fmla="*/ 16713 w 486985"/>
              <a:gd name="connsiteY14" fmla="*/ 864942 h 1508637"/>
              <a:gd name="connsiteX15" fmla="*/ 16713 w 486985"/>
              <a:gd name="connsiteY15" fmla="*/ 496807 h 1508637"/>
              <a:gd name="connsiteX16" fmla="*/ 64215 w 486985"/>
              <a:gd name="connsiteY16" fmla="*/ 176173 h 1508637"/>
              <a:gd name="connsiteX17" fmla="*/ 76090 w 486985"/>
              <a:gd name="connsiteY17" fmla="*/ 33669 h 150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6985" h="1508637">
                <a:moveTo>
                  <a:pt x="76090" y="33669"/>
                </a:moveTo>
                <a:cubicBezTo>
                  <a:pt x="101820" y="13877"/>
                  <a:pt x="171093" y="61378"/>
                  <a:pt x="218594" y="57420"/>
                </a:cubicBezTo>
                <a:cubicBezTo>
                  <a:pt x="266095" y="53462"/>
                  <a:pt x="327451" y="-27686"/>
                  <a:pt x="361098" y="9919"/>
                </a:cubicBezTo>
                <a:cubicBezTo>
                  <a:pt x="394745" y="47524"/>
                  <a:pt x="424433" y="215758"/>
                  <a:pt x="420474" y="283051"/>
                </a:cubicBezTo>
                <a:cubicBezTo>
                  <a:pt x="416516" y="350345"/>
                  <a:pt x="345264" y="366179"/>
                  <a:pt x="337347" y="413680"/>
                </a:cubicBezTo>
                <a:cubicBezTo>
                  <a:pt x="329430" y="461181"/>
                  <a:pt x="353181" y="512641"/>
                  <a:pt x="372973" y="568059"/>
                </a:cubicBezTo>
                <a:cubicBezTo>
                  <a:pt x="392765" y="623477"/>
                  <a:pt x="438287" y="678895"/>
                  <a:pt x="456100" y="746189"/>
                </a:cubicBezTo>
                <a:cubicBezTo>
                  <a:pt x="473913" y="813483"/>
                  <a:pt x="475893" y="896610"/>
                  <a:pt x="479851" y="971820"/>
                </a:cubicBezTo>
                <a:cubicBezTo>
                  <a:pt x="483809" y="1047030"/>
                  <a:pt x="493705" y="1134116"/>
                  <a:pt x="479851" y="1197451"/>
                </a:cubicBezTo>
                <a:cubicBezTo>
                  <a:pt x="465997" y="1260786"/>
                  <a:pt x="422454" y="1318183"/>
                  <a:pt x="396724" y="1351830"/>
                </a:cubicBezTo>
                <a:cubicBezTo>
                  <a:pt x="370994" y="1385477"/>
                  <a:pt x="343285" y="1381519"/>
                  <a:pt x="325472" y="1399332"/>
                </a:cubicBezTo>
                <a:cubicBezTo>
                  <a:pt x="307659" y="1417145"/>
                  <a:pt x="303701" y="1450791"/>
                  <a:pt x="289846" y="1458708"/>
                </a:cubicBezTo>
                <a:cubicBezTo>
                  <a:pt x="275991" y="1466625"/>
                  <a:pt x="287866" y="1444854"/>
                  <a:pt x="242344" y="1446833"/>
                </a:cubicBezTo>
                <a:cubicBezTo>
                  <a:pt x="196822" y="1448812"/>
                  <a:pt x="54318" y="1567566"/>
                  <a:pt x="16713" y="1470584"/>
                </a:cubicBezTo>
                <a:cubicBezTo>
                  <a:pt x="-20892" y="1373602"/>
                  <a:pt x="16713" y="864942"/>
                  <a:pt x="16713" y="864942"/>
                </a:cubicBezTo>
                <a:cubicBezTo>
                  <a:pt x="16713" y="702646"/>
                  <a:pt x="8796" y="611602"/>
                  <a:pt x="16713" y="496807"/>
                </a:cubicBezTo>
                <a:cubicBezTo>
                  <a:pt x="24630" y="382012"/>
                  <a:pt x="50360" y="257321"/>
                  <a:pt x="64215" y="176173"/>
                </a:cubicBezTo>
                <a:cubicBezTo>
                  <a:pt x="78070" y="95025"/>
                  <a:pt x="50360" y="53461"/>
                  <a:pt x="76090" y="33669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>
            <a:off x="5729288" y="4508500"/>
            <a:ext cx="246062" cy="9461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>
            <a:off x="4756150" y="1927225"/>
            <a:ext cx="376238" cy="10890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113291" y="1482698"/>
            <a:ext cx="1746330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乳突窦</a:t>
            </a:r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 flipV="1">
            <a:off x="3330575" y="4344988"/>
            <a:ext cx="971550" cy="11096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2448665" y="5455039"/>
            <a:ext cx="1746330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Arial" charset="0"/>
                <a:ea typeface="黑体" pitchFamily="49" charset="-122"/>
              </a:rPr>
              <a:t>乳突小房</a:t>
            </a:r>
          </a:p>
        </p:txBody>
      </p:sp>
      <p:sp>
        <p:nvSpPr>
          <p:cNvPr id="35" name="椭圆 34"/>
          <p:cNvSpPr/>
          <p:nvPr/>
        </p:nvSpPr>
        <p:spPr>
          <a:xfrm rot="780000">
            <a:off x="5688013" y="2720975"/>
            <a:ext cx="209550" cy="504825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1" grpId="0" animBg="1"/>
      <p:bldP spid="33" grpId="0" animBg="1"/>
      <p:bldP spid="3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72A39-CA7A-4304-9E98-3F6614DBC512}" type="slidenum">
              <a:rPr lang="zh-CN" altLang="en-US"/>
              <a:pPr>
                <a:defRPr/>
              </a:pPr>
              <a:t>83</a:t>
            </a:fld>
            <a:endParaRPr lang="zh-CN" altLang="en-US"/>
          </a:p>
        </p:txBody>
      </p:sp>
      <p:grpSp>
        <p:nvGrpSpPr>
          <p:cNvPr id="36" name="Group 51"/>
          <p:cNvGrpSpPr>
            <a:grpSpLocks/>
          </p:cNvGrpSpPr>
          <p:nvPr/>
        </p:nvGrpSpPr>
        <p:grpSpPr bwMode="auto">
          <a:xfrm>
            <a:off x="4092575" y="2227263"/>
            <a:ext cx="3152775" cy="1728787"/>
            <a:chOff x="1984" y="671"/>
            <a:chExt cx="1986" cy="1089"/>
          </a:xfrm>
        </p:grpSpPr>
        <p:sp>
          <p:nvSpPr>
            <p:cNvPr id="37" name="Line 3"/>
            <p:cNvSpPr>
              <a:spLocks noChangeShapeType="1"/>
            </p:cNvSpPr>
            <p:nvPr/>
          </p:nvSpPr>
          <p:spPr bwMode="auto">
            <a:xfrm flipV="1">
              <a:off x="2436" y="1424"/>
              <a:ext cx="0" cy="336"/>
            </a:xfrm>
            <a:prstGeom prst="line">
              <a:avLst/>
            </a:prstGeom>
            <a:noFill/>
            <a:ln w="31750">
              <a:solidFill>
                <a:srgbClr val="FEB80A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1984" y="1202"/>
              <a:ext cx="1284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>
                <a:defRPr/>
              </a:pPr>
              <a:r>
                <a:rPr lang="zh-CN" altLang="en-US" sz="20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鼓室盖（薄骨）</a:t>
              </a:r>
              <a:endParaRPr lang="en-US" altLang="zh-CN" sz="2000" b="1" kern="0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39" name="Text Box 5"/>
            <p:cNvSpPr txBox="1">
              <a:spLocks noChangeArrowheads="1"/>
            </p:cNvSpPr>
            <p:nvPr/>
          </p:nvSpPr>
          <p:spPr bwMode="auto">
            <a:xfrm>
              <a:off x="2400" y="1496"/>
              <a:ext cx="2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>
                <a:defRPr/>
              </a:pPr>
              <a:r>
                <a:rPr lang="zh-CN" altLang="en-US" sz="16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上</a:t>
              </a:r>
              <a:endParaRPr lang="zh-CN" altLang="en-US" sz="1600" b="1" kern="0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40" name="Line 6"/>
            <p:cNvSpPr>
              <a:spLocks noChangeShapeType="1"/>
            </p:cNvSpPr>
            <p:nvPr/>
          </p:nvSpPr>
          <p:spPr bwMode="auto">
            <a:xfrm flipV="1">
              <a:off x="2436" y="922"/>
              <a:ext cx="0" cy="283"/>
            </a:xfrm>
            <a:prstGeom prst="line">
              <a:avLst/>
            </a:prstGeom>
            <a:noFill/>
            <a:ln w="31750">
              <a:solidFill>
                <a:srgbClr val="FEB80A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2050" y="671"/>
              <a:ext cx="1920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>
                <a:defRPr/>
              </a:pPr>
              <a:r>
                <a:rPr lang="zh-CN" altLang="en-US" sz="20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颅内感染</a:t>
              </a:r>
              <a:endParaRPr lang="en-US" altLang="zh-CN" sz="2000" b="1" kern="0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42" name="Group 45"/>
          <p:cNvGrpSpPr>
            <a:grpSpLocks/>
          </p:cNvGrpSpPr>
          <p:nvPr/>
        </p:nvGrpSpPr>
        <p:grpSpPr bwMode="auto">
          <a:xfrm>
            <a:off x="5191125" y="3914775"/>
            <a:ext cx="2524125" cy="654050"/>
            <a:chOff x="2676" y="1734"/>
            <a:chExt cx="1590" cy="412"/>
          </a:xfrm>
        </p:grpSpPr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3360" y="1790"/>
              <a:ext cx="906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>
                <a:defRPr/>
              </a:pPr>
              <a:r>
                <a:rPr lang="zh-CN" altLang="en-US" sz="20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颈动脉壁</a:t>
              </a:r>
            </a:p>
            <a:p>
              <a:pPr algn="just">
                <a:defRPr/>
              </a:pPr>
              <a:endParaRPr lang="zh-CN" altLang="en-US" sz="2000" b="1" kern="0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44" name="Text Box 10"/>
            <p:cNvSpPr txBox="1">
              <a:spLocks noChangeArrowheads="1"/>
            </p:cNvSpPr>
            <p:nvPr/>
          </p:nvSpPr>
          <p:spPr bwMode="auto">
            <a:xfrm>
              <a:off x="2920" y="1734"/>
              <a:ext cx="288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>
                <a:defRPr/>
              </a:pPr>
              <a:r>
                <a:rPr lang="zh-CN" altLang="en-US" sz="16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前</a:t>
              </a:r>
              <a:endParaRPr lang="zh-CN" altLang="en-US" sz="1600" b="1" kern="0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45" name="Line 13"/>
            <p:cNvSpPr>
              <a:spLocks noChangeShapeType="1"/>
            </p:cNvSpPr>
            <p:nvPr/>
          </p:nvSpPr>
          <p:spPr bwMode="auto">
            <a:xfrm>
              <a:off x="2676" y="1928"/>
              <a:ext cx="736" cy="0"/>
            </a:xfrm>
            <a:prstGeom prst="line">
              <a:avLst/>
            </a:prstGeom>
            <a:noFill/>
            <a:ln w="31750">
              <a:solidFill>
                <a:srgbClr val="FEB80A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</p:grpSp>
      <p:grpSp>
        <p:nvGrpSpPr>
          <p:cNvPr id="46" name="Group 47"/>
          <p:cNvGrpSpPr>
            <a:grpSpLocks/>
          </p:cNvGrpSpPr>
          <p:nvPr/>
        </p:nvGrpSpPr>
        <p:grpSpPr bwMode="auto">
          <a:xfrm>
            <a:off x="5210175" y="2143125"/>
            <a:ext cx="4827588" cy="1838325"/>
            <a:chOff x="2688" y="618"/>
            <a:chExt cx="3041" cy="1158"/>
          </a:xfrm>
        </p:grpSpPr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 rot="20546202">
              <a:off x="4193" y="618"/>
              <a:ext cx="1536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>
                <a:defRPr/>
              </a:pPr>
              <a:endParaRPr lang="zh-CN" altLang="en-US" sz="1000" b="1" dirty="0">
                <a:solidFill>
                  <a:srgbClr val="C00000"/>
                </a:solidFill>
                <a:latin typeface="Times New Roman" pitchFamily="18" charset="0"/>
                <a:ea typeface="+mn-ea"/>
              </a:endParaRPr>
            </a:p>
            <a:p>
              <a:pPr algn="just">
                <a:defRPr/>
              </a:pPr>
              <a:endParaRPr lang="zh-CN" altLang="en-US" sz="1000" b="1" dirty="0">
                <a:solidFill>
                  <a:srgbClr val="C00000"/>
                </a:solidFill>
                <a:latin typeface="Times New Roman" pitchFamily="18" charset="0"/>
                <a:ea typeface="+mn-ea"/>
              </a:endParaRPr>
            </a:p>
            <a:p>
              <a:pPr algn="just">
                <a:defRPr/>
              </a:pPr>
              <a:r>
                <a:rPr lang="zh-CN" altLang="en-US" sz="1600" b="1" spc="50" dirty="0">
                  <a:ln w="11430"/>
                  <a:solidFill>
                    <a:srgbClr val="C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面神经（面瘫）</a:t>
              </a:r>
              <a:endParaRPr lang="zh-CN" altLang="en-US" sz="1600" b="1" dirty="0">
                <a:solidFill>
                  <a:srgbClr val="C00000"/>
                </a:solidFill>
                <a:latin typeface="Times New Roman" pitchFamily="18" charset="0"/>
                <a:ea typeface="+mn-ea"/>
              </a:endParaRPr>
            </a:p>
            <a:p>
              <a:pPr algn="just">
                <a:defRPr/>
              </a:pPr>
              <a:endParaRPr lang="en-US" altLang="zh-CN" sz="900" b="1" dirty="0">
                <a:solidFill>
                  <a:srgbClr val="C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137239" name="Line 18"/>
            <p:cNvSpPr>
              <a:spLocks noChangeShapeType="1"/>
            </p:cNvSpPr>
            <p:nvPr/>
          </p:nvSpPr>
          <p:spPr bwMode="auto">
            <a:xfrm flipV="1">
              <a:off x="2688" y="1361"/>
              <a:ext cx="1006" cy="41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 rot="20680003">
              <a:off x="3680" y="1090"/>
              <a:ext cx="81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>
                <a:defRPr/>
              </a:pPr>
              <a:r>
                <a:rPr lang="zh-CN" altLang="en-US" sz="2000" b="1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迷路壁</a:t>
              </a:r>
              <a:endParaRPr lang="zh-CN" altLang="en-US" sz="2000" b="1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 rot="20453221">
              <a:off x="2976" y="1415"/>
              <a:ext cx="33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sz="1600" b="1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内</a:t>
              </a:r>
              <a:endParaRPr kumimoji="1" lang="zh-CN" altLang="en-US" sz="1600" b="1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51" name="Group 48"/>
          <p:cNvGrpSpPr>
            <a:grpSpLocks/>
          </p:cNvGrpSpPr>
          <p:nvPr/>
        </p:nvGrpSpPr>
        <p:grpSpPr bwMode="auto">
          <a:xfrm>
            <a:off x="3689350" y="4498975"/>
            <a:ext cx="2667000" cy="1216025"/>
            <a:chOff x="1730" y="2102"/>
            <a:chExt cx="1680" cy="766"/>
          </a:xfrm>
        </p:grpSpPr>
        <p:sp>
          <p:nvSpPr>
            <p:cNvPr id="52" name="Line 21"/>
            <p:cNvSpPr>
              <a:spLocks noChangeShapeType="1"/>
            </p:cNvSpPr>
            <p:nvPr/>
          </p:nvSpPr>
          <p:spPr bwMode="auto">
            <a:xfrm>
              <a:off x="2436" y="2102"/>
              <a:ext cx="0" cy="528"/>
            </a:xfrm>
            <a:prstGeom prst="line">
              <a:avLst/>
            </a:prstGeom>
            <a:noFill/>
            <a:ln w="31750">
              <a:solidFill>
                <a:srgbClr val="FEB80A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  <p:sp>
          <p:nvSpPr>
            <p:cNvPr id="53" name="Text Box 22"/>
            <p:cNvSpPr txBox="1">
              <a:spLocks noChangeArrowheads="1"/>
            </p:cNvSpPr>
            <p:nvPr/>
          </p:nvSpPr>
          <p:spPr bwMode="auto">
            <a:xfrm>
              <a:off x="2406" y="2198"/>
              <a:ext cx="24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sz="16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下</a:t>
              </a:r>
              <a:endParaRPr kumimoji="1" lang="zh-CN" altLang="en-US" sz="1600" b="1" kern="0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54" name="Text Box 23"/>
            <p:cNvSpPr txBox="1">
              <a:spLocks noChangeArrowheads="1"/>
            </p:cNvSpPr>
            <p:nvPr/>
          </p:nvSpPr>
          <p:spPr bwMode="auto">
            <a:xfrm>
              <a:off x="1730" y="2616"/>
              <a:ext cx="1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sz="20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颈静脉壁（薄骨）</a:t>
              </a:r>
              <a:endParaRPr kumimoji="1" lang="en-US" altLang="zh-CN" sz="2000" b="1" kern="0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55" name="Group 49"/>
          <p:cNvGrpSpPr>
            <a:grpSpLocks/>
          </p:cNvGrpSpPr>
          <p:nvPr/>
        </p:nvGrpSpPr>
        <p:grpSpPr bwMode="auto">
          <a:xfrm>
            <a:off x="2444750" y="4338638"/>
            <a:ext cx="1965325" cy="1098550"/>
            <a:chOff x="946" y="2001"/>
            <a:chExt cx="1238" cy="692"/>
          </a:xfrm>
        </p:grpSpPr>
        <p:sp>
          <p:nvSpPr>
            <p:cNvPr id="137232" name="Line 24"/>
            <p:cNvSpPr>
              <a:spLocks noChangeShapeType="1"/>
            </p:cNvSpPr>
            <p:nvPr/>
          </p:nvSpPr>
          <p:spPr bwMode="auto">
            <a:xfrm flipH="1">
              <a:off x="1560" y="2040"/>
              <a:ext cx="624" cy="288"/>
            </a:xfrm>
            <a:prstGeom prst="line">
              <a:avLst/>
            </a:prstGeom>
            <a:noFill/>
            <a:ln w="3175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Text Box 25"/>
            <p:cNvSpPr txBox="1">
              <a:spLocks noChangeArrowheads="1"/>
            </p:cNvSpPr>
            <p:nvPr/>
          </p:nvSpPr>
          <p:spPr bwMode="auto">
            <a:xfrm rot="20063869">
              <a:off x="1638" y="2001"/>
              <a:ext cx="38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sz="1600" b="1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外</a:t>
              </a:r>
              <a:endParaRPr kumimoji="1" lang="zh-CN" altLang="en-US" sz="1600" b="1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 rot="19812881">
              <a:off x="946" y="2234"/>
              <a:ext cx="81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CN" altLang="en-US" b="1" spc="50" dirty="0">
                  <a:ln w="11430"/>
                  <a:solidFill>
                    <a:srgbClr val="C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鼓膜</a:t>
              </a:r>
              <a:endParaRPr lang="en-US" altLang="zh-CN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CN" altLang="en-US" b="1" spc="50" dirty="0">
                  <a:ln w="11430"/>
                  <a:solidFill>
                    <a:srgbClr val="C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（穿孔）</a:t>
              </a:r>
              <a:endParaRPr kumimoji="1" lang="zh-CN" altLang="en-US" b="1" dirty="0">
                <a:solidFill>
                  <a:srgbClr val="C00000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59" name="Group 50"/>
          <p:cNvGrpSpPr>
            <a:grpSpLocks/>
          </p:cNvGrpSpPr>
          <p:nvPr/>
        </p:nvGrpSpPr>
        <p:grpSpPr bwMode="auto">
          <a:xfrm>
            <a:off x="1085850" y="3898900"/>
            <a:ext cx="3311525" cy="1138238"/>
            <a:chOff x="90" y="1724"/>
            <a:chExt cx="2086" cy="717"/>
          </a:xfrm>
        </p:grpSpPr>
        <p:sp>
          <p:nvSpPr>
            <p:cNvPr id="60" name="Line 9"/>
            <p:cNvSpPr>
              <a:spLocks noChangeShapeType="1"/>
            </p:cNvSpPr>
            <p:nvPr/>
          </p:nvSpPr>
          <p:spPr bwMode="auto">
            <a:xfrm flipH="1">
              <a:off x="1760" y="1928"/>
              <a:ext cx="416" cy="0"/>
            </a:xfrm>
            <a:prstGeom prst="line">
              <a:avLst/>
            </a:prstGeom>
            <a:noFill/>
            <a:ln w="31750">
              <a:solidFill>
                <a:srgbClr val="FEB80A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  <p:sp>
          <p:nvSpPr>
            <p:cNvPr id="61" name="Text Box 11"/>
            <p:cNvSpPr txBox="1">
              <a:spLocks noChangeArrowheads="1"/>
            </p:cNvSpPr>
            <p:nvPr/>
          </p:nvSpPr>
          <p:spPr bwMode="auto">
            <a:xfrm>
              <a:off x="1116" y="1784"/>
              <a:ext cx="768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zh-CN" altLang="en-US" sz="20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乳突窦</a:t>
              </a:r>
              <a:endParaRPr lang="en-US" altLang="zh-CN" sz="2000" b="1" kern="0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62" name="Text Box 12"/>
            <p:cNvSpPr txBox="1">
              <a:spLocks noChangeArrowheads="1"/>
            </p:cNvSpPr>
            <p:nvPr/>
          </p:nvSpPr>
          <p:spPr bwMode="auto">
            <a:xfrm>
              <a:off x="1856" y="1727"/>
              <a:ext cx="240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>
                <a:defRPr/>
              </a:pPr>
              <a:r>
                <a:rPr lang="zh-CN" altLang="en-US" sz="16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后</a:t>
              </a:r>
              <a:endParaRPr lang="zh-CN" altLang="en-US" sz="1600" b="1" kern="0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63" name="Text Box 14"/>
            <p:cNvSpPr txBox="1">
              <a:spLocks noChangeArrowheads="1"/>
            </p:cNvSpPr>
            <p:nvPr/>
          </p:nvSpPr>
          <p:spPr bwMode="auto">
            <a:xfrm>
              <a:off x="90" y="1724"/>
              <a:ext cx="1056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zh-CN" altLang="en-US" sz="20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乳突小房</a:t>
              </a:r>
              <a:endParaRPr lang="en-US" altLang="zh-CN" sz="2000" b="1" kern="0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zh-CN" altLang="en-US" sz="2000" b="1" kern="0" spc="50" dirty="0">
                  <a:ln w="11430"/>
                  <a:solidFill>
                    <a:prstClr val="black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（乳突炎）</a:t>
              </a:r>
              <a:endParaRPr lang="en-US" altLang="zh-CN" sz="2000" b="1" kern="0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  <a:defRPr/>
              </a:pPr>
              <a:endParaRPr kumimoji="1" lang="zh-CN" altLang="en-US" sz="2000" b="1" kern="0" dirty="0">
                <a:solidFill>
                  <a:srgbClr val="0000FF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64" name="Line 33"/>
            <p:cNvSpPr>
              <a:spLocks noChangeShapeType="1"/>
            </p:cNvSpPr>
            <p:nvPr/>
          </p:nvSpPr>
          <p:spPr bwMode="auto">
            <a:xfrm flipH="1">
              <a:off x="954" y="1934"/>
              <a:ext cx="240" cy="0"/>
            </a:xfrm>
            <a:prstGeom prst="line">
              <a:avLst/>
            </a:prstGeom>
            <a:noFill/>
            <a:ln w="31750">
              <a:solidFill>
                <a:srgbClr val="FEB80A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</p:grpSp>
      <p:sp>
        <p:nvSpPr>
          <p:cNvPr id="66" name="矩形 65"/>
          <p:cNvSpPr/>
          <p:nvPr/>
        </p:nvSpPr>
        <p:spPr>
          <a:xfrm>
            <a:off x="3075921" y="747299"/>
            <a:ext cx="4614894" cy="1015663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3600" b="1" spc="50" dirty="0">
                <a:ln w="11430"/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鼓室的交通及毗邻</a:t>
            </a:r>
            <a:endParaRPr lang="en-US" altLang="zh-CN" sz="3600" b="1" spc="50" dirty="0">
              <a:ln w="11430"/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defRPr/>
            </a:pPr>
            <a:r>
              <a:rPr lang="zh-CN" altLang="en-US" sz="2400" b="1" spc="50" dirty="0">
                <a:ln w="11430"/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中耳炎的蔓延途径</a:t>
            </a:r>
            <a:endParaRPr lang="zh-CN" altLang="en-US" sz="2400" b="1" spc="50" dirty="0">
              <a:ln w="11430"/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3595684" y="3966044"/>
            <a:ext cx="2486057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鼓室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B0A1E4-24D7-4CF4-A8B5-15F58F6BDC5E}" type="slidenum">
              <a:rPr lang="zh-CN" altLang="en-US"/>
              <a:pPr>
                <a:defRPr/>
              </a:pPr>
              <a:t>84</a:t>
            </a:fld>
            <a:endParaRPr lang="zh-CN" altLang="en-US"/>
          </a:p>
        </p:txBody>
      </p:sp>
      <p:pic>
        <p:nvPicPr>
          <p:cNvPr id="14" name="Picture 5" descr="ossic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0700" y="4307780"/>
            <a:ext cx="4507476" cy="2048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3" descr="middle_ear_bones_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b="38409"/>
          <a:stretch>
            <a:fillRect/>
          </a:stretch>
        </p:blipFill>
        <p:spPr bwMode="auto">
          <a:xfrm>
            <a:off x="960438" y="1947863"/>
            <a:ext cx="448468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2228810" y="694058"/>
            <a:ext cx="4363923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鼓室内的听小骨</a:t>
            </a:r>
            <a:endParaRPr lang="en-US" altLang="zh-CN" sz="36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1725613" y="2928938"/>
            <a:ext cx="0" cy="611187"/>
          </a:xfrm>
          <a:prstGeom prst="line">
            <a:avLst/>
          </a:prstGeom>
          <a:noFill/>
          <a:ln w="28575">
            <a:solidFill>
              <a:srgbClr val="84AA33">
                <a:lumMod val="75000"/>
              </a:srgbClr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859390" y="3572360"/>
            <a:ext cx="1878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2000" b="1" spc="50" dirty="0">
                <a:ln w="11430"/>
                <a:solidFill>
                  <a:srgbClr val="84AA33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锤骨</a:t>
            </a: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3213100" y="2913063"/>
            <a:ext cx="0" cy="612775"/>
          </a:xfrm>
          <a:prstGeom prst="line">
            <a:avLst/>
          </a:prstGeom>
          <a:noFill/>
          <a:ln w="28575">
            <a:solidFill>
              <a:srgbClr val="84AA33">
                <a:lumMod val="75000"/>
              </a:srgbClr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280756" y="3556808"/>
            <a:ext cx="1878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2000" b="1" spc="50" dirty="0">
                <a:ln w="11430"/>
                <a:solidFill>
                  <a:srgbClr val="84AA33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砧骨</a:t>
            </a: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4456113" y="2841625"/>
            <a:ext cx="0" cy="611188"/>
          </a:xfrm>
          <a:prstGeom prst="line">
            <a:avLst/>
          </a:prstGeom>
          <a:noFill/>
          <a:ln w="28575">
            <a:solidFill>
              <a:srgbClr val="84AA33">
                <a:lumMod val="75000"/>
              </a:srgbClr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3608813" y="3541256"/>
            <a:ext cx="1878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2000" b="1" spc="50" dirty="0">
                <a:ln w="11430"/>
                <a:solidFill>
                  <a:srgbClr val="84AA33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镫骨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8542F-4DDF-4663-8095-8F267B0520D6}" type="slidenum">
              <a:rPr lang="zh-CN" altLang="en-US"/>
              <a:pPr>
                <a:defRPr/>
              </a:pPr>
              <a:t>85</a:t>
            </a:fld>
            <a:endParaRPr lang="zh-CN" altLang="en-US"/>
          </a:p>
        </p:txBody>
      </p:sp>
      <p:pic>
        <p:nvPicPr>
          <p:cNvPr id="139267" name="Picture 2" descr="21 听小骨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1863725"/>
            <a:ext cx="46482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3"/>
          <p:cNvGrpSpPr>
            <a:grpSpLocks/>
          </p:cNvGrpSpPr>
          <p:nvPr/>
        </p:nvGrpSpPr>
        <p:grpSpPr bwMode="auto">
          <a:xfrm>
            <a:off x="7207250" y="5383213"/>
            <a:ext cx="2514600" cy="1016000"/>
            <a:chOff x="3840" y="2937"/>
            <a:chExt cx="1584" cy="640"/>
          </a:xfrm>
        </p:grpSpPr>
        <p:sp>
          <p:nvSpPr>
            <p:cNvPr id="139298" name="Line 4"/>
            <p:cNvSpPr>
              <a:spLocks noChangeShapeType="1"/>
            </p:cNvSpPr>
            <p:nvPr/>
          </p:nvSpPr>
          <p:spPr bwMode="auto">
            <a:xfrm>
              <a:off x="3840" y="3129"/>
              <a:ext cx="671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4" name="Text Box 5"/>
            <p:cNvSpPr txBox="1">
              <a:spLocks noChangeArrowheads="1"/>
            </p:cNvSpPr>
            <p:nvPr/>
          </p:nvSpPr>
          <p:spPr bwMode="auto">
            <a:xfrm>
              <a:off x="4560" y="2937"/>
              <a:ext cx="864" cy="6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spc="50" dirty="0">
                  <a:ln w="11430"/>
                  <a:solidFill>
                    <a:srgbClr val="3333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镫骨底</a:t>
              </a:r>
              <a:endParaRPr kumimoji="1" lang="zh-CN" alt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45" name="Group 6"/>
          <p:cNvGrpSpPr>
            <a:grpSpLocks/>
          </p:cNvGrpSpPr>
          <p:nvPr/>
        </p:nvGrpSpPr>
        <p:grpSpPr bwMode="auto">
          <a:xfrm>
            <a:off x="4518025" y="1101725"/>
            <a:ext cx="1371600" cy="1752600"/>
            <a:chOff x="2146" y="240"/>
            <a:chExt cx="864" cy="1104"/>
          </a:xfrm>
        </p:grpSpPr>
        <p:sp>
          <p:nvSpPr>
            <p:cNvPr id="139296" name="Line 7"/>
            <p:cNvSpPr>
              <a:spLocks noChangeShapeType="1"/>
            </p:cNvSpPr>
            <p:nvPr/>
          </p:nvSpPr>
          <p:spPr bwMode="auto">
            <a:xfrm flipV="1">
              <a:off x="2496" y="576"/>
              <a:ext cx="0" cy="768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7" name="Text Box 8"/>
            <p:cNvSpPr txBox="1">
              <a:spLocks noChangeArrowheads="1"/>
            </p:cNvSpPr>
            <p:nvPr/>
          </p:nvSpPr>
          <p:spPr bwMode="auto">
            <a:xfrm>
              <a:off x="2146" y="240"/>
              <a:ext cx="864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spc="50" dirty="0">
                  <a:ln w="11430"/>
                  <a:solidFill>
                    <a:srgbClr val="3333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砧骨体</a:t>
              </a:r>
              <a:endParaRPr kumimoji="1" lang="zh-CN" alt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48" name="Group 9"/>
          <p:cNvGrpSpPr>
            <a:grpSpLocks/>
          </p:cNvGrpSpPr>
          <p:nvPr/>
        </p:nvGrpSpPr>
        <p:grpSpPr bwMode="auto">
          <a:xfrm>
            <a:off x="1500188" y="2451100"/>
            <a:ext cx="2514600" cy="461963"/>
            <a:chOff x="336" y="1200"/>
            <a:chExt cx="1584" cy="291"/>
          </a:xfrm>
        </p:grpSpPr>
        <p:sp>
          <p:nvSpPr>
            <p:cNvPr id="139294" name="Line 10"/>
            <p:cNvSpPr>
              <a:spLocks noChangeShapeType="1"/>
            </p:cNvSpPr>
            <p:nvPr/>
          </p:nvSpPr>
          <p:spPr bwMode="auto">
            <a:xfrm flipH="1">
              <a:off x="1104" y="1392"/>
              <a:ext cx="81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0" name="Text Box 11"/>
            <p:cNvSpPr txBox="1">
              <a:spLocks noChangeArrowheads="1"/>
            </p:cNvSpPr>
            <p:nvPr/>
          </p:nvSpPr>
          <p:spPr bwMode="auto">
            <a:xfrm>
              <a:off x="336" y="1200"/>
              <a:ext cx="864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spc="50" dirty="0">
                  <a:ln w="11430"/>
                  <a:solidFill>
                    <a:srgbClr val="3333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锤骨头 </a:t>
              </a:r>
              <a:endParaRPr kumimoji="1" lang="zh-CN" altLang="en-US" sz="2400" dirty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1" name="Group 12"/>
          <p:cNvGrpSpPr>
            <a:grpSpLocks/>
          </p:cNvGrpSpPr>
          <p:nvPr/>
        </p:nvGrpSpPr>
        <p:grpSpPr bwMode="auto">
          <a:xfrm>
            <a:off x="1568450" y="5064125"/>
            <a:ext cx="2971800" cy="461963"/>
            <a:chOff x="288" y="2736"/>
            <a:chExt cx="1872" cy="291"/>
          </a:xfrm>
        </p:grpSpPr>
        <p:sp>
          <p:nvSpPr>
            <p:cNvPr id="139292" name="Line 13"/>
            <p:cNvSpPr>
              <a:spLocks noChangeShapeType="1"/>
            </p:cNvSpPr>
            <p:nvPr/>
          </p:nvSpPr>
          <p:spPr bwMode="auto">
            <a:xfrm flipH="1">
              <a:off x="1056" y="2919"/>
              <a:ext cx="1104" cy="9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3" name="Text Box 14"/>
            <p:cNvSpPr txBox="1">
              <a:spLocks noChangeArrowheads="1"/>
            </p:cNvSpPr>
            <p:nvPr/>
          </p:nvSpPr>
          <p:spPr bwMode="auto">
            <a:xfrm>
              <a:off x="288" y="2736"/>
              <a:ext cx="816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spc="50" dirty="0">
                  <a:ln w="11430"/>
                  <a:solidFill>
                    <a:srgbClr val="3333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锤骨柄 </a:t>
              </a:r>
              <a:endParaRPr kumimoji="1" lang="zh-CN" alt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54" name="Group 15"/>
          <p:cNvGrpSpPr>
            <a:grpSpLocks/>
          </p:cNvGrpSpPr>
          <p:nvPr/>
        </p:nvGrpSpPr>
        <p:grpSpPr bwMode="auto">
          <a:xfrm>
            <a:off x="5154613" y="5153025"/>
            <a:ext cx="1371600" cy="1149350"/>
            <a:chOff x="2531" y="2832"/>
            <a:chExt cx="864" cy="724"/>
          </a:xfrm>
        </p:grpSpPr>
        <p:sp>
          <p:nvSpPr>
            <p:cNvPr id="139290" name="Line 16"/>
            <p:cNvSpPr>
              <a:spLocks noChangeShapeType="1"/>
            </p:cNvSpPr>
            <p:nvPr/>
          </p:nvSpPr>
          <p:spPr bwMode="auto">
            <a:xfrm flipH="1">
              <a:off x="2901" y="2832"/>
              <a:ext cx="123" cy="456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6" name="Text Box 17"/>
            <p:cNvSpPr txBox="1">
              <a:spLocks noChangeArrowheads="1"/>
            </p:cNvSpPr>
            <p:nvPr/>
          </p:nvSpPr>
          <p:spPr bwMode="auto">
            <a:xfrm>
              <a:off x="2531" y="3265"/>
              <a:ext cx="864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spc="50" dirty="0">
                  <a:ln w="11430"/>
                  <a:solidFill>
                    <a:srgbClr val="3333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镫骨头</a:t>
              </a:r>
              <a:endParaRPr kumimoji="1" lang="zh-CN" alt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57" name="Group 18"/>
          <p:cNvGrpSpPr>
            <a:grpSpLocks/>
          </p:cNvGrpSpPr>
          <p:nvPr/>
        </p:nvGrpSpPr>
        <p:grpSpPr bwMode="auto">
          <a:xfrm>
            <a:off x="5937250" y="2058988"/>
            <a:ext cx="3940175" cy="461962"/>
            <a:chOff x="3072" y="843"/>
            <a:chExt cx="2482" cy="291"/>
          </a:xfrm>
        </p:grpSpPr>
        <p:sp>
          <p:nvSpPr>
            <p:cNvPr id="139288" name="Line 19"/>
            <p:cNvSpPr>
              <a:spLocks noChangeShapeType="1"/>
            </p:cNvSpPr>
            <p:nvPr/>
          </p:nvSpPr>
          <p:spPr bwMode="auto">
            <a:xfrm>
              <a:off x="3072" y="1008"/>
              <a:ext cx="13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9" name="Text Box 20"/>
            <p:cNvSpPr txBox="1">
              <a:spLocks noChangeArrowheads="1"/>
            </p:cNvSpPr>
            <p:nvPr/>
          </p:nvSpPr>
          <p:spPr bwMode="auto">
            <a:xfrm>
              <a:off x="4498" y="843"/>
              <a:ext cx="1056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spc="50" dirty="0">
                  <a:ln w="11430"/>
                  <a:solidFill>
                    <a:srgbClr val="3333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砧骨短脚</a:t>
              </a:r>
              <a:endParaRPr kumimoji="1" lang="zh-CN" alt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60" name="Group 21"/>
          <p:cNvGrpSpPr>
            <a:grpSpLocks/>
          </p:cNvGrpSpPr>
          <p:nvPr/>
        </p:nvGrpSpPr>
        <p:grpSpPr bwMode="auto">
          <a:xfrm>
            <a:off x="5607050" y="3844925"/>
            <a:ext cx="4343400" cy="1016000"/>
            <a:chOff x="2832" y="1968"/>
            <a:chExt cx="2736" cy="640"/>
          </a:xfrm>
        </p:grpSpPr>
        <p:sp>
          <p:nvSpPr>
            <p:cNvPr id="139286" name="Line 22"/>
            <p:cNvSpPr>
              <a:spLocks noChangeShapeType="1"/>
            </p:cNvSpPr>
            <p:nvPr/>
          </p:nvSpPr>
          <p:spPr bwMode="auto">
            <a:xfrm>
              <a:off x="2832" y="2160"/>
              <a:ext cx="163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2" name="Text Box 23"/>
            <p:cNvSpPr txBox="1">
              <a:spLocks noChangeArrowheads="1"/>
            </p:cNvSpPr>
            <p:nvPr/>
          </p:nvSpPr>
          <p:spPr bwMode="auto">
            <a:xfrm>
              <a:off x="4512" y="1968"/>
              <a:ext cx="1056" cy="6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spc="50" dirty="0">
                  <a:ln w="11430"/>
                  <a:solidFill>
                    <a:srgbClr val="3333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砧骨长脚</a:t>
              </a:r>
              <a:endParaRPr kumimoji="1" lang="zh-CN" alt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  <a:p>
              <a:pPr eaLnBrk="1" hangingPunct="1">
                <a:spcBef>
                  <a:spcPct val="50000"/>
                </a:spcBef>
                <a:defRPr/>
              </a:pPr>
              <a:endParaRPr kumimoji="1" lang="zh-CN" alt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63" name="Group 31"/>
          <p:cNvGrpSpPr>
            <a:grpSpLocks/>
          </p:cNvGrpSpPr>
          <p:nvPr/>
        </p:nvGrpSpPr>
        <p:grpSpPr bwMode="auto">
          <a:xfrm>
            <a:off x="1360488" y="5572125"/>
            <a:ext cx="1905000" cy="1071563"/>
            <a:chOff x="149" y="3024"/>
            <a:chExt cx="1200" cy="675"/>
          </a:xfrm>
        </p:grpSpPr>
        <p:sp>
          <p:nvSpPr>
            <p:cNvPr id="139284" name="Line 32"/>
            <p:cNvSpPr>
              <a:spLocks noChangeShapeType="1"/>
            </p:cNvSpPr>
            <p:nvPr/>
          </p:nvSpPr>
          <p:spPr bwMode="auto">
            <a:xfrm>
              <a:off x="672" y="3024"/>
              <a:ext cx="0" cy="384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5" name="Text Box 33"/>
            <p:cNvSpPr txBox="1">
              <a:spLocks noChangeArrowheads="1"/>
            </p:cNvSpPr>
            <p:nvPr/>
          </p:nvSpPr>
          <p:spPr bwMode="auto">
            <a:xfrm>
              <a:off x="149" y="3408"/>
              <a:ext cx="1200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spc="50" dirty="0">
                  <a:ln w="11430"/>
                  <a:solidFill>
                    <a:srgbClr val="3333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连于鼓膜 </a:t>
              </a:r>
              <a:endParaRPr kumimoji="1" lang="zh-CN" alt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66" name="Group 34"/>
          <p:cNvGrpSpPr>
            <a:grpSpLocks/>
          </p:cNvGrpSpPr>
          <p:nvPr/>
        </p:nvGrpSpPr>
        <p:grpSpPr bwMode="auto">
          <a:xfrm>
            <a:off x="8302625" y="5902325"/>
            <a:ext cx="2057400" cy="819150"/>
            <a:chOff x="4530" y="3264"/>
            <a:chExt cx="1296" cy="516"/>
          </a:xfrm>
        </p:grpSpPr>
        <p:sp>
          <p:nvSpPr>
            <p:cNvPr id="139282" name="Line 35"/>
            <p:cNvSpPr>
              <a:spLocks noChangeShapeType="1"/>
            </p:cNvSpPr>
            <p:nvPr/>
          </p:nvSpPr>
          <p:spPr bwMode="auto">
            <a:xfrm>
              <a:off x="4944" y="3264"/>
              <a:ext cx="0" cy="24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8" name="Text Box 36"/>
            <p:cNvSpPr txBox="1">
              <a:spLocks noChangeArrowheads="1"/>
            </p:cNvSpPr>
            <p:nvPr/>
          </p:nvSpPr>
          <p:spPr bwMode="auto">
            <a:xfrm>
              <a:off x="4530" y="3489"/>
              <a:ext cx="1296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zh-CN" altLang="en-US" sz="2400" spc="50" dirty="0">
                  <a:ln w="11430"/>
                  <a:solidFill>
                    <a:srgbClr val="3333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封前庭窗</a:t>
              </a:r>
              <a:endParaRPr kumimoji="1" lang="zh-CN" alt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sp>
        <p:nvSpPr>
          <p:cNvPr id="70" name="矩形 69"/>
          <p:cNvSpPr/>
          <p:nvPr/>
        </p:nvSpPr>
        <p:spPr>
          <a:xfrm>
            <a:off x="3194010" y="267247"/>
            <a:ext cx="4614894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鼓室内的听骨链</a:t>
            </a:r>
            <a:endParaRPr lang="en-US" altLang="zh-CN" sz="36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3663950" y="1863725"/>
            <a:ext cx="1635125" cy="1697038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72" name="Text Box 20"/>
          <p:cNvSpPr txBox="1">
            <a:spLocks noChangeArrowheads="1"/>
          </p:cNvSpPr>
          <p:nvPr/>
        </p:nvSpPr>
        <p:spPr bwMode="auto">
          <a:xfrm>
            <a:off x="5700713" y="2889250"/>
            <a:ext cx="1676400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锤砧关节</a:t>
            </a:r>
            <a:endParaRPr kumimoji="1" lang="zh-CN" altLang="en-US" sz="2400" b="1" dirty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3" name="Text Box 20"/>
          <p:cNvSpPr txBox="1">
            <a:spLocks noChangeArrowheads="1"/>
          </p:cNvSpPr>
          <p:nvPr/>
        </p:nvSpPr>
        <p:spPr bwMode="auto">
          <a:xfrm>
            <a:off x="6216650" y="4352925"/>
            <a:ext cx="1676400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砧蹬关节</a:t>
            </a:r>
            <a:endParaRPr kumimoji="1" lang="zh-CN" altLang="en-US" sz="2400" b="1" dirty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5741988" y="4830763"/>
            <a:ext cx="588962" cy="619125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/>
      <p:bldP spid="73" grpId="0"/>
      <p:bldP spid="7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3681239" y="420873"/>
            <a:ext cx="4943647" cy="64648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声波经听骨链传至内耳</a:t>
            </a:r>
            <a:endParaRPr lang="en-US" altLang="zh-CN" sz="36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" name="Picture 7" descr="镫骨肌作用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31" y="1499157"/>
            <a:ext cx="5707062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7" t="43224" r="38284" b="28387"/>
          <a:stretch>
            <a:fillRect/>
          </a:stretch>
        </p:blipFill>
        <p:spPr bwMode="auto">
          <a:xfrm>
            <a:off x="3935413" y="1231900"/>
            <a:ext cx="53467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10"/>
          <p:cNvSpPr>
            <a:spLocks noChangeShapeType="1"/>
          </p:cNvSpPr>
          <p:nvPr/>
        </p:nvSpPr>
        <p:spPr bwMode="auto">
          <a:xfrm flipH="1">
            <a:off x="4968875" y="4495800"/>
            <a:ext cx="1147763" cy="1282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375150" y="5754688"/>
            <a:ext cx="1371600" cy="461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锤骨柄 </a:t>
            </a:r>
            <a:endParaRPr kumimoji="1" lang="zh-CN" altLang="en-US" sz="2400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689225" y="4516438"/>
            <a:ext cx="1371600" cy="461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锤骨头 </a:t>
            </a:r>
            <a:endParaRPr kumimoji="1" lang="zh-CN" altLang="en-US" sz="2400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3798888" y="4100513"/>
            <a:ext cx="1658937" cy="6413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 flipV="1">
            <a:off x="3279775" y="3475038"/>
            <a:ext cx="1924050" cy="37623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08213" y="3221038"/>
            <a:ext cx="1371600" cy="461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砧骨体 </a:t>
            </a:r>
            <a:endParaRPr kumimoji="1" lang="zh-CN" altLang="en-US" sz="2400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3579813" y="2165350"/>
            <a:ext cx="2536825" cy="19351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208213" y="1881188"/>
            <a:ext cx="1633537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砧骨长脚 </a:t>
            </a:r>
            <a:endParaRPr kumimoji="1" lang="zh-CN" altLang="en-US" sz="2400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 flipV="1">
            <a:off x="6424613" y="4170363"/>
            <a:ext cx="0" cy="160813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922963" y="5803900"/>
            <a:ext cx="1371600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镫骨头 </a:t>
            </a:r>
            <a:endParaRPr kumimoji="1" lang="zh-CN" altLang="en-US" sz="2400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 flipV="1">
            <a:off x="6608763" y="3711575"/>
            <a:ext cx="1212850" cy="20669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331075" y="5783263"/>
            <a:ext cx="1371600" cy="461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镫骨底 </a:t>
            </a:r>
            <a:endParaRPr kumimoji="1" lang="zh-CN" altLang="en-US" sz="2400" dirty="0">
              <a:solidFill>
                <a:srgbClr val="3333F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F5C23-D794-4A7F-B1D2-079585ACD00F}" type="slidenum">
              <a:rPr lang="zh-CN" altLang="en-US"/>
              <a:pPr>
                <a:defRPr/>
              </a:pPr>
              <a:t>88</a:t>
            </a:fld>
            <a:endParaRPr lang="zh-CN" altLang="en-US"/>
          </a:p>
        </p:txBody>
      </p:sp>
      <p:pic>
        <p:nvPicPr>
          <p:cNvPr id="144387" name="图片 10" descr="未标题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1249363"/>
            <a:ext cx="60198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743575" y="2016125"/>
            <a:ext cx="1627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鼓膜张肌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39750" y="3994150"/>
            <a:ext cx="1266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镫骨肌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6610350" y="2720975"/>
            <a:ext cx="0" cy="1143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1968500" y="4297363"/>
            <a:ext cx="28797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矩形 20"/>
          <p:cNvSpPr/>
          <p:nvPr/>
        </p:nvSpPr>
        <p:spPr bwMode="auto">
          <a:xfrm>
            <a:off x="2592388" y="309127"/>
            <a:ext cx="3546475" cy="646333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3600" b="1" kern="0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听小骨肌</a:t>
            </a:r>
            <a:endParaRPr lang="en-US" altLang="zh-CN" sz="3600" b="1" kern="0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2" name="下箭头 21"/>
          <p:cNvSpPr/>
          <p:nvPr/>
        </p:nvSpPr>
        <p:spPr>
          <a:xfrm rot="14400000">
            <a:off x="4390232" y="3375819"/>
            <a:ext cx="249237" cy="396875"/>
          </a:xfrm>
          <a:prstGeom prst="downArrow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23" name="下箭头 22"/>
          <p:cNvSpPr/>
          <p:nvPr/>
        </p:nvSpPr>
        <p:spPr>
          <a:xfrm rot="3000000">
            <a:off x="5108576" y="3956050"/>
            <a:ext cx="247650" cy="396875"/>
          </a:xfrm>
          <a:prstGeom prst="downArrow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  <p:bldP spid="22" grpId="0" animBg="1"/>
      <p:bldP spid="2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02104-DF70-46A1-8258-4FA9CAECD38B}" type="slidenum">
              <a:rPr lang="zh-CN" altLang="en-US"/>
              <a:pPr>
                <a:defRPr/>
              </a:pPr>
              <a:t>89</a:t>
            </a:fld>
            <a:endParaRPr lang="zh-CN" altLang="en-US"/>
          </a:p>
        </p:txBody>
      </p:sp>
      <p:sp>
        <p:nvSpPr>
          <p:cNvPr id="145411" name="TextBox 1"/>
          <p:cNvSpPr txBox="1">
            <a:spLocks noChangeArrowheads="1"/>
          </p:cNvSpPr>
          <p:nvPr/>
        </p:nvSpPr>
        <p:spPr bwMode="auto">
          <a:xfrm>
            <a:off x="2654300" y="5183188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面神经支配</a:t>
            </a:r>
          </a:p>
        </p:txBody>
      </p:sp>
      <p:pic>
        <p:nvPicPr>
          <p:cNvPr id="145412" name="Picture 2" descr="鼓室（简）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058863"/>
            <a:ext cx="394335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任意多边形 10"/>
          <p:cNvSpPr/>
          <p:nvPr/>
        </p:nvSpPr>
        <p:spPr>
          <a:xfrm>
            <a:off x="3767138" y="3240088"/>
            <a:ext cx="198437" cy="177800"/>
          </a:xfrm>
          <a:custGeom>
            <a:avLst/>
            <a:gdLst>
              <a:gd name="connsiteX0" fmla="*/ 13 w 174807"/>
              <a:gd name="connsiteY0" fmla="*/ 108889 h 148586"/>
              <a:gd name="connsiteX1" fmla="*/ 72941 w 174807"/>
              <a:gd name="connsiteY1" fmla="*/ 7912 h 148586"/>
              <a:gd name="connsiteX2" fmla="*/ 112210 w 174807"/>
              <a:gd name="connsiteY2" fmla="*/ 7912 h 148586"/>
              <a:gd name="connsiteX3" fmla="*/ 134649 w 174807"/>
              <a:gd name="connsiteY3" fmla="*/ 19132 h 148586"/>
              <a:gd name="connsiteX4" fmla="*/ 157088 w 174807"/>
              <a:gd name="connsiteY4" fmla="*/ 92059 h 148586"/>
              <a:gd name="connsiteX5" fmla="*/ 173918 w 174807"/>
              <a:gd name="connsiteY5" fmla="*/ 131328 h 148586"/>
              <a:gd name="connsiteX6" fmla="*/ 129039 w 174807"/>
              <a:gd name="connsiteY6" fmla="*/ 148157 h 148586"/>
              <a:gd name="connsiteX7" fmla="*/ 67331 w 174807"/>
              <a:gd name="connsiteY7" fmla="*/ 142547 h 148586"/>
              <a:gd name="connsiteX8" fmla="*/ 13 w 174807"/>
              <a:gd name="connsiteY8" fmla="*/ 108889 h 14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07" h="148586">
                <a:moveTo>
                  <a:pt x="13" y="108889"/>
                </a:moveTo>
                <a:cubicBezTo>
                  <a:pt x="948" y="86450"/>
                  <a:pt x="54242" y="24741"/>
                  <a:pt x="72941" y="7912"/>
                </a:cubicBezTo>
                <a:cubicBezTo>
                  <a:pt x="91640" y="-8917"/>
                  <a:pt x="101925" y="6042"/>
                  <a:pt x="112210" y="7912"/>
                </a:cubicBezTo>
                <a:cubicBezTo>
                  <a:pt x="122495" y="9782"/>
                  <a:pt x="127169" y="5108"/>
                  <a:pt x="134649" y="19132"/>
                </a:cubicBezTo>
                <a:cubicBezTo>
                  <a:pt x="142129" y="33156"/>
                  <a:pt x="150543" y="73360"/>
                  <a:pt x="157088" y="92059"/>
                </a:cubicBezTo>
                <a:cubicBezTo>
                  <a:pt x="163633" y="110758"/>
                  <a:pt x="178593" y="121978"/>
                  <a:pt x="173918" y="131328"/>
                </a:cubicBezTo>
                <a:cubicBezTo>
                  <a:pt x="169243" y="140678"/>
                  <a:pt x="146803" y="146287"/>
                  <a:pt x="129039" y="148157"/>
                </a:cubicBezTo>
                <a:cubicBezTo>
                  <a:pt x="111275" y="150027"/>
                  <a:pt x="86030" y="145352"/>
                  <a:pt x="67331" y="142547"/>
                </a:cubicBezTo>
                <a:cubicBezTo>
                  <a:pt x="48632" y="139742"/>
                  <a:pt x="-922" y="131328"/>
                  <a:pt x="13" y="108889"/>
                </a:cubicBezTo>
                <a:close/>
              </a:path>
            </a:pathLst>
          </a:custGeom>
          <a:solidFill>
            <a:srgbClr val="0000FF">
              <a:alpha val="6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145414" name="TextBox 4"/>
          <p:cNvSpPr txBox="1">
            <a:spLocks noChangeArrowheads="1"/>
          </p:cNvSpPr>
          <p:nvPr/>
        </p:nvSpPr>
        <p:spPr bwMode="auto">
          <a:xfrm>
            <a:off x="6024563" y="1601788"/>
            <a:ext cx="44402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谈话中如有人嗓门大，双耳马上感觉紧绷，耳鸣浮现并有头痛，至少 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 min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后才恢复，听到突如其来的声音（不一定很大声），会有惊吓反应，心跳加快，约 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min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才逐渐平静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415" name="TextBox 5"/>
          <p:cNvSpPr txBox="1">
            <a:spLocks noChangeArrowheads="1"/>
          </p:cNvSpPr>
          <p:nvPr/>
        </p:nvSpPr>
        <p:spPr bwMode="auto">
          <a:xfrm>
            <a:off x="6564313" y="996950"/>
            <a:ext cx="16271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楷体_GB2312"/>
                <a:ea typeface="楷体_GB2312"/>
                <a:cs typeface="楷体_GB2312"/>
              </a:rPr>
              <a:t>听觉过敏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CA5A23-E65C-4F16-BCCE-64B655A5CA7D}" type="slidenum">
              <a:rPr lang="zh-CN" altLang="en-US"/>
              <a:pPr>
                <a:defRPr/>
              </a:pPr>
              <a:t>9</a:t>
            </a:fld>
            <a:endParaRPr lang="zh-CN" altLang="en-US"/>
          </a:p>
        </p:txBody>
      </p:sp>
      <p:sp>
        <p:nvSpPr>
          <p:cNvPr id="59395" name="矩形 4"/>
          <p:cNvSpPr>
            <a:spLocks noChangeArrowheads="1"/>
          </p:cNvSpPr>
          <p:nvPr/>
        </p:nvSpPr>
        <p:spPr bwMode="auto">
          <a:xfrm>
            <a:off x="1020763" y="1123950"/>
            <a:ext cx="1057433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外界物体的光线，经过眼的折光系统，在视网膜上成象，并由感光细胞将外界的光刺激变成电信号，由视觉传导通路传入大脑的视觉中枢，从而产生视觉</a:t>
            </a:r>
          </a:p>
        </p:txBody>
      </p:sp>
      <p:sp>
        <p:nvSpPr>
          <p:cNvPr id="7" name="矩形 6"/>
          <p:cNvSpPr/>
          <p:nvPr/>
        </p:nvSpPr>
        <p:spPr>
          <a:xfrm>
            <a:off x="1020763" y="392113"/>
            <a:ext cx="15541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</a:t>
            </a:r>
            <a:r>
              <a:rPr lang="zh-CN" altLang="en-US" sz="3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eye</a:t>
            </a:r>
            <a:endParaRPr lang="en-US" altLang="zh-CN" sz="28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74750" y="3532188"/>
            <a:ext cx="77628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kern="0" dirty="0">
                <a:solidFill>
                  <a:srgbClr val="2127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视器组成</a:t>
            </a:r>
          </a:p>
        </p:txBody>
      </p:sp>
      <p:sp>
        <p:nvSpPr>
          <p:cNvPr id="17" name="AutoShape 4"/>
          <p:cNvSpPr>
            <a:spLocks/>
          </p:cNvSpPr>
          <p:nvPr/>
        </p:nvSpPr>
        <p:spPr bwMode="auto">
          <a:xfrm>
            <a:off x="1984375" y="3100388"/>
            <a:ext cx="225425" cy="1800225"/>
          </a:xfrm>
          <a:prstGeom prst="leftBrace">
            <a:avLst>
              <a:gd name="adj1" fmla="val 66549"/>
              <a:gd name="adj2" fmla="val 50000"/>
            </a:avLst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399" name="Text Box 5"/>
          <p:cNvSpPr txBox="1">
            <a:spLocks noChangeArrowheads="1"/>
          </p:cNvSpPr>
          <p:nvPr/>
        </p:nvSpPr>
        <p:spPr bwMode="auto">
          <a:xfrm>
            <a:off x="2392363" y="2808288"/>
            <a:ext cx="14001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眼球</a:t>
            </a:r>
            <a:endParaRPr lang="zh-CN" altLang="en-US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AutoShape 6"/>
          <p:cNvSpPr>
            <a:spLocks/>
          </p:cNvSpPr>
          <p:nvPr/>
        </p:nvSpPr>
        <p:spPr bwMode="auto">
          <a:xfrm>
            <a:off x="3411538" y="2752725"/>
            <a:ext cx="215900" cy="776288"/>
          </a:xfrm>
          <a:prstGeom prst="leftBrace">
            <a:avLst>
              <a:gd name="adj1" fmla="val 29963"/>
              <a:gd name="adj2" fmla="val 50000"/>
            </a:avLst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AutoShape 7"/>
          <p:cNvSpPr>
            <a:spLocks/>
          </p:cNvSpPr>
          <p:nvPr/>
        </p:nvSpPr>
        <p:spPr bwMode="auto">
          <a:xfrm>
            <a:off x="3975100" y="3711575"/>
            <a:ext cx="287338" cy="2287588"/>
          </a:xfrm>
          <a:prstGeom prst="leftBrace">
            <a:avLst>
              <a:gd name="adj1" fmla="val 66344"/>
              <a:gd name="adj2" fmla="val 50000"/>
            </a:avLst>
          </a:prstGeom>
          <a:noFill/>
          <a:ln w="3810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402" name="Text Box 8"/>
          <p:cNvSpPr txBox="1">
            <a:spLocks noChangeArrowheads="1"/>
          </p:cNvSpPr>
          <p:nvPr/>
        </p:nvSpPr>
        <p:spPr bwMode="auto">
          <a:xfrm>
            <a:off x="3681413" y="2551113"/>
            <a:ext cx="1728787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眼球壁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眼球内容物</a:t>
            </a:r>
          </a:p>
        </p:txBody>
      </p:sp>
      <p:sp>
        <p:nvSpPr>
          <p:cNvPr id="59403" name="Text Box 9"/>
          <p:cNvSpPr txBox="1">
            <a:spLocks noChangeArrowheads="1"/>
          </p:cNvSpPr>
          <p:nvPr/>
        </p:nvSpPr>
        <p:spPr bwMode="auto">
          <a:xfrm>
            <a:off x="4287838" y="3554413"/>
            <a:ext cx="230505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眼睑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结膜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泪器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眼球外肌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眶筋膜及眶脂体</a:t>
            </a:r>
          </a:p>
        </p:txBody>
      </p:sp>
      <p:sp>
        <p:nvSpPr>
          <p:cNvPr id="59404" name="Text Box 10"/>
          <p:cNvSpPr txBox="1">
            <a:spLocks noChangeArrowheads="1"/>
          </p:cNvSpPr>
          <p:nvPr/>
        </p:nvSpPr>
        <p:spPr bwMode="auto">
          <a:xfrm>
            <a:off x="2428875" y="4481513"/>
            <a:ext cx="230346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1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眼副器</a:t>
            </a:r>
            <a:endParaRPr lang="zh-CN" altLang="en-US" sz="31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Picture 31" descr="眼球切面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2571750"/>
            <a:ext cx="4414837" cy="37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23A54-C595-49CE-A11B-A6A20FCD1CFE}" type="slidenum">
              <a:rPr lang="zh-CN" altLang="en-US"/>
              <a:pPr>
                <a:defRPr/>
              </a:pPr>
              <a:t>90</a:t>
            </a:fld>
            <a:endParaRPr lang="zh-CN" alt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34796" y="656789"/>
            <a:ext cx="50955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内</a:t>
            </a:r>
            <a:r>
              <a:rPr lang="zh-CN" altLang="en-US" sz="32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耳（</a:t>
            </a:r>
            <a:r>
              <a:rPr lang="en-US" altLang="zh-CN" sz="32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internal ear</a:t>
            </a:r>
            <a:r>
              <a:rPr lang="zh-CN" altLang="en-US" sz="32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32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 descr="p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350" y="1641963"/>
            <a:ext cx="6962775" cy="4270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BCDB1-C285-471D-9C0B-2C38F348BEBA}" type="slidenum">
              <a:rPr lang="zh-CN" altLang="en-US"/>
              <a:pPr>
                <a:defRPr/>
              </a:pPr>
              <a:t>91</a:t>
            </a:fld>
            <a:endParaRPr lang="zh-CN" altLang="en-US"/>
          </a:p>
        </p:txBody>
      </p:sp>
      <p:pic>
        <p:nvPicPr>
          <p:cNvPr id="27" name="Picture 28" descr="8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233613"/>
            <a:ext cx="40449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3725863" y="520605"/>
            <a:ext cx="4059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3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内</a:t>
            </a:r>
            <a:r>
              <a:rPr lang="zh-CN" altLang="en-US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耳的形状和组成</a:t>
            </a:r>
          </a:p>
        </p:txBody>
      </p:sp>
      <p:pic>
        <p:nvPicPr>
          <p:cNvPr id="30" name="Picture 2" descr="E:\教学\2013春\教学能手\前庭蜗器\蜗牛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2652713"/>
            <a:ext cx="33337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组合 30"/>
          <p:cNvGrpSpPr>
            <a:grpSpLocks/>
          </p:cNvGrpSpPr>
          <p:nvPr/>
        </p:nvGrpSpPr>
        <p:grpSpPr bwMode="auto">
          <a:xfrm>
            <a:off x="6329363" y="1658938"/>
            <a:ext cx="1582737" cy="2070100"/>
            <a:chOff x="5020725" y="1648478"/>
            <a:chExt cx="1582569" cy="2070967"/>
          </a:xfrm>
        </p:grpSpPr>
        <p:sp>
          <p:nvSpPr>
            <p:cNvPr id="32" name="任意多边形 31"/>
            <p:cNvSpPr/>
            <p:nvPr/>
          </p:nvSpPr>
          <p:spPr>
            <a:xfrm>
              <a:off x="5020725" y="1648478"/>
              <a:ext cx="1582569" cy="2070967"/>
            </a:xfrm>
            <a:custGeom>
              <a:avLst/>
              <a:gdLst>
                <a:gd name="connsiteX0" fmla="*/ 1503900 w 1582569"/>
                <a:gd name="connsiteY0" fmla="*/ 1356592 h 2070967"/>
                <a:gd name="connsiteX1" fmla="*/ 1570575 w 1582569"/>
                <a:gd name="connsiteY1" fmla="*/ 1070842 h 2070967"/>
                <a:gd name="connsiteX2" fmla="*/ 1580100 w 1582569"/>
                <a:gd name="connsiteY2" fmla="*/ 766042 h 2070967"/>
                <a:gd name="connsiteX3" fmla="*/ 1542000 w 1582569"/>
                <a:gd name="connsiteY3" fmla="*/ 432667 h 2070967"/>
                <a:gd name="connsiteX4" fmla="*/ 1503900 w 1582569"/>
                <a:gd name="connsiteY4" fmla="*/ 242167 h 2070967"/>
                <a:gd name="connsiteX5" fmla="*/ 1341975 w 1582569"/>
                <a:gd name="connsiteY5" fmla="*/ 61192 h 2070967"/>
                <a:gd name="connsiteX6" fmla="*/ 1122900 w 1582569"/>
                <a:gd name="connsiteY6" fmla="*/ 4042 h 2070967"/>
                <a:gd name="connsiteX7" fmla="*/ 951450 w 1582569"/>
                <a:gd name="connsiteY7" fmla="*/ 156442 h 2070967"/>
                <a:gd name="connsiteX8" fmla="*/ 913350 w 1582569"/>
                <a:gd name="connsiteY8" fmla="*/ 451717 h 2070967"/>
                <a:gd name="connsiteX9" fmla="*/ 1008600 w 1582569"/>
                <a:gd name="connsiteY9" fmla="*/ 756517 h 2070967"/>
                <a:gd name="connsiteX10" fmla="*/ 1103850 w 1582569"/>
                <a:gd name="connsiteY10" fmla="*/ 918442 h 2070967"/>
                <a:gd name="connsiteX11" fmla="*/ 1189575 w 1582569"/>
                <a:gd name="connsiteY11" fmla="*/ 1108942 h 2070967"/>
                <a:gd name="connsiteX12" fmla="*/ 1141950 w 1582569"/>
                <a:gd name="connsiteY12" fmla="*/ 994642 h 2070967"/>
                <a:gd name="connsiteX13" fmla="*/ 999075 w 1582569"/>
                <a:gd name="connsiteY13" fmla="*/ 823192 h 2070967"/>
                <a:gd name="connsiteX14" fmla="*/ 875250 w 1582569"/>
                <a:gd name="connsiteY14" fmla="*/ 727942 h 2070967"/>
                <a:gd name="connsiteX15" fmla="*/ 656175 w 1582569"/>
                <a:gd name="connsiteY15" fmla="*/ 651742 h 2070967"/>
                <a:gd name="connsiteX16" fmla="*/ 437100 w 1582569"/>
                <a:gd name="connsiteY16" fmla="*/ 661267 h 2070967"/>
                <a:gd name="connsiteX17" fmla="*/ 284700 w 1582569"/>
                <a:gd name="connsiteY17" fmla="*/ 746992 h 2070967"/>
                <a:gd name="connsiteX18" fmla="*/ 151350 w 1582569"/>
                <a:gd name="connsiteY18" fmla="*/ 889867 h 2070967"/>
                <a:gd name="connsiteX19" fmla="*/ 75150 w 1582569"/>
                <a:gd name="connsiteY19" fmla="*/ 1089892 h 2070967"/>
                <a:gd name="connsiteX20" fmla="*/ 18000 w 1582569"/>
                <a:gd name="connsiteY20" fmla="*/ 1337542 h 2070967"/>
                <a:gd name="connsiteX21" fmla="*/ 8475 w 1582569"/>
                <a:gd name="connsiteY21" fmla="*/ 1566142 h 2070967"/>
                <a:gd name="connsiteX22" fmla="*/ 132300 w 1582569"/>
                <a:gd name="connsiteY22" fmla="*/ 1880467 h 2070967"/>
                <a:gd name="connsiteX23" fmla="*/ 351375 w 1582569"/>
                <a:gd name="connsiteY23" fmla="*/ 2051917 h 2070967"/>
                <a:gd name="connsiteX24" fmla="*/ 751425 w 1582569"/>
                <a:gd name="connsiteY24" fmla="*/ 2070967 h 2070967"/>
                <a:gd name="connsiteX25" fmla="*/ 1027650 w 1582569"/>
                <a:gd name="connsiteY25" fmla="*/ 1937617 h 207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82569" h="2070967">
                  <a:moveTo>
                    <a:pt x="1503900" y="1356592"/>
                  </a:moveTo>
                  <a:cubicBezTo>
                    <a:pt x="1530887" y="1262929"/>
                    <a:pt x="1557875" y="1169267"/>
                    <a:pt x="1570575" y="1070842"/>
                  </a:cubicBezTo>
                  <a:cubicBezTo>
                    <a:pt x="1583275" y="972417"/>
                    <a:pt x="1584863" y="872404"/>
                    <a:pt x="1580100" y="766042"/>
                  </a:cubicBezTo>
                  <a:cubicBezTo>
                    <a:pt x="1575338" y="659679"/>
                    <a:pt x="1554700" y="519980"/>
                    <a:pt x="1542000" y="432667"/>
                  </a:cubicBezTo>
                  <a:cubicBezTo>
                    <a:pt x="1529300" y="345354"/>
                    <a:pt x="1537237" y="304079"/>
                    <a:pt x="1503900" y="242167"/>
                  </a:cubicBezTo>
                  <a:cubicBezTo>
                    <a:pt x="1470563" y="180255"/>
                    <a:pt x="1405475" y="100879"/>
                    <a:pt x="1341975" y="61192"/>
                  </a:cubicBezTo>
                  <a:cubicBezTo>
                    <a:pt x="1278475" y="21505"/>
                    <a:pt x="1187987" y="-11833"/>
                    <a:pt x="1122900" y="4042"/>
                  </a:cubicBezTo>
                  <a:cubicBezTo>
                    <a:pt x="1057813" y="19917"/>
                    <a:pt x="986375" y="81830"/>
                    <a:pt x="951450" y="156442"/>
                  </a:cubicBezTo>
                  <a:cubicBezTo>
                    <a:pt x="916525" y="231054"/>
                    <a:pt x="903825" y="351705"/>
                    <a:pt x="913350" y="451717"/>
                  </a:cubicBezTo>
                  <a:cubicBezTo>
                    <a:pt x="922875" y="551729"/>
                    <a:pt x="976850" y="678730"/>
                    <a:pt x="1008600" y="756517"/>
                  </a:cubicBezTo>
                  <a:cubicBezTo>
                    <a:pt x="1040350" y="834304"/>
                    <a:pt x="1073687" y="859704"/>
                    <a:pt x="1103850" y="918442"/>
                  </a:cubicBezTo>
                  <a:cubicBezTo>
                    <a:pt x="1134013" y="977180"/>
                    <a:pt x="1183225" y="1096242"/>
                    <a:pt x="1189575" y="1108942"/>
                  </a:cubicBezTo>
                  <a:cubicBezTo>
                    <a:pt x="1195925" y="1121642"/>
                    <a:pt x="1173700" y="1042267"/>
                    <a:pt x="1141950" y="994642"/>
                  </a:cubicBezTo>
                  <a:cubicBezTo>
                    <a:pt x="1110200" y="947017"/>
                    <a:pt x="1043525" y="867642"/>
                    <a:pt x="999075" y="823192"/>
                  </a:cubicBezTo>
                  <a:cubicBezTo>
                    <a:pt x="954625" y="778742"/>
                    <a:pt x="932400" y="756517"/>
                    <a:pt x="875250" y="727942"/>
                  </a:cubicBezTo>
                  <a:cubicBezTo>
                    <a:pt x="818100" y="699367"/>
                    <a:pt x="729200" y="662854"/>
                    <a:pt x="656175" y="651742"/>
                  </a:cubicBezTo>
                  <a:cubicBezTo>
                    <a:pt x="583150" y="640630"/>
                    <a:pt x="499012" y="645392"/>
                    <a:pt x="437100" y="661267"/>
                  </a:cubicBezTo>
                  <a:cubicBezTo>
                    <a:pt x="375187" y="677142"/>
                    <a:pt x="332325" y="708892"/>
                    <a:pt x="284700" y="746992"/>
                  </a:cubicBezTo>
                  <a:cubicBezTo>
                    <a:pt x="237075" y="785092"/>
                    <a:pt x="186275" y="832717"/>
                    <a:pt x="151350" y="889867"/>
                  </a:cubicBezTo>
                  <a:cubicBezTo>
                    <a:pt x="116425" y="947017"/>
                    <a:pt x="97375" y="1015279"/>
                    <a:pt x="75150" y="1089892"/>
                  </a:cubicBezTo>
                  <a:cubicBezTo>
                    <a:pt x="52925" y="1164505"/>
                    <a:pt x="29112" y="1258167"/>
                    <a:pt x="18000" y="1337542"/>
                  </a:cubicBezTo>
                  <a:cubicBezTo>
                    <a:pt x="6888" y="1416917"/>
                    <a:pt x="-10575" y="1475654"/>
                    <a:pt x="8475" y="1566142"/>
                  </a:cubicBezTo>
                  <a:cubicBezTo>
                    <a:pt x="27525" y="1656630"/>
                    <a:pt x="75150" y="1799505"/>
                    <a:pt x="132300" y="1880467"/>
                  </a:cubicBezTo>
                  <a:cubicBezTo>
                    <a:pt x="189450" y="1961429"/>
                    <a:pt x="248188" y="2020167"/>
                    <a:pt x="351375" y="2051917"/>
                  </a:cubicBezTo>
                  <a:cubicBezTo>
                    <a:pt x="454562" y="2083667"/>
                    <a:pt x="638713" y="2090017"/>
                    <a:pt x="751425" y="2070967"/>
                  </a:cubicBezTo>
                  <a:cubicBezTo>
                    <a:pt x="864137" y="2051917"/>
                    <a:pt x="945893" y="1994767"/>
                    <a:pt x="1027650" y="1937617"/>
                  </a:cubicBezTo>
                </a:path>
              </a:pathLst>
            </a:custGeom>
            <a:noFill/>
            <a:ln w="412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white"/>
                </a:solidFill>
                <a:latin typeface="Cambria"/>
                <a:ea typeface="华文楷体" panose="02010600040101010101" pitchFamily="2" charset="-122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5160410" y="2769722"/>
              <a:ext cx="1020654" cy="520918"/>
            </a:xfrm>
            <a:custGeom>
              <a:avLst/>
              <a:gdLst>
                <a:gd name="connsiteX0" fmla="*/ 1021102 w 1021102"/>
                <a:gd name="connsiteY0" fmla="*/ 178179 h 521079"/>
                <a:gd name="connsiteX1" fmla="*/ 821077 w 1021102"/>
                <a:gd name="connsiteY1" fmla="*/ 16254 h 521079"/>
                <a:gd name="connsiteX2" fmla="*/ 468652 w 1021102"/>
                <a:gd name="connsiteY2" fmla="*/ 6729 h 521079"/>
                <a:gd name="connsiteX3" fmla="*/ 240052 w 1021102"/>
                <a:gd name="connsiteY3" fmla="*/ 25779 h 521079"/>
                <a:gd name="connsiteX4" fmla="*/ 30502 w 1021102"/>
                <a:gd name="connsiteY4" fmla="*/ 149604 h 521079"/>
                <a:gd name="connsiteX5" fmla="*/ 30502 w 1021102"/>
                <a:gd name="connsiteY5" fmla="*/ 359154 h 521079"/>
                <a:gd name="connsiteX6" fmla="*/ 306727 w 1021102"/>
                <a:gd name="connsiteY6" fmla="*/ 473454 h 521079"/>
                <a:gd name="connsiteX7" fmla="*/ 544852 w 1021102"/>
                <a:gd name="connsiteY7" fmla="*/ 502029 h 521079"/>
                <a:gd name="connsiteX8" fmla="*/ 678202 w 1021102"/>
                <a:gd name="connsiteY8" fmla="*/ 511554 h 521079"/>
                <a:gd name="connsiteX9" fmla="*/ 859177 w 1021102"/>
                <a:gd name="connsiteY9" fmla="*/ 521079 h 52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102" h="521079">
                  <a:moveTo>
                    <a:pt x="1021102" y="178179"/>
                  </a:moveTo>
                  <a:cubicBezTo>
                    <a:pt x="967127" y="111504"/>
                    <a:pt x="913152" y="44829"/>
                    <a:pt x="821077" y="16254"/>
                  </a:cubicBezTo>
                  <a:cubicBezTo>
                    <a:pt x="729002" y="-12321"/>
                    <a:pt x="565489" y="5142"/>
                    <a:pt x="468652" y="6729"/>
                  </a:cubicBezTo>
                  <a:cubicBezTo>
                    <a:pt x="371815" y="8316"/>
                    <a:pt x="313077" y="1966"/>
                    <a:pt x="240052" y="25779"/>
                  </a:cubicBezTo>
                  <a:cubicBezTo>
                    <a:pt x="167027" y="49591"/>
                    <a:pt x="65427" y="94041"/>
                    <a:pt x="30502" y="149604"/>
                  </a:cubicBezTo>
                  <a:cubicBezTo>
                    <a:pt x="-4423" y="205167"/>
                    <a:pt x="-15535" y="305179"/>
                    <a:pt x="30502" y="359154"/>
                  </a:cubicBezTo>
                  <a:cubicBezTo>
                    <a:pt x="76539" y="413129"/>
                    <a:pt x="221002" y="449642"/>
                    <a:pt x="306727" y="473454"/>
                  </a:cubicBezTo>
                  <a:cubicBezTo>
                    <a:pt x="392452" y="497266"/>
                    <a:pt x="482939" y="495679"/>
                    <a:pt x="544852" y="502029"/>
                  </a:cubicBezTo>
                  <a:cubicBezTo>
                    <a:pt x="606764" y="508379"/>
                    <a:pt x="678202" y="511554"/>
                    <a:pt x="678202" y="511554"/>
                  </a:cubicBezTo>
                  <a:lnTo>
                    <a:pt x="859177" y="521079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white"/>
                </a:solidFill>
                <a:latin typeface="Cambria"/>
                <a:ea typeface="华文楷体" panose="02010600040101010101" pitchFamily="2" charset="-122"/>
              </a:endParaRPr>
            </a:p>
          </p:txBody>
        </p:sp>
      </p:grpSp>
      <p:sp>
        <p:nvSpPr>
          <p:cNvPr id="34" name="任意多边形 33"/>
          <p:cNvSpPr/>
          <p:nvPr/>
        </p:nvSpPr>
        <p:spPr>
          <a:xfrm>
            <a:off x="4124325" y="3098800"/>
            <a:ext cx="1795463" cy="1881188"/>
          </a:xfrm>
          <a:custGeom>
            <a:avLst/>
            <a:gdLst>
              <a:gd name="connsiteX0" fmla="*/ 417814 w 1796125"/>
              <a:gd name="connsiteY0" fmla="*/ 1156780 h 1880762"/>
              <a:gd name="connsiteX1" fmla="*/ 322399 w 1796125"/>
              <a:gd name="connsiteY1" fmla="*/ 1339660 h 1880762"/>
              <a:gd name="connsiteX2" fmla="*/ 179275 w 1796125"/>
              <a:gd name="connsiteY2" fmla="*/ 1554345 h 1880762"/>
              <a:gd name="connsiteX3" fmla="*/ 60006 w 1796125"/>
              <a:gd name="connsiteY3" fmla="*/ 1737225 h 1880762"/>
              <a:gd name="connsiteX4" fmla="*/ 4346 w 1796125"/>
              <a:gd name="connsiteY4" fmla="*/ 1832640 h 1880762"/>
              <a:gd name="connsiteX5" fmla="*/ 171324 w 1796125"/>
              <a:gd name="connsiteY5" fmla="*/ 1864446 h 1880762"/>
              <a:gd name="connsiteX6" fmla="*/ 433717 w 1796125"/>
              <a:gd name="connsiteY6" fmla="*/ 1880348 h 1880762"/>
              <a:gd name="connsiteX7" fmla="*/ 696110 w 1796125"/>
              <a:gd name="connsiteY7" fmla="*/ 1848543 h 1880762"/>
              <a:gd name="connsiteX8" fmla="*/ 958503 w 1796125"/>
              <a:gd name="connsiteY8" fmla="*/ 1761079 h 1880762"/>
              <a:gd name="connsiteX9" fmla="*/ 1173188 w 1796125"/>
              <a:gd name="connsiteY9" fmla="*/ 1649760 h 1880762"/>
              <a:gd name="connsiteX10" fmla="*/ 1340166 w 1796125"/>
              <a:gd name="connsiteY10" fmla="*/ 1522540 h 1880762"/>
              <a:gd name="connsiteX11" fmla="*/ 1554851 w 1796125"/>
              <a:gd name="connsiteY11" fmla="*/ 1284000 h 1880762"/>
              <a:gd name="connsiteX12" fmla="*/ 1729780 w 1796125"/>
              <a:gd name="connsiteY12" fmla="*/ 973900 h 1880762"/>
              <a:gd name="connsiteX13" fmla="*/ 1793390 w 1796125"/>
              <a:gd name="connsiteY13" fmla="*/ 544529 h 1880762"/>
              <a:gd name="connsiteX14" fmla="*/ 1650266 w 1796125"/>
              <a:gd name="connsiteY14" fmla="*/ 250331 h 1880762"/>
              <a:gd name="connsiteX15" fmla="*/ 1419679 w 1796125"/>
              <a:gd name="connsiteY15" fmla="*/ 59500 h 1880762"/>
              <a:gd name="connsiteX16" fmla="*/ 1220896 w 1796125"/>
              <a:gd name="connsiteY16" fmla="*/ 3840 h 1880762"/>
              <a:gd name="connsiteX17" fmla="*/ 990308 w 1796125"/>
              <a:gd name="connsiteY17" fmla="*/ 19743 h 1880762"/>
              <a:gd name="connsiteX18" fmla="*/ 783574 w 1796125"/>
              <a:gd name="connsiteY18" fmla="*/ 139013 h 1880762"/>
              <a:gd name="connsiteX19" fmla="*/ 640451 w 1796125"/>
              <a:gd name="connsiteY19" fmla="*/ 305990 h 1880762"/>
              <a:gd name="connsiteX20" fmla="*/ 600694 w 1796125"/>
              <a:gd name="connsiteY20" fmla="*/ 536578 h 1880762"/>
              <a:gd name="connsiteX21" fmla="*/ 648402 w 1796125"/>
              <a:gd name="connsiteY21" fmla="*/ 751263 h 1880762"/>
              <a:gd name="connsiteX22" fmla="*/ 743818 w 1796125"/>
              <a:gd name="connsiteY22" fmla="*/ 894386 h 1880762"/>
              <a:gd name="connsiteX23" fmla="*/ 839233 w 1796125"/>
              <a:gd name="connsiteY23" fmla="*/ 997753 h 1880762"/>
              <a:gd name="connsiteX24" fmla="*/ 1030065 w 1796125"/>
              <a:gd name="connsiteY24" fmla="*/ 1061364 h 1880762"/>
              <a:gd name="connsiteX25" fmla="*/ 902844 w 1796125"/>
              <a:gd name="connsiteY25" fmla="*/ 1140877 h 1880762"/>
              <a:gd name="connsiteX26" fmla="*/ 759720 w 1796125"/>
              <a:gd name="connsiteY26" fmla="*/ 1172682 h 1880762"/>
              <a:gd name="connsiteX27" fmla="*/ 632500 w 1796125"/>
              <a:gd name="connsiteY27" fmla="*/ 1196536 h 1880762"/>
              <a:gd name="connsiteX28" fmla="*/ 497327 w 1796125"/>
              <a:gd name="connsiteY28" fmla="*/ 1180633 h 1880762"/>
              <a:gd name="connsiteX29" fmla="*/ 417814 w 1796125"/>
              <a:gd name="connsiteY29" fmla="*/ 1156780 h 188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96125" h="1880762">
                <a:moveTo>
                  <a:pt x="417814" y="1156780"/>
                </a:moveTo>
                <a:cubicBezTo>
                  <a:pt x="388659" y="1183284"/>
                  <a:pt x="362155" y="1273399"/>
                  <a:pt x="322399" y="1339660"/>
                </a:cubicBezTo>
                <a:cubicBezTo>
                  <a:pt x="282643" y="1405921"/>
                  <a:pt x="223007" y="1488084"/>
                  <a:pt x="179275" y="1554345"/>
                </a:cubicBezTo>
                <a:cubicBezTo>
                  <a:pt x="135543" y="1620606"/>
                  <a:pt x="89161" y="1690843"/>
                  <a:pt x="60006" y="1737225"/>
                </a:cubicBezTo>
                <a:cubicBezTo>
                  <a:pt x="30851" y="1783607"/>
                  <a:pt x="-14207" y="1811437"/>
                  <a:pt x="4346" y="1832640"/>
                </a:cubicBezTo>
                <a:cubicBezTo>
                  <a:pt x="22899" y="1853843"/>
                  <a:pt x="99762" y="1856495"/>
                  <a:pt x="171324" y="1864446"/>
                </a:cubicBezTo>
                <a:cubicBezTo>
                  <a:pt x="242886" y="1872397"/>
                  <a:pt x="346253" y="1882998"/>
                  <a:pt x="433717" y="1880348"/>
                </a:cubicBezTo>
                <a:cubicBezTo>
                  <a:pt x="521181" y="1877698"/>
                  <a:pt x="608646" y="1868421"/>
                  <a:pt x="696110" y="1848543"/>
                </a:cubicBezTo>
                <a:cubicBezTo>
                  <a:pt x="783574" y="1828665"/>
                  <a:pt x="878990" y="1794209"/>
                  <a:pt x="958503" y="1761079"/>
                </a:cubicBezTo>
                <a:cubicBezTo>
                  <a:pt x="1038016" y="1727949"/>
                  <a:pt x="1109578" y="1689516"/>
                  <a:pt x="1173188" y="1649760"/>
                </a:cubicBezTo>
                <a:cubicBezTo>
                  <a:pt x="1236798" y="1610004"/>
                  <a:pt x="1276555" y="1583500"/>
                  <a:pt x="1340166" y="1522540"/>
                </a:cubicBezTo>
                <a:cubicBezTo>
                  <a:pt x="1403777" y="1461580"/>
                  <a:pt x="1489915" y="1375440"/>
                  <a:pt x="1554851" y="1284000"/>
                </a:cubicBezTo>
                <a:cubicBezTo>
                  <a:pt x="1619787" y="1192560"/>
                  <a:pt x="1690024" y="1097145"/>
                  <a:pt x="1729780" y="973900"/>
                </a:cubicBezTo>
                <a:cubicBezTo>
                  <a:pt x="1769536" y="850655"/>
                  <a:pt x="1806642" y="665124"/>
                  <a:pt x="1793390" y="544529"/>
                </a:cubicBezTo>
                <a:cubicBezTo>
                  <a:pt x="1780138" y="423934"/>
                  <a:pt x="1712551" y="331169"/>
                  <a:pt x="1650266" y="250331"/>
                </a:cubicBezTo>
                <a:cubicBezTo>
                  <a:pt x="1587981" y="169493"/>
                  <a:pt x="1491241" y="100582"/>
                  <a:pt x="1419679" y="59500"/>
                </a:cubicBezTo>
                <a:cubicBezTo>
                  <a:pt x="1348117" y="18418"/>
                  <a:pt x="1292458" y="10466"/>
                  <a:pt x="1220896" y="3840"/>
                </a:cubicBezTo>
                <a:cubicBezTo>
                  <a:pt x="1149334" y="-2786"/>
                  <a:pt x="1063195" y="-2786"/>
                  <a:pt x="990308" y="19743"/>
                </a:cubicBezTo>
                <a:cubicBezTo>
                  <a:pt x="917421" y="42272"/>
                  <a:pt x="841883" y="91305"/>
                  <a:pt x="783574" y="139013"/>
                </a:cubicBezTo>
                <a:cubicBezTo>
                  <a:pt x="725265" y="186721"/>
                  <a:pt x="670931" y="239729"/>
                  <a:pt x="640451" y="305990"/>
                </a:cubicBezTo>
                <a:cubicBezTo>
                  <a:pt x="609971" y="372251"/>
                  <a:pt x="599369" y="462366"/>
                  <a:pt x="600694" y="536578"/>
                </a:cubicBezTo>
                <a:cubicBezTo>
                  <a:pt x="602019" y="610790"/>
                  <a:pt x="624548" y="691629"/>
                  <a:pt x="648402" y="751263"/>
                </a:cubicBezTo>
                <a:cubicBezTo>
                  <a:pt x="672256" y="810897"/>
                  <a:pt x="712013" y="853304"/>
                  <a:pt x="743818" y="894386"/>
                </a:cubicBezTo>
                <a:cubicBezTo>
                  <a:pt x="775623" y="935468"/>
                  <a:pt x="791525" y="969923"/>
                  <a:pt x="839233" y="997753"/>
                </a:cubicBezTo>
                <a:cubicBezTo>
                  <a:pt x="886941" y="1025583"/>
                  <a:pt x="1019463" y="1037510"/>
                  <a:pt x="1030065" y="1061364"/>
                </a:cubicBezTo>
                <a:cubicBezTo>
                  <a:pt x="1040667" y="1085218"/>
                  <a:pt x="947901" y="1122324"/>
                  <a:pt x="902844" y="1140877"/>
                </a:cubicBezTo>
                <a:cubicBezTo>
                  <a:pt x="857787" y="1159430"/>
                  <a:pt x="804777" y="1163406"/>
                  <a:pt x="759720" y="1172682"/>
                </a:cubicBezTo>
                <a:cubicBezTo>
                  <a:pt x="714663" y="1181958"/>
                  <a:pt x="676232" y="1195211"/>
                  <a:pt x="632500" y="1196536"/>
                </a:cubicBezTo>
                <a:cubicBezTo>
                  <a:pt x="588768" y="1197861"/>
                  <a:pt x="534433" y="1185934"/>
                  <a:pt x="497327" y="1180633"/>
                </a:cubicBezTo>
                <a:cubicBezTo>
                  <a:pt x="460221" y="1175332"/>
                  <a:pt x="446969" y="1130276"/>
                  <a:pt x="417814" y="1156780"/>
                </a:cubicBezTo>
                <a:close/>
              </a:path>
            </a:pathLst>
          </a:custGeom>
          <a:solidFill>
            <a:srgbClr val="FFFF00">
              <a:alpha val="3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5" name="任意多边形 34"/>
          <p:cNvSpPr/>
          <p:nvPr/>
        </p:nvSpPr>
        <p:spPr>
          <a:xfrm>
            <a:off x="3189288" y="3608388"/>
            <a:ext cx="1362075" cy="1333500"/>
          </a:xfrm>
          <a:custGeom>
            <a:avLst/>
            <a:gdLst>
              <a:gd name="connsiteX0" fmla="*/ 1359673 w 1361077"/>
              <a:gd name="connsiteY0" fmla="*/ 615915 h 1333697"/>
              <a:gd name="connsiteX1" fmla="*/ 1296062 w 1361077"/>
              <a:gd name="connsiteY1" fmla="*/ 496646 h 1333697"/>
              <a:gd name="connsiteX2" fmla="*/ 1152939 w 1361077"/>
              <a:gd name="connsiteY2" fmla="*/ 337620 h 1333697"/>
              <a:gd name="connsiteX3" fmla="*/ 1081377 w 1361077"/>
              <a:gd name="connsiteY3" fmla="*/ 321717 h 1333697"/>
              <a:gd name="connsiteX4" fmla="*/ 1057523 w 1361077"/>
              <a:gd name="connsiteY4" fmla="*/ 234253 h 1333697"/>
              <a:gd name="connsiteX5" fmla="*/ 866692 w 1361077"/>
              <a:gd name="connsiteY5" fmla="*/ 3665 h 1333697"/>
              <a:gd name="connsiteX6" fmla="*/ 636104 w 1361077"/>
              <a:gd name="connsiteY6" fmla="*/ 99081 h 1333697"/>
              <a:gd name="connsiteX7" fmla="*/ 477078 w 1361077"/>
              <a:gd name="connsiteY7" fmla="*/ 186545 h 1333697"/>
              <a:gd name="connsiteX8" fmla="*/ 341906 w 1361077"/>
              <a:gd name="connsiteY8" fmla="*/ 266058 h 1333697"/>
              <a:gd name="connsiteX9" fmla="*/ 214685 w 1361077"/>
              <a:gd name="connsiteY9" fmla="*/ 297863 h 1333697"/>
              <a:gd name="connsiteX10" fmla="*/ 103367 w 1361077"/>
              <a:gd name="connsiteY10" fmla="*/ 289912 h 1333697"/>
              <a:gd name="connsiteX11" fmla="*/ 55659 w 1361077"/>
              <a:gd name="connsiteY11" fmla="*/ 377376 h 1333697"/>
              <a:gd name="connsiteX12" fmla="*/ 0 w 1361077"/>
              <a:gd name="connsiteY12" fmla="*/ 488694 h 1333697"/>
              <a:gd name="connsiteX13" fmla="*/ 0 w 1361077"/>
              <a:gd name="connsiteY13" fmla="*/ 655672 h 1333697"/>
              <a:gd name="connsiteX14" fmla="*/ 55659 w 1361077"/>
              <a:gd name="connsiteY14" fmla="*/ 806747 h 1333697"/>
              <a:gd name="connsiteX15" fmla="*/ 127220 w 1361077"/>
              <a:gd name="connsiteY15" fmla="*/ 949870 h 1333697"/>
              <a:gd name="connsiteX16" fmla="*/ 254441 w 1361077"/>
              <a:gd name="connsiteY16" fmla="*/ 1077091 h 1333697"/>
              <a:gd name="connsiteX17" fmla="*/ 389613 w 1361077"/>
              <a:gd name="connsiteY17" fmla="*/ 1156604 h 1333697"/>
              <a:gd name="connsiteX18" fmla="*/ 548640 w 1361077"/>
              <a:gd name="connsiteY18" fmla="*/ 1244068 h 1333697"/>
              <a:gd name="connsiteX19" fmla="*/ 890546 w 1361077"/>
              <a:gd name="connsiteY19" fmla="*/ 1331533 h 1333697"/>
              <a:gd name="connsiteX20" fmla="*/ 930302 w 1361077"/>
              <a:gd name="connsiteY20" fmla="*/ 1283825 h 1333697"/>
              <a:gd name="connsiteX21" fmla="*/ 1081377 w 1361077"/>
              <a:gd name="connsiteY21" fmla="*/ 1045286 h 1333697"/>
              <a:gd name="connsiteX22" fmla="*/ 1240403 w 1361077"/>
              <a:gd name="connsiteY22" fmla="*/ 822649 h 1333697"/>
              <a:gd name="connsiteX23" fmla="*/ 1359673 w 1361077"/>
              <a:gd name="connsiteY23" fmla="*/ 615915 h 133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61077" h="1333697">
                <a:moveTo>
                  <a:pt x="1359673" y="615915"/>
                </a:moveTo>
                <a:cubicBezTo>
                  <a:pt x="1368949" y="561581"/>
                  <a:pt x="1330518" y="543028"/>
                  <a:pt x="1296062" y="496646"/>
                </a:cubicBezTo>
                <a:cubicBezTo>
                  <a:pt x="1261606" y="450263"/>
                  <a:pt x="1188720" y="366775"/>
                  <a:pt x="1152939" y="337620"/>
                </a:cubicBezTo>
                <a:cubicBezTo>
                  <a:pt x="1117158" y="308465"/>
                  <a:pt x="1097280" y="338945"/>
                  <a:pt x="1081377" y="321717"/>
                </a:cubicBezTo>
                <a:cubicBezTo>
                  <a:pt x="1065474" y="304489"/>
                  <a:pt x="1093304" y="287262"/>
                  <a:pt x="1057523" y="234253"/>
                </a:cubicBezTo>
                <a:cubicBezTo>
                  <a:pt x="1021742" y="181244"/>
                  <a:pt x="936928" y="26194"/>
                  <a:pt x="866692" y="3665"/>
                </a:cubicBezTo>
                <a:cubicBezTo>
                  <a:pt x="796455" y="-18864"/>
                  <a:pt x="701040" y="68601"/>
                  <a:pt x="636104" y="99081"/>
                </a:cubicBezTo>
                <a:cubicBezTo>
                  <a:pt x="571168" y="129561"/>
                  <a:pt x="526111" y="158716"/>
                  <a:pt x="477078" y="186545"/>
                </a:cubicBezTo>
                <a:cubicBezTo>
                  <a:pt x="428045" y="214374"/>
                  <a:pt x="385638" y="247505"/>
                  <a:pt x="341906" y="266058"/>
                </a:cubicBezTo>
                <a:cubicBezTo>
                  <a:pt x="298174" y="284611"/>
                  <a:pt x="254442" y="293887"/>
                  <a:pt x="214685" y="297863"/>
                </a:cubicBezTo>
                <a:cubicBezTo>
                  <a:pt x="174928" y="301839"/>
                  <a:pt x="129871" y="276660"/>
                  <a:pt x="103367" y="289912"/>
                </a:cubicBezTo>
                <a:cubicBezTo>
                  <a:pt x="76863" y="303164"/>
                  <a:pt x="72887" y="344246"/>
                  <a:pt x="55659" y="377376"/>
                </a:cubicBezTo>
                <a:cubicBezTo>
                  <a:pt x="38431" y="410506"/>
                  <a:pt x="9276" y="442311"/>
                  <a:pt x="0" y="488694"/>
                </a:cubicBezTo>
                <a:cubicBezTo>
                  <a:pt x="-9276" y="535077"/>
                  <a:pt x="-9276" y="602663"/>
                  <a:pt x="0" y="655672"/>
                </a:cubicBezTo>
                <a:cubicBezTo>
                  <a:pt x="9276" y="708681"/>
                  <a:pt x="34456" y="757714"/>
                  <a:pt x="55659" y="806747"/>
                </a:cubicBezTo>
                <a:cubicBezTo>
                  <a:pt x="76862" y="855780"/>
                  <a:pt x="94090" y="904813"/>
                  <a:pt x="127220" y="949870"/>
                </a:cubicBezTo>
                <a:cubicBezTo>
                  <a:pt x="160350" y="994927"/>
                  <a:pt x="210709" y="1042635"/>
                  <a:pt x="254441" y="1077091"/>
                </a:cubicBezTo>
                <a:cubicBezTo>
                  <a:pt x="298173" y="1111547"/>
                  <a:pt x="340580" y="1128775"/>
                  <a:pt x="389613" y="1156604"/>
                </a:cubicBezTo>
                <a:cubicBezTo>
                  <a:pt x="438646" y="1184434"/>
                  <a:pt x="465151" y="1214913"/>
                  <a:pt x="548640" y="1244068"/>
                </a:cubicBezTo>
                <a:cubicBezTo>
                  <a:pt x="632129" y="1273223"/>
                  <a:pt x="826936" y="1324907"/>
                  <a:pt x="890546" y="1331533"/>
                </a:cubicBezTo>
                <a:cubicBezTo>
                  <a:pt x="954156" y="1338159"/>
                  <a:pt x="898497" y="1331533"/>
                  <a:pt x="930302" y="1283825"/>
                </a:cubicBezTo>
                <a:cubicBezTo>
                  <a:pt x="962107" y="1236117"/>
                  <a:pt x="1029693" y="1122149"/>
                  <a:pt x="1081377" y="1045286"/>
                </a:cubicBezTo>
                <a:cubicBezTo>
                  <a:pt x="1133061" y="968423"/>
                  <a:pt x="1195346" y="894211"/>
                  <a:pt x="1240403" y="822649"/>
                </a:cubicBezTo>
                <a:cubicBezTo>
                  <a:pt x="1285460" y="751087"/>
                  <a:pt x="1350397" y="670249"/>
                  <a:pt x="1359673" y="615915"/>
                </a:cubicBezTo>
                <a:close/>
              </a:path>
            </a:pathLst>
          </a:custGeom>
          <a:solidFill>
            <a:srgbClr val="00B0F0">
              <a:alpha val="47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4662488" y="5362575"/>
            <a:ext cx="19954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耳 蜗</a:t>
            </a:r>
            <a:endParaRPr lang="en-US" altLang="zh-CN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/>
            <a:r>
              <a:rPr lang="en-US" altLang="zh-CN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(cochlear)</a:t>
            </a:r>
            <a:endParaRPr lang="zh-CN" altLang="en-US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Line 4"/>
          <p:cNvSpPr>
            <a:spLocks noChangeShapeType="1"/>
          </p:cNvSpPr>
          <p:nvPr/>
        </p:nvSpPr>
        <p:spPr bwMode="auto">
          <a:xfrm>
            <a:off x="5294313" y="4275138"/>
            <a:ext cx="0" cy="1143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" name="Line 4"/>
          <p:cNvSpPr>
            <a:spLocks noChangeShapeType="1"/>
          </p:cNvSpPr>
          <p:nvPr/>
        </p:nvSpPr>
        <p:spPr bwMode="auto">
          <a:xfrm flipH="1">
            <a:off x="4124325" y="3040063"/>
            <a:ext cx="427038" cy="8826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3970338" y="2049463"/>
            <a:ext cx="18145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  庭</a:t>
            </a:r>
            <a:endParaRPr lang="en-US" altLang="zh-CN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/>
            <a:r>
              <a:rPr lang="en-US" altLang="zh-CN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vestibule</a:t>
            </a:r>
            <a:endParaRPr lang="zh-CN" altLang="en-US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1608138" y="1379538"/>
            <a:ext cx="31099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骨半规管</a:t>
            </a:r>
            <a:endParaRPr lang="en-US" altLang="zh-CN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/>
            <a:r>
              <a:rPr lang="en-US" altLang="zh-CN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Bony semicirclular canals</a:t>
            </a:r>
            <a:endParaRPr lang="zh-CN" altLang="en-US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Line 4"/>
          <p:cNvSpPr>
            <a:spLocks noChangeShapeType="1"/>
          </p:cNvSpPr>
          <p:nvPr/>
        </p:nvSpPr>
        <p:spPr bwMode="auto">
          <a:xfrm flipH="1">
            <a:off x="3216275" y="4257675"/>
            <a:ext cx="427038" cy="8810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2409825" y="5173663"/>
            <a:ext cx="12668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前庭窗</a:t>
            </a:r>
            <a:endParaRPr lang="en-US" altLang="zh-CN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3127375" y="5832475"/>
            <a:ext cx="1268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蜗  窗</a:t>
            </a:r>
            <a:endParaRPr lang="en-US" altLang="zh-CN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Line 4"/>
          <p:cNvSpPr>
            <a:spLocks noChangeShapeType="1"/>
          </p:cNvSpPr>
          <p:nvPr/>
        </p:nvSpPr>
        <p:spPr bwMode="auto">
          <a:xfrm flipH="1">
            <a:off x="3729038" y="4813300"/>
            <a:ext cx="212725" cy="10350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5" name="组合 44"/>
          <p:cNvGrpSpPr>
            <a:grpSpLocks/>
          </p:cNvGrpSpPr>
          <p:nvPr/>
        </p:nvGrpSpPr>
        <p:grpSpPr bwMode="auto">
          <a:xfrm>
            <a:off x="2447925" y="2233613"/>
            <a:ext cx="741363" cy="1247775"/>
            <a:chOff x="839816" y="2224020"/>
            <a:chExt cx="742494" cy="1248128"/>
          </a:xfrm>
        </p:grpSpPr>
        <p:grpSp>
          <p:nvGrpSpPr>
            <p:cNvPr id="147475" name="组合 45"/>
            <p:cNvGrpSpPr>
              <a:grpSpLocks/>
            </p:cNvGrpSpPr>
            <p:nvPr/>
          </p:nvGrpSpPr>
          <p:grpSpPr bwMode="auto">
            <a:xfrm>
              <a:off x="839816" y="2224020"/>
              <a:ext cx="742494" cy="958659"/>
              <a:chOff x="839816" y="2224020"/>
              <a:chExt cx="742494" cy="958659"/>
            </a:xfrm>
          </p:grpSpPr>
          <p:sp>
            <p:nvSpPr>
              <p:cNvPr id="147477" name="Line 4"/>
              <p:cNvSpPr>
                <a:spLocks noChangeShapeType="1"/>
              </p:cNvSpPr>
              <p:nvPr/>
            </p:nvSpPr>
            <p:spPr bwMode="auto">
              <a:xfrm flipH="1">
                <a:off x="839816" y="2224020"/>
                <a:ext cx="478039" cy="958659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478" name="Line 4"/>
              <p:cNvSpPr>
                <a:spLocks noChangeShapeType="1"/>
              </p:cNvSpPr>
              <p:nvPr/>
            </p:nvSpPr>
            <p:spPr bwMode="auto">
              <a:xfrm>
                <a:off x="1317856" y="2224020"/>
                <a:ext cx="264454" cy="42973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7476" name="Line 4"/>
            <p:cNvSpPr>
              <a:spLocks noChangeShapeType="1"/>
            </p:cNvSpPr>
            <p:nvPr/>
          </p:nvSpPr>
          <p:spPr bwMode="auto">
            <a:xfrm flipH="1">
              <a:off x="1278532" y="2250292"/>
              <a:ext cx="39323" cy="122185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38" grpId="0" animBg="1"/>
      <p:bldP spid="39" grpId="0"/>
      <p:bldP spid="40" grpId="0"/>
      <p:bldP spid="41" grpId="0" animBg="1"/>
      <p:bldP spid="42" grpId="0"/>
      <p:bldP spid="43" grpId="0"/>
      <p:bldP spid="4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A83DD-0E44-4E05-8404-4CDE580A1302}" type="slidenum">
              <a:rPr lang="zh-CN" altLang="en-US"/>
              <a:pPr>
                <a:defRPr/>
              </a:pPr>
              <a:t>92</a:t>
            </a:fld>
            <a:endParaRPr lang="zh-CN" alt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2474911" y="442803"/>
            <a:ext cx="4059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3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内</a:t>
            </a:r>
            <a:r>
              <a:rPr lang="zh-CN" altLang="en-US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耳的形状和组成</a:t>
            </a:r>
          </a:p>
        </p:txBody>
      </p:sp>
      <p:pic>
        <p:nvPicPr>
          <p:cNvPr id="148484" name="Picture 2" descr="内耳－骨迷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r="10249" b="62636"/>
          <a:stretch>
            <a:fillRect/>
          </a:stretch>
        </p:blipFill>
        <p:spPr bwMode="auto">
          <a:xfrm>
            <a:off x="1736725" y="1841500"/>
            <a:ext cx="590232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6729413" y="2089150"/>
            <a:ext cx="1519237" cy="1057275"/>
            <a:chOff x="6729140" y="2089015"/>
            <a:chExt cx="1519840" cy="1057284"/>
          </a:xfrm>
        </p:grpSpPr>
        <p:sp>
          <p:nvSpPr>
            <p:cNvPr id="28" name="TextBox 13"/>
            <p:cNvSpPr txBox="1">
              <a:spLocks noChangeArrowheads="1"/>
            </p:cNvSpPr>
            <p:nvPr/>
          </p:nvSpPr>
          <p:spPr bwMode="auto">
            <a:xfrm>
              <a:off x="7240518" y="2089015"/>
              <a:ext cx="1008462" cy="584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3200" b="1" kern="0" dirty="0">
                  <a:solidFill>
                    <a:prstClr val="black"/>
                  </a:solidFill>
                </a:rPr>
                <a:t>蜗管</a:t>
              </a:r>
            </a:p>
          </p:txBody>
        </p:sp>
        <p:sp>
          <p:nvSpPr>
            <p:cNvPr id="29" name="Line 4"/>
            <p:cNvSpPr>
              <a:spLocks noChangeShapeType="1"/>
            </p:cNvSpPr>
            <p:nvPr/>
          </p:nvSpPr>
          <p:spPr bwMode="auto">
            <a:xfrm flipH="1">
              <a:off x="6729140" y="2593844"/>
              <a:ext cx="506613" cy="552455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</p:grp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4376738" y="4668838"/>
            <a:ext cx="1009650" cy="1849437"/>
            <a:chOff x="4377034" y="4669245"/>
            <a:chExt cx="1008609" cy="1849414"/>
          </a:xfrm>
        </p:grpSpPr>
        <p:sp>
          <p:nvSpPr>
            <p:cNvPr id="31" name="矩形 30"/>
            <p:cNvSpPr/>
            <p:nvPr/>
          </p:nvSpPr>
          <p:spPr>
            <a:xfrm>
              <a:off x="4377034" y="5934466"/>
              <a:ext cx="1008609" cy="58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3200" b="1" kern="0" dirty="0">
                  <a:solidFill>
                    <a:prstClr val="black"/>
                  </a:solidFill>
                  <a:latin typeface="Arial" charset="0"/>
                  <a:ea typeface="黑体" pitchFamily="2" charset="-122"/>
                </a:rPr>
                <a:t>球囊</a:t>
              </a:r>
            </a:p>
          </p:txBody>
        </p:sp>
        <p:sp>
          <p:nvSpPr>
            <p:cNvPr id="32" name="Line 4"/>
            <p:cNvSpPr>
              <a:spLocks noChangeShapeType="1"/>
            </p:cNvSpPr>
            <p:nvPr/>
          </p:nvSpPr>
          <p:spPr bwMode="auto">
            <a:xfrm flipH="1">
              <a:off x="4897197" y="4669245"/>
              <a:ext cx="0" cy="126522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</p:grp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2551113" y="4443413"/>
            <a:ext cx="1420812" cy="2152650"/>
            <a:chOff x="2551855" y="4443273"/>
            <a:chExt cx="1420582" cy="2152097"/>
          </a:xfrm>
        </p:grpSpPr>
        <p:sp>
          <p:nvSpPr>
            <p:cNvPr id="34" name="TextBox 14"/>
            <p:cNvSpPr txBox="1">
              <a:spLocks noChangeArrowheads="1"/>
            </p:cNvSpPr>
            <p:nvPr/>
          </p:nvSpPr>
          <p:spPr bwMode="auto">
            <a:xfrm>
              <a:off x="2551855" y="6011320"/>
              <a:ext cx="1420582" cy="58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3200" b="1" kern="0" dirty="0">
                  <a:solidFill>
                    <a:prstClr val="black"/>
                  </a:solidFill>
                </a:rPr>
                <a:t>椭圆囊</a:t>
              </a:r>
              <a:endParaRPr lang="en-US" altLang="zh-CN" sz="32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35" name="Line 4"/>
            <p:cNvSpPr>
              <a:spLocks noChangeShapeType="1"/>
            </p:cNvSpPr>
            <p:nvPr/>
          </p:nvSpPr>
          <p:spPr bwMode="auto">
            <a:xfrm flipH="1">
              <a:off x="3334365" y="4443273"/>
              <a:ext cx="595217" cy="158074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</p:grpSp>
      <p:grpSp>
        <p:nvGrpSpPr>
          <p:cNvPr id="36" name="组合 35"/>
          <p:cNvGrpSpPr>
            <a:grpSpLocks/>
          </p:cNvGrpSpPr>
          <p:nvPr/>
        </p:nvGrpSpPr>
        <p:grpSpPr bwMode="auto">
          <a:xfrm>
            <a:off x="1355725" y="1693863"/>
            <a:ext cx="1978025" cy="1979612"/>
            <a:chOff x="1356044" y="1693079"/>
            <a:chExt cx="1977706" cy="1980297"/>
          </a:xfrm>
        </p:grpSpPr>
        <p:sp>
          <p:nvSpPr>
            <p:cNvPr id="37" name="TextBox 15"/>
            <p:cNvSpPr txBox="1">
              <a:spLocks noChangeArrowheads="1"/>
            </p:cNvSpPr>
            <p:nvPr/>
          </p:nvSpPr>
          <p:spPr bwMode="auto">
            <a:xfrm>
              <a:off x="1356044" y="1693079"/>
              <a:ext cx="1833267" cy="58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黑体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3200" b="1" kern="0" dirty="0">
                  <a:solidFill>
                    <a:prstClr val="black"/>
                  </a:solidFill>
                </a:rPr>
                <a:t>膜半规管</a:t>
              </a:r>
            </a:p>
          </p:txBody>
        </p:sp>
        <p:grpSp>
          <p:nvGrpSpPr>
            <p:cNvPr id="148491" name="组合 37"/>
            <p:cNvGrpSpPr>
              <a:grpSpLocks/>
            </p:cNvGrpSpPr>
            <p:nvPr/>
          </p:nvGrpSpPr>
          <p:grpSpPr bwMode="auto">
            <a:xfrm>
              <a:off x="2268536" y="2277854"/>
              <a:ext cx="1065214" cy="1395522"/>
              <a:chOff x="687176" y="2197260"/>
              <a:chExt cx="1065214" cy="1395522"/>
            </a:xfrm>
          </p:grpSpPr>
          <p:grpSp>
            <p:nvGrpSpPr>
              <p:cNvPr id="148492" name="组合 38"/>
              <p:cNvGrpSpPr>
                <a:grpSpLocks/>
              </p:cNvGrpSpPr>
              <p:nvPr/>
            </p:nvGrpSpPr>
            <p:grpSpPr bwMode="auto">
              <a:xfrm>
                <a:off x="687176" y="2197260"/>
                <a:ext cx="1065214" cy="985419"/>
                <a:chOff x="687176" y="2197260"/>
                <a:chExt cx="1065214" cy="985419"/>
              </a:xfrm>
            </p:grpSpPr>
            <p:sp>
              <p:nvSpPr>
                <p:cNvPr id="41" name="Line 4"/>
                <p:cNvSpPr>
                  <a:spLocks noChangeShapeType="1"/>
                </p:cNvSpPr>
                <p:nvPr/>
              </p:nvSpPr>
              <p:spPr bwMode="auto">
                <a:xfrm>
                  <a:off x="690524" y="2196887"/>
                  <a:ext cx="149201" cy="986178"/>
                </a:xfrm>
                <a:prstGeom prst="line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zh-CN" altLang="en-US" sz="2800" kern="0">
                    <a:solidFill>
                      <a:prstClr val="black"/>
                    </a:solidFill>
                    <a:latin typeface="Arial" charset="0"/>
                    <a:ea typeface="黑体" pitchFamily="2" charset="-122"/>
                  </a:endParaRPr>
                </a:p>
              </p:txBody>
            </p:sp>
            <p:sp>
              <p:nvSpPr>
                <p:cNvPr id="42" name="Line 4"/>
                <p:cNvSpPr>
                  <a:spLocks noChangeShapeType="1"/>
                </p:cNvSpPr>
                <p:nvPr/>
              </p:nvSpPr>
              <p:spPr bwMode="auto">
                <a:xfrm>
                  <a:off x="687350" y="2208003"/>
                  <a:ext cx="1065040" cy="120692"/>
                </a:xfrm>
                <a:prstGeom prst="line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zh-CN" altLang="en-US" sz="2800" kern="0">
                    <a:solidFill>
                      <a:prstClr val="black"/>
                    </a:solidFill>
                    <a:latin typeface="Arial" charset="0"/>
                    <a:ea typeface="黑体" pitchFamily="2" charset="-122"/>
                  </a:endParaRPr>
                </a:p>
              </p:txBody>
            </p:sp>
          </p:grpSp>
          <p:sp>
            <p:nvSpPr>
              <p:cNvPr id="40" name="Line 4"/>
              <p:cNvSpPr>
                <a:spLocks noChangeShapeType="1"/>
              </p:cNvSpPr>
              <p:nvPr/>
            </p:nvSpPr>
            <p:spPr bwMode="auto">
              <a:xfrm>
                <a:off x="706397" y="2196887"/>
                <a:ext cx="587280" cy="1395895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zh-CN" altLang="en-US" sz="2800" kern="0">
                  <a:solidFill>
                    <a:prstClr val="black"/>
                  </a:solidFill>
                  <a:latin typeface="Arial" charset="0"/>
                  <a:ea typeface="黑体" pitchFamily="2" charset="-122"/>
                </a:endParaRPr>
              </a:p>
            </p:txBody>
          </p:sp>
        </p:grpSp>
      </p:grpSp>
      <p:sp>
        <p:nvSpPr>
          <p:cNvPr id="43" name="TextBox 15"/>
          <p:cNvSpPr txBox="1">
            <a:spLocks noChangeArrowheads="1"/>
          </p:cNvSpPr>
          <p:nvPr/>
        </p:nvSpPr>
        <p:spPr bwMode="auto">
          <a:xfrm>
            <a:off x="7137400" y="4984750"/>
            <a:ext cx="1420813" cy="157003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sz="3200" b="1" kern="0" dirty="0">
                <a:solidFill>
                  <a:srgbClr val="C00000"/>
                </a:solidFill>
              </a:rPr>
              <a:t>骨迷路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sz="3200" b="1" kern="0" dirty="0">
                <a:solidFill>
                  <a:srgbClr val="C00000"/>
                </a:solidFill>
              </a:rPr>
              <a:t>膜迷路</a:t>
            </a:r>
            <a:endParaRPr lang="en-US" altLang="zh-CN" sz="3200" b="1" kern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C4AE1-1195-41CD-A401-A41CDE3FA54F}" type="slidenum">
              <a:rPr lang="zh-CN" altLang="en-US"/>
              <a:pPr>
                <a:defRPr/>
              </a:pPr>
              <a:t>93</a:t>
            </a:fld>
            <a:endParaRPr lang="zh-CN" altLang="en-US"/>
          </a:p>
        </p:txBody>
      </p:sp>
      <p:pic>
        <p:nvPicPr>
          <p:cNvPr id="149507" name="Picture 2" descr="内耳－骨迷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r="10249" b="62636"/>
          <a:stretch>
            <a:fillRect/>
          </a:stretch>
        </p:blipFill>
        <p:spPr bwMode="auto">
          <a:xfrm>
            <a:off x="2293938" y="1987550"/>
            <a:ext cx="3922712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 Box 10"/>
          <p:cNvSpPr txBox="1">
            <a:spLocks noChangeArrowheads="1"/>
          </p:cNvSpPr>
          <p:nvPr/>
        </p:nvSpPr>
        <p:spPr bwMode="auto">
          <a:xfrm>
            <a:off x="8091488" y="59150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4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49509" name="Text Box 11"/>
          <p:cNvSpPr txBox="1">
            <a:spLocks noChangeArrowheads="1"/>
          </p:cNvSpPr>
          <p:nvPr/>
        </p:nvSpPr>
        <p:spPr bwMode="auto">
          <a:xfrm>
            <a:off x="8183563" y="584676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4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7377113" y="1223963"/>
            <a:ext cx="1373187" cy="4862512"/>
            <a:chOff x="4127" y="384"/>
            <a:chExt cx="865" cy="3063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4448" y="384"/>
              <a:ext cx="544" cy="2313"/>
            </a:xfrm>
            <a:prstGeom prst="can">
              <a:avLst>
                <a:gd name="adj" fmla="val 49211"/>
              </a:avLst>
            </a:prstGeom>
            <a:solidFill>
              <a:srgbClr val="FF3300"/>
            </a:solidFill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4127" y="3266"/>
              <a:ext cx="317" cy="18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zh-CN" altLang="en-US" sz="2800" kern="0">
                <a:solidFill>
                  <a:prstClr val="black"/>
                </a:solidFill>
                <a:latin typeface="Arial" charset="0"/>
                <a:ea typeface="黑体" pitchFamily="2" charset="-122"/>
              </a:endParaRPr>
            </a:p>
          </p:txBody>
        </p:sp>
      </p:grp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8091488" y="1322388"/>
            <a:ext cx="431800" cy="3541712"/>
          </a:xfrm>
          <a:prstGeom prst="can">
            <a:avLst>
              <a:gd name="adj" fmla="val 44846"/>
            </a:avLst>
          </a:prstGeom>
          <a:solidFill>
            <a:srgbClr val="000080"/>
          </a:solidFill>
          <a:ln w="381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80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7380288" y="6378575"/>
            <a:ext cx="503237" cy="287338"/>
          </a:xfrm>
          <a:prstGeom prst="rect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zh-CN" kern="0">
              <a:solidFill>
                <a:srgbClr val="FEB80A"/>
              </a:solidFill>
              <a:latin typeface="Arial" charset="0"/>
              <a:ea typeface="+mn-ea"/>
            </a:endParaRP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7886700" y="1212850"/>
            <a:ext cx="863600" cy="431800"/>
          </a:xfrm>
          <a:prstGeom prst="ellipse">
            <a:avLst/>
          </a:prstGeom>
          <a:noFill/>
          <a:ln w="28575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80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7931150" y="6259513"/>
            <a:ext cx="11128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内淋巴</a:t>
            </a: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7967663" y="5694363"/>
            <a:ext cx="1112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外淋巴</a:t>
            </a:r>
          </a:p>
        </p:txBody>
      </p:sp>
      <p:sp>
        <p:nvSpPr>
          <p:cNvPr id="29" name="矩形 28"/>
          <p:cNvSpPr/>
          <p:nvPr/>
        </p:nvSpPr>
        <p:spPr bwMode="auto">
          <a:xfrm>
            <a:off x="1449716" y="5105498"/>
            <a:ext cx="5371791" cy="138499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sz="28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膜迷路含</a:t>
            </a:r>
            <a:r>
              <a:rPr lang="zh-CN" altLang="en-US" sz="2800" b="1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内淋巴</a:t>
            </a:r>
            <a:endParaRPr lang="en-US" altLang="zh-CN" sz="2800" b="1" spc="50" dirty="0">
              <a:ln w="11430"/>
              <a:solidFill>
                <a:srgbClr val="3333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sz="28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骨迷路与膜迷路间填</a:t>
            </a:r>
            <a:r>
              <a:rPr lang="zh-CN" altLang="en-US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外淋巴</a:t>
            </a:r>
            <a:endParaRPr lang="en-US" altLang="zh-CN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3444789" y="527779"/>
            <a:ext cx="4059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3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内</a:t>
            </a:r>
            <a:r>
              <a:rPr lang="zh-CN" altLang="en-US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耳内充满淋巴液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B9F7D-4D6C-4FCE-B2B6-25888C7DD9EE}" type="slidenum">
              <a:rPr lang="zh-CN" altLang="en-US"/>
              <a:pPr>
                <a:defRPr/>
              </a:pPr>
              <a:t>94</a:t>
            </a:fld>
            <a:endParaRPr lang="zh-CN" altLang="en-US"/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569061" y="1831183"/>
            <a:ext cx="1674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</a:rPr>
              <a:t>骨迷路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601271" y="1831978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</a:rPr>
              <a:t>膜迷路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5601271" y="4146412"/>
            <a:ext cx="1871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</a:rPr>
              <a:t>膜半规管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569061" y="2623444"/>
            <a:ext cx="1870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</a:rPr>
              <a:t>耳  蜗</a:t>
            </a:r>
            <a:r>
              <a:rPr kumimoji="1" lang="en-US" altLang="zh-CN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</a:rPr>
              <a:t>  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601271" y="2603456"/>
            <a:ext cx="1447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>
              <a:defRPr/>
            </a:pPr>
            <a:r>
              <a:rPr kumimoji="1" lang="zh-CN" alt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</a:rPr>
              <a:t>蜗  管</a:t>
            </a:r>
            <a:endParaRPr kumimoji="1" lang="en-US" altLang="zh-CN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601271" y="3355884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>
              <a:defRPr/>
            </a:pPr>
            <a:r>
              <a:rPr kumimoji="1" lang="zh-CN" alt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</a:rPr>
              <a:t>椭圆囊</a:t>
            </a:r>
            <a:r>
              <a:rPr kumimoji="1" lang="en-US" altLang="zh-CN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</a:rPr>
              <a:t>,</a:t>
            </a:r>
            <a:r>
              <a:rPr kumimoji="1" lang="zh-CN" alt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</a:rPr>
              <a:t>球囊</a:t>
            </a:r>
            <a:endParaRPr kumimoji="1" lang="en-US" altLang="zh-CN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</a:endParaRPr>
          </a:p>
        </p:txBody>
      </p:sp>
      <p:pic>
        <p:nvPicPr>
          <p:cNvPr id="150537" name="Picture 2" descr="内耳－骨迷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r="10249" b="62636"/>
          <a:stretch>
            <a:fillRect/>
          </a:stretch>
        </p:blipFill>
        <p:spPr bwMode="auto">
          <a:xfrm>
            <a:off x="1263650" y="4872038"/>
            <a:ext cx="260985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2642908" y="635872"/>
            <a:ext cx="5924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内耳各部的对应关系</a:t>
            </a:r>
          </a:p>
        </p:txBody>
      </p:sp>
      <p:sp>
        <p:nvSpPr>
          <p:cNvPr id="28" name="矩形 27"/>
          <p:cNvSpPr/>
          <p:nvPr/>
        </p:nvSpPr>
        <p:spPr>
          <a:xfrm>
            <a:off x="2569061" y="3415705"/>
            <a:ext cx="230063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前  庭</a:t>
            </a:r>
            <a:r>
              <a:rPr kumimoji="1" lang="en-US" altLang="zh-CN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    </a:t>
            </a:r>
          </a:p>
        </p:txBody>
      </p:sp>
      <p:sp>
        <p:nvSpPr>
          <p:cNvPr id="29" name="矩形 28"/>
          <p:cNvSpPr/>
          <p:nvPr/>
        </p:nvSpPr>
        <p:spPr>
          <a:xfrm>
            <a:off x="2569061" y="4146412"/>
            <a:ext cx="185820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骨半规管</a:t>
            </a:r>
          </a:p>
        </p:txBody>
      </p:sp>
      <p:sp>
        <p:nvSpPr>
          <p:cNvPr id="30" name="左右箭头 29"/>
          <p:cNvSpPr/>
          <p:nvPr/>
        </p:nvSpPr>
        <p:spPr>
          <a:xfrm>
            <a:off x="4471988" y="2809875"/>
            <a:ext cx="995362" cy="349250"/>
          </a:xfrm>
          <a:prstGeom prst="leftRightArrow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1" name="左右箭头 30"/>
          <p:cNvSpPr/>
          <p:nvPr/>
        </p:nvSpPr>
        <p:spPr>
          <a:xfrm>
            <a:off x="4471988" y="3533775"/>
            <a:ext cx="995362" cy="349250"/>
          </a:xfrm>
          <a:prstGeom prst="leftRightArrow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2" name="左右箭头 31"/>
          <p:cNvSpPr/>
          <p:nvPr/>
        </p:nvSpPr>
        <p:spPr>
          <a:xfrm>
            <a:off x="4471988" y="4295775"/>
            <a:ext cx="995362" cy="349250"/>
          </a:xfrm>
          <a:prstGeom prst="leftRightArrow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3" name="右大括号 32"/>
          <p:cNvSpPr/>
          <p:nvPr/>
        </p:nvSpPr>
        <p:spPr>
          <a:xfrm>
            <a:off x="8091488" y="3533775"/>
            <a:ext cx="287337" cy="1127125"/>
          </a:xfrm>
          <a:prstGeom prst="rightBrac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8419864" y="3712857"/>
            <a:ext cx="14398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>
              <a:defRPr/>
            </a:pPr>
            <a:r>
              <a:rPr kumimoji="1" lang="zh-CN" alt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</a:rPr>
              <a:t>前庭器</a:t>
            </a:r>
            <a:endParaRPr kumimoji="1" lang="en-US" altLang="zh-CN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8421724" y="2628725"/>
            <a:ext cx="1447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>
              <a:defRPr/>
            </a:pPr>
            <a:r>
              <a:rPr kumimoji="1" lang="zh-CN" alt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</a:rPr>
              <a:t>听  器</a:t>
            </a:r>
            <a:endParaRPr kumimoji="1" lang="en-US" altLang="zh-CN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8D486-3A14-491D-AD4F-47CE4F36C0CF}" type="slidenum">
              <a:rPr lang="zh-CN" altLang="en-US"/>
              <a:pPr>
                <a:defRPr/>
              </a:pPr>
              <a:t>95</a:t>
            </a:fld>
            <a:endParaRPr lang="zh-CN" altLang="en-US"/>
          </a:p>
        </p:txBody>
      </p:sp>
      <p:pic>
        <p:nvPicPr>
          <p:cNvPr id="20" name="Picture 2" descr="26 耳蜗与蜗管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2174875"/>
            <a:ext cx="60198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7416800" y="4926013"/>
            <a:ext cx="606425" cy="760412"/>
          </a:xfrm>
          <a:prstGeom prst="line">
            <a:avLst/>
          </a:prstGeom>
          <a:noFill/>
          <a:ln w="38100">
            <a:solidFill>
              <a:srgbClr val="8DC7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>
            <a:off x="7974013" y="4346575"/>
            <a:ext cx="709612" cy="554038"/>
          </a:xfrm>
          <a:prstGeom prst="line">
            <a:avLst/>
          </a:prstGeom>
          <a:noFill/>
          <a:ln w="38100">
            <a:solidFill>
              <a:srgbClr val="8DC7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 flipV="1">
            <a:off x="5189538" y="2157413"/>
            <a:ext cx="382587" cy="704850"/>
          </a:xfrm>
          <a:prstGeom prst="line">
            <a:avLst/>
          </a:prstGeom>
          <a:noFill/>
          <a:ln w="38100">
            <a:solidFill>
              <a:srgbClr val="8DC7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pic>
        <p:nvPicPr>
          <p:cNvPr id="24" name="Picture 26" descr="内耳－骨迷路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r="10249" b="62636"/>
          <a:stretch>
            <a:fillRect/>
          </a:stretch>
        </p:blipFill>
        <p:spPr bwMode="auto">
          <a:xfrm>
            <a:off x="2038350" y="352425"/>
            <a:ext cx="27352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3683000" y="1120775"/>
            <a:ext cx="1295400" cy="0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275281" y="457777"/>
            <a:ext cx="2237256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8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耳蜗轴切面</a:t>
            </a:r>
          </a:p>
        </p:txBody>
      </p:sp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7972425" y="5665788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b="1" kern="0" dirty="0">
                <a:solidFill>
                  <a:prstClr val="black"/>
                </a:solidFill>
              </a:rPr>
              <a:t>鼓阶</a:t>
            </a:r>
          </a:p>
        </p:txBody>
      </p:sp>
      <p:sp>
        <p:nvSpPr>
          <p:cNvPr id="29" name="TextBox 20"/>
          <p:cNvSpPr txBox="1">
            <a:spLocks noChangeArrowheads="1"/>
          </p:cNvSpPr>
          <p:nvPr/>
        </p:nvSpPr>
        <p:spPr bwMode="auto">
          <a:xfrm>
            <a:off x="8607425" y="4830763"/>
            <a:ext cx="110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b="1" kern="0" dirty="0">
                <a:solidFill>
                  <a:prstClr val="black"/>
                </a:solidFill>
              </a:rPr>
              <a:t>蜗  管</a:t>
            </a:r>
          </a:p>
        </p:txBody>
      </p:sp>
      <p:sp>
        <p:nvSpPr>
          <p:cNvPr id="30" name="TextBox 21"/>
          <p:cNvSpPr txBox="1">
            <a:spLocks noChangeArrowheads="1"/>
          </p:cNvSpPr>
          <p:nvPr/>
        </p:nvSpPr>
        <p:spPr bwMode="auto">
          <a:xfrm>
            <a:off x="8607425" y="3444875"/>
            <a:ext cx="1266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b="1" kern="0" dirty="0">
                <a:solidFill>
                  <a:prstClr val="black"/>
                </a:solidFill>
              </a:rPr>
              <a:t>前庭阶</a:t>
            </a:r>
          </a:p>
        </p:txBody>
      </p:sp>
      <p:sp>
        <p:nvSpPr>
          <p:cNvPr id="31" name="TextBox 22"/>
          <p:cNvSpPr txBox="1">
            <a:spLocks noChangeArrowheads="1"/>
          </p:cNvSpPr>
          <p:nvPr/>
        </p:nvSpPr>
        <p:spPr bwMode="auto">
          <a:xfrm>
            <a:off x="5103813" y="1611313"/>
            <a:ext cx="11049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b="1" kern="0" dirty="0">
                <a:solidFill>
                  <a:prstClr val="black"/>
                </a:solidFill>
              </a:rPr>
              <a:t>蜗  孔</a:t>
            </a:r>
          </a:p>
        </p:txBody>
      </p:sp>
      <p:sp>
        <p:nvSpPr>
          <p:cNvPr id="32" name="任意多边形 31"/>
          <p:cNvSpPr/>
          <p:nvPr/>
        </p:nvSpPr>
        <p:spPr>
          <a:xfrm>
            <a:off x="6748463" y="3609975"/>
            <a:ext cx="1368425" cy="800100"/>
          </a:xfrm>
          <a:custGeom>
            <a:avLst/>
            <a:gdLst>
              <a:gd name="connsiteX0" fmla="*/ 214776 w 1368082"/>
              <a:gd name="connsiteY0" fmla="*/ 727474 h 800320"/>
              <a:gd name="connsiteX1" fmla="*/ 107899 w 1368082"/>
              <a:gd name="connsiteY1" fmla="*/ 703723 h 800320"/>
              <a:gd name="connsiteX2" fmla="*/ 54460 w 1368082"/>
              <a:gd name="connsiteY2" fmla="*/ 656222 h 800320"/>
              <a:gd name="connsiteX3" fmla="*/ 1021 w 1368082"/>
              <a:gd name="connsiteY3" fmla="*/ 555281 h 800320"/>
              <a:gd name="connsiteX4" fmla="*/ 24771 w 1368082"/>
              <a:gd name="connsiteY4" fmla="*/ 365276 h 800320"/>
              <a:gd name="connsiteX5" fmla="*/ 90086 w 1368082"/>
              <a:gd name="connsiteY5" fmla="*/ 210897 h 800320"/>
              <a:gd name="connsiteX6" fmla="*/ 202901 w 1368082"/>
              <a:gd name="connsiteY6" fmla="*/ 98081 h 800320"/>
              <a:gd name="connsiteX7" fmla="*/ 375093 w 1368082"/>
              <a:gd name="connsiteY7" fmla="*/ 14954 h 800320"/>
              <a:gd name="connsiteX8" fmla="*/ 612600 w 1368082"/>
              <a:gd name="connsiteY8" fmla="*/ 3079 h 800320"/>
              <a:gd name="connsiteX9" fmla="*/ 873857 w 1368082"/>
              <a:gd name="connsiteY9" fmla="*/ 50580 h 800320"/>
              <a:gd name="connsiteX10" fmla="*/ 1158865 w 1368082"/>
              <a:gd name="connsiteY10" fmla="*/ 169333 h 800320"/>
              <a:gd name="connsiteX11" fmla="*/ 1313244 w 1368082"/>
              <a:gd name="connsiteY11" fmla="*/ 359338 h 800320"/>
              <a:gd name="connsiteX12" fmla="*/ 1366683 w 1368082"/>
              <a:gd name="connsiteY12" fmla="*/ 501842 h 800320"/>
              <a:gd name="connsiteX13" fmla="*/ 1265743 w 1368082"/>
              <a:gd name="connsiteY13" fmla="*/ 561219 h 800320"/>
              <a:gd name="connsiteX14" fmla="*/ 1099488 w 1368082"/>
              <a:gd name="connsiteY14" fmla="*/ 632471 h 800320"/>
              <a:gd name="connsiteX15" fmla="*/ 1004486 w 1368082"/>
              <a:gd name="connsiteY15" fmla="*/ 679972 h 800320"/>
              <a:gd name="connsiteX16" fmla="*/ 933234 w 1368082"/>
              <a:gd name="connsiteY16" fmla="*/ 745287 h 800320"/>
              <a:gd name="connsiteX17" fmla="*/ 820418 w 1368082"/>
              <a:gd name="connsiteY17" fmla="*/ 798725 h 800320"/>
              <a:gd name="connsiteX18" fmla="*/ 713540 w 1368082"/>
              <a:gd name="connsiteY18" fmla="*/ 786850 h 800320"/>
              <a:gd name="connsiteX19" fmla="*/ 559161 w 1368082"/>
              <a:gd name="connsiteY19" fmla="*/ 792788 h 800320"/>
              <a:gd name="connsiteX20" fmla="*/ 458221 w 1368082"/>
              <a:gd name="connsiteY20" fmla="*/ 774975 h 800320"/>
              <a:gd name="connsiteX21" fmla="*/ 280091 w 1368082"/>
              <a:gd name="connsiteY21" fmla="*/ 798725 h 800320"/>
              <a:gd name="connsiteX22" fmla="*/ 214776 w 1368082"/>
              <a:gd name="connsiteY22" fmla="*/ 727474 h 8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68082" h="800320">
                <a:moveTo>
                  <a:pt x="214776" y="727474"/>
                </a:moveTo>
                <a:cubicBezTo>
                  <a:pt x="186077" y="711640"/>
                  <a:pt x="134618" y="715598"/>
                  <a:pt x="107899" y="703723"/>
                </a:cubicBezTo>
                <a:cubicBezTo>
                  <a:pt x="81180" y="691848"/>
                  <a:pt x="72273" y="680962"/>
                  <a:pt x="54460" y="656222"/>
                </a:cubicBezTo>
                <a:cubicBezTo>
                  <a:pt x="36647" y="631482"/>
                  <a:pt x="5969" y="603772"/>
                  <a:pt x="1021" y="555281"/>
                </a:cubicBezTo>
                <a:cubicBezTo>
                  <a:pt x="-3927" y="506790"/>
                  <a:pt x="9927" y="422673"/>
                  <a:pt x="24771" y="365276"/>
                </a:cubicBezTo>
                <a:cubicBezTo>
                  <a:pt x="39615" y="307879"/>
                  <a:pt x="60398" y="255429"/>
                  <a:pt x="90086" y="210897"/>
                </a:cubicBezTo>
                <a:cubicBezTo>
                  <a:pt x="119774" y="166365"/>
                  <a:pt x="155400" y="130738"/>
                  <a:pt x="202901" y="98081"/>
                </a:cubicBezTo>
                <a:cubicBezTo>
                  <a:pt x="250402" y="65424"/>
                  <a:pt x="306810" y="30788"/>
                  <a:pt x="375093" y="14954"/>
                </a:cubicBezTo>
                <a:cubicBezTo>
                  <a:pt x="443376" y="-880"/>
                  <a:pt x="529473" y="-2859"/>
                  <a:pt x="612600" y="3079"/>
                </a:cubicBezTo>
                <a:cubicBezTo>
                  <a:pt x="695727" y="9017"/>
                  <a:pt x="782813" y="22871"/>
                  <a:pt x="873857" y="50580"/>
                </a:cubicBezTo>
                <a:cubicBezTo>
                  <a:pt x="964901" y="78289"/>
                  <a:pt x="1085634" y="117873"/>
                  <a:pt x="1158865" y="169333"/>
                </a:cubicBezTo>
                <a:cubicBezTo>
                  <a:pt x="1232096" y="220793"/>
                  <a:pt x="1278608" y="303920"/>
                  <a:pt x="1313244" y="359338"/>
                </a:cubicBezTo>
                <a:cubicBezTo>
                  <a:pt x="1347880" y="414756"/>
                  <a:pt x="1374600" y="468195"/>
                  <a:pt x="1366683" y="501842"/>
                </a:cubicBezTo>
                <a:cubicBezTo>
                  <a:pt x="1358766" y="535489"/>
                  <a:pt x="1310275" y="539448"/>
                  <a:pt x="1265743" y="561219"/>
                </a:cubicBezTo>
                <a:cubicBezTo>
                  <a:pt x="1221211" y="582990"/>
                  <a:pt x="1143031" y="612679"/>
                  <a:pt x="1099488" y="632471"/>
                </a:cubicBezTo>
                <a:cubicBezTo>
                  <a:pt x="1055945" y="652263"/>
                  <a:pt x="1032195" y="661169"/>
                  <a:pt x="1004486" y="679972"/>
                </a:cubicBezTo>
                <a:cubicBezTo>
                  <a:pt x="976777" y="698775"/>
                  <a:pt x="963912" y="725495"/>
                  <a:pt x="933234" y="745287"/>
                </a:cubicBezTo>
                <a:cubicBezTo>
                  <a:pt x="902556" y="765079"/>
                  <a:pt x="857034" y="791798"/>
                  <a:pt x="820418" y="798725"/>
                </a:cubicBezTo>
                <a:cubicBezTo>
                  <a:pt x="783802" y="805652"/>
                  <a:pt x="757083" y="787839"/>
                  <a:pt x="713540" y="786850"/>
                </a:cubicBezTo>
                <a:cubicBezTo>
                  <a:pt x="669997" y="785861"/>
                  <a:pt x="601714" y="794767"/>
                  <a:pt x="559161" y="792788"/>
                </a:cubicBezTo>
                <a:cubicBezTo>
                  <a:pt x="516608" y="790809"/>
                  <a:pt x="504733" y="773986"/>
                  <a:pt x="458221" y="774975"/>
                </a:cubicBezTo>
                <a:cubicBezTo>
                  <a:pt x="411709" y="775964"/>
                  <a:pt x="323634" y="807631"/>
                  <a:pt x="280091" y="798725"/>
                </a:cubicBezTo>
                <a:cubicBezTo>
                  <a:pt x="236548" y="789819"/>
                  <a:pt x="243475" y="743308"/>
                  <a:pt x="214776" y="727474"/>
                </a:cubicBezTo>
                <a:close/>
              </a:path>
            </a:pathLst>
          </a:custGeom>
          <a:solidFill>
            <a:srgbClr val="FFFF00">
              <a:alpha val="5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 flipV="1">
            <a:off x="7007225" y="3676650"/>
            <a:ext cx="1676400" cy="461963"/>
          </a:xfrm>
          <a:prstGeom prst="line">
            <a:avLst/>
          </a:prstGeom>
          <a:noFill/>
          <a:ln w="38100">
            <a:solidFill>
              <a:srgbClr val="8DC7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6600825" y="4410075"/>
            <a:ext cx="1576388" cy="758825"/>
          </a:xfrm>
          <a:custGeom>
            <a:avLst/>
            <a:gdLst>
              <a:gd name="connsiteX0" fmla="*/ 1576261 w 1576261"/>
              <a:gd name="connsiteY0" fmla="*/ 118304 h 758331"/>
              <a:gd name="connsiteX1" fmla="*/ 1412488 w 1576261"/>
              <a:gd name="connsiteY1" fmla="*/ 97833 h 758331"/>
              <a:gd name="connsiteX2" fmla="*/ 1221420 w 1576261"/>
              <a:gd name="connsiteY2" fmla="*/ 70537 h 758331"/>
              <a:gd name="connsiteX3" fmla="*/ 1105414 w 1576261"/>
              <a:gd name="connsiteY3" fmla="*/ 50066 h 758331"/>
              <a:gd name="connsiteX4" fmla="*/ 996232 w 1576261"/>
              <a:gd name="connsiteY4" fmla="*/ 29594 h 758331"/>
              <a:gd name="connsiteX5" fmla="*/ 962112 w 1576261"/>
              <a:gd name="connsiteY5" fmla="*/ 29594 h 758331"/>
              <a:gd name="connsiteX6" fmla="*/ 887049 w 1576261"/>
              <a:gd name="connsiteY6" fmla="*/ 2298 h 758331"/>
              <a:gd name="connsiteX7" fmla="*/ 791515 w 1576261"/>
              <a:gd name="connsiteY7" fmla="*/ 2298 h 758331"/>
              <a:gd name="connsiteX8" fmla="*/ 709629 w 1576261"/>
              <a:gd name="connsiteY8" fmla="*/ 9122 h 758331"/>
              <a:gd name="connsiteX9" fmla="*/ 614094 w 1576261"/>
              <a:gd name="connsiteY9" fmla="*/ 2298 h 758331"/>
              <a:gd name="connsiteX10" fmla="*/ 511736 w 1576261"/>
              <a:gd name="connsiteY10" fmla="*/ 9122 h 758331"/>
              <a:gd name="connsiteX11" fmla="*/ 395730 w 1576261"/>
              <a:gd name="connsiteY11" fmla="*/ 15946 h 758331"/>
              <a:gd name="connsiteX12" fmla="*/ 245605 w 1576261"/>
              <a:gd name="connsiteY12" fmla="*/ 29594 h 758331"/>
              <a:gd name="connsiteX13" fmla="*/ 95479 w 1576261"/>
              <a:gd name="connsiteY13" fmla="*/ 104657 h 758331"/>
              <a:gd name="connsiteX14" fmla="*/ 13593 w 1576261"/>
              <a:gd name="connsiteY14" fmla="*/ 213839 h 758331"/>
              <a:gd name="connsiteX15" fmla="*/ 6769 w 1576261"/>
              <a:gd name="connsiteY15" fmla="*/ 343492 h 758331"/>
              <a:gd name="connsiteX16" fmla="*/ 81832 w 1576261"/>
              <a:gd name="connsiteY16" fmla="*/ 479970 h 758331"/>
              <a:gd name="connsiteX17" fmla="*/ 170542 w 1576261"/>
              <a:gd name="connsiteY17" fmla="*/ 595976 h 758331"/>
              <a:gd name="connsiteX18" fmla="*/ 320667 w 1576261"/>
              <a:gd name="connsiteY18" fmla="*/ 691510 h 758331"/>
              <a:gd name="connsiteX19" fmla="*/ 443497 w 1576261"/>
              <a:gd name="connsiteY19" fmla="*/ 732454 h 758331"/>
              <a:gd name="connsiteX20" fmla="*/ 661861 w 1576261"/>
              <a:gd name="connsiteY20" fmla="*/ 752925 h 758331"/>
              <a:gd name="connsiteX21" fmla="*/ 914345 w 1576261"/>
              <a:gd name="connsiteY21" fmla="*/ 752925 h 758331"/>
              <a:gd name="connsiteX22" fmla="*/ 1119061 w 1576261"/>
              <a:gd name="connsiteY22" fmla="*/ 691510 h 758331"/>
              <a:gd name="connsiteX23" fmla="*/ 1289658 w 1576261"/>
              <a:gd name="connsiteY23" fmla="*/ 602800 h 758331"/>
              <a:gd name="connsiteX24" fmla="*/ 1426136 w 1576261"/>
              <a:gd name="connsiteY24" fmla="*/ 452675 h 758331"/>
              <a:gd name="connsiteX25" fmla="*/ 1501199 w 1576261"/>
              <a:gd name="connsiteY25" fmla="*/ 329845 h 758331"/>
              <a:gd name="connsiteX26" fmla="*/ 1542142 w 1576261"/>
              <a:gd name="connsiteY26" fmla="*/ 200191 h 758331"/>
              <a:gd name="connsiteX27" fmla="*/ 1576261 w 1576261"/>
              <a:gd name="connsiteY27" fmla="*/ 118304 h 75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76261" h="758331">
                <a:moveTo>
                  <a:pt x="1576261" y="118304"/>
                </a:moveTo>
                <a:lnTo>
                  <a:pt x="1412488" y="97833"/>
                </a:lnTo>
                <a:lnTo>
                  <a:pt x="1221420" y="70537"/>
                </a:lnTo>
                <a:cubicBezTo>
                  <a:pt x="1170241" y="62576"/>
                  <a:pt x="1105414" y="50066"/>
                  <a:pt x="1105414" y="50066"/>
                </a:cubicBezTo>
                <a:cubicBezTo>
                  <a:pt x="1067883" y="43242"/>
                  <a:pt x="1020116" y="33006"/>
                  <a:pt x="996232" y="29594"/>
                </a:cubicBezTo>
                <a:cubicBezTo>
                  <a:pt x="972348" y="26182"/>
                  <a:pt x="980309" y="34143"/>
                  <a:pt x="962112" y="29594"/>
                </a:cubicBezTo>
                <a:cubicBezTo>
                  <a:pt x="943915" y="25045"/>
                  <a:pt x="915482" y="6847"/>
                  <a:pt x="887049" y="2298"/>
                </a:cubicBezTo>
                <a:cubicBezTo>
                  <a:pt x="858616" y="-2251"/>
                  <a:pt x="821085" y="1161"/>
                  <a:pt x="791515" y="2298"/>
                </a:cubicBezTo>
                <a:cubicBezTo>
                  <a:pt x="761945" y="3435"/>
                  <a:pt x="739199" y="9122"/>
                  <a:pt x="709629" y="9122"/>
                </a:cubicBezTo>
                <a:cubicBezTo>
                  <a:pt x="680059" y="9122"/>
                  <a:pt x="647076" y="2298"/>
                  <a:pt x="614094" y="2298"/>
                </a:cubicBezTo>
                <a:cubicBezTo>
                  <a:pt x="581112" y="2298"/>
                  <a:pt x="511736" y="9122"/>
                  <a:pt x="511736" y="9122"/>
                </a:cubicBezTo>
                <a:cubicBezTo>
                  <a:pt x="475342" y="11397"/>
                  <a:pt x="440085" y="12534"/>
                  <a:pt x="395730" y="15946"/>
                </a:cubicBezTo>
                <a:cubicBezTo>
                  <a:pt x="351375" y="19358"/>
                  <a:pt x="295647" y="14809"/>
                  <a:pt x="245605" y="29594"/>
                </a:cubicBezTo>
                <a:cubicBezTo>
                  <a:pt x="195563" y="44379"/>
                  <a:pt x="134148" y="73950"/>
                  <a:pt x="95479" y="104657"/>
                </a:cubicBezTo>
                <a:cubicBezTo>
                  <a:pt x="56810" y="135364"/>
                  <a:pt x="28378" y="174033"/>
                  <a:pt x="13593" y="213839"/>
                </a:cubicBezTo>
                <a:cubicBezTo>
                  <a:pt x="-1192" y="253645"/>
                  <a:pt x="-4604" y="299137"/>
                  <a:pt x="6769" y="343492"/>
                </a:cubicBezTo>
                <a:cubicBezTo>
                  <a:pt x="18142" y="387847"/>
                  <a:pt x="54537" y="437889"/>
                  <a:pt x="81832" y="479970"/>
                </a:cubicBezTo>
                <a:cubicBezTo>
                  <a:pt x="109127" y="522051"/>
                  <a:pt x="130736" y="560719"/>
                  <a:pt x="170542" y="595976"/>
                </a:cubicBezTo>
                <a:cubicBezTo>
                  <a:pt x="210348" y="631233"/>
                  <a:pt x="275175" y="668764"/>
                  <a:pt x="320667" y="691510"/>
                </a:cubicBezTo>
                <a:cubicBezTo>
                  <a:pt x="366159" y="714256"/>
                  <a:pt x="386631" y="722218"/>
                  <a:pt x="443497" y="732454"/>
                </a:cubicBezTo>
                <a:cubicBezTo>
                  <a:pt x="500363" y="742690"/>
                  <a:pt x="583387" y="749513"/>
                  <a:pt x="661861" y="752925"/>
                </a:cubicBezTo>
                <a:cubicBezTo>
                  <a:pt x="740335" y="756337"/>
                  <a:pt x="838145" y="763161"/>
                  <a:pt x="914345" y="752925"/>
                </a:cubicBezTo>
                <a:cubicBezTo>
                  <a:pt x="990545" y="742689"/>
                  <a:pt x="1056509" y="716531"/>
                  <a:pt x="1119061" y="691510"/>
                </a:cubicBezTo>
                <a:cubicBezTo>
                  <a:pt x="1181613" y="666489"/>
                  <a:pt x="1238479" y="642606"/>
                  <a:pt x="1289658" y="602800"/>
                </a:cubicBezTo>
                <a:cubicBezTo>
                  <a:pt x="1340837" y="562994"/>
                  <a:pt x="1390879" y="498167"/>
                  <a:pt x="1426136" y="452675"/>
                </a:cubicBezTo>
                <a:cubicBezTo>
                  <a:pt x="1461393" y="407183"/>
                  <a:pt x="1481865" y="371926"/>
                  <a:pt x="1501199" y="329845"/>
                </a:cubicBezTo>
                <a:cubicBezTo>
                  <a:pt x="1520533" y="287764"/>
                  <a:pt x="1530769" y="239997"/>
                  <a:pt x="1542142" y="200191"/>
                </a:cubicBezTo>
                <a:cubicBezTo>
                  <a:pt x="1553515" y="160385"/>
                  <a:pt x="1561476" y="125697"/>
                  <a:pt x="1576261" y="118304"/>
                </a:cubicBezTo>
                <a:close/>
              </a:path>
            </a:pathLst>
          </a:custGeom>
          <a:solidFill>
            <a:srgbClr val="FF0000">
              <a:alpha val="3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5" name="TextBox 1"/>
          <p:cNvSpPr txBox="1"/>
          <p:nvPr/>
        </p:nvSpPr>
        <p:spPr>
          <a:xfrm>
            <a:off x="2668588" y="5605463"/>
            <a:ext cx="4338637" cy="646112"/>
          </a:xfrm>
          <a:prstGeom prst="rect">
            <a:avLst/>
          </a:prstGeom>
          <a:solidFill>
            <a:srgbClr val="CC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0" dirty="0">
                <a:solidFill>
                  <a:prstClr val="black"/>
                </a:solidFill>
                <a:latin typeface="Arial" charset="0"/>
                <a:ea typeface="黑体" pitchFamily="2" charset="-122"/>
              </a:rPr>
              <a:t>“三分天下两联合”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29" grpId="0"/>
      <p:bldP spid="30" grpId="0"/>
      <p:bldP spid="31" grpId="0"/>
      <p:bldP spid="3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B4093-62C1-44E3-8B77-6A0AB56B5624}" type="slidenum">
              <a:rPr lang="zh-CN" altLang="en-US"/>
              <a:pPr>
                <a:defRPr/>
              </a:pPr>
              <a:t>96</a:t>
            </a:fld>
            <a:endParaRPr lang="zh-CN" altLang="en-US"/>
          </a:p>
        </p:txBody>
      </p:sp>
      <p:pic>
        <p:nvPicPr>
          <p:cNvPr id="20" name="Picture 26" descr="蜗管的横切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1828800"/>
            <a:ext cx="4011612" cy="40386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2580" name="Group 2"/>
          <p:cNvGrpSpPr>
            <a:grpSpLocks/>
          </p:cNvGrpSpPr>
          <p:nvPr/>
        </p:nvGrpSpPr>
        <p:grpSpPr bwMode="auto">
          <a:xfrm>
            <a:off x="6629400" y="609600"/>
            <a:ext cx="2436813" cy="1758950"/>
            <a:chOff x="4014" y="119"/>
            <a:chExt cx="1535" cy="1108"/>
          </a:xfrm>
        </p:grpSpPr>
        <p:pic>
          <p:nvPicPr>
            <p:cNvPr id="152592" name="Picture 3" descr="26 耳蜗与蜗管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119"/>
              <a:ext cx="1535" cy="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593" name="Rectangle 4"/>
            <p:cNvSpPr>
              <a:spLocks noChangeArrowheads="1"/>
            </p:cNvSpPr>
            <p:nvPr/>
          </p:nvSpPr>
          <p:spPr bwMode="auto">
            <a:xfrm>
              <a:off x="5088" y="527"/>
              <a:ext cx="461" cy="533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8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4" name="Line 6"/>
          <p:cNvSpPr>
            <a:spLocks noChangeShapeType="1"/>
          </p:cNvSpPr>
          <p:nvPr/>
        </p:nvSpPr>
        <p:spPr bwMode="auto">
          <a:xfrm flipH="1">
            <a:off x="4449763" y="4200525"/>
            <a:ext cx="544512" cy="1800225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336925" y="5951538"/>
            <a:ext cx="32019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螺旋器（</a:t>
            </a:r>
            <a:r>
              <a:rPr kumimoji="1"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Corti</a:t>
            </a: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器）</a:t>
            </a: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flipH="1" flipV="1">
            <a:off x="1884363" y="3263900"/>
            <a:ext cx="2992437" cy="14288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692150" y="2974975"/>
            <a:ext cx="1266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前庭膜</a:t>
            </a: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5086350" y="4337050"/>
            <a:ext cx="1836738" cy="5334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6899275" y="462915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基底膜</a:t>
            </a:r>
          </a:p>
        </p:txBody>
      </p:sp>
      <p:sp>
        <p:nvSpPr>
          <p:cNvPr id="31" name="矩形 30"/>
          <p:cNvSpPr/>
          <p:nvPr/>
        </p:nvSpPr>
        <p:spPr>
          <a:xfrm>
            <a:off x="1577686" y="630331"/>
            <a:ext cx="3148716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CN" altLang="en-US" sz="28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蜗    管</a:t>
            </a: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 flipV="1">
            <a:off x="5789613" y="3494088"/>
            <a:ext cx="982662" cy="4762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black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775450" y="3200400"/>
            <a:ext cx="1419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血管壁</a:t>
            </a:r>
          </a:p>
        </p:txBody>
      </p:sp>
      <p:sp>
        <p:nvSpPr>
          <p:cNvPr id="34" name="任意多边形 33"/>
          <p:cNvSpPr/>
          <p:nvPr/>
        </p:nvSpPr>
        <p:spPr>
          <a:xfrm>
            <a:off x="3954463" y="3690938"/>
            <a:ext cx="1404937" cy="663575"/>
          </a:xfrm>
          <a:custGeom>
            <a:avLst/>
            <a:gdLst>
              <a:gd name="connsiteX0" fmla="*/ 1386409 w 1405366"/>
              <a:gd name="connsiteY0" fmla="*/ 588479 h 663182"/>
              <a:gd name="connsiteX1" fmla="*/ 1265759 w 1405366"/>
              <a:gd name="connsiteY1" fmla="*/ 480529 h 663182"/>
              <a:gd name="connsiteX2" fmla="*/ 1176859 w 1405366"/>
              <a:gd name="connsiteY2" fmla="*/ 340829 h 663182"/>
              <a:gd name="connsiteX3" fmla="*/ 1100659 w 1405366"/>
              <a:gd name="connsiteY3" fmla="*/ 277329 h 663182"/>
              <a:gd name="connsiteX4" fmla="*/ 1119709 w 1405366"/>
              <a:gd name="connsiteY4" fmla="*/ 150329 h 663182"/>
              <a:gd name="connsiteX5" fmla="*/ 1094309 w 1405366"/>
              <a:gd name="connsiteY5" fmla="*/ 99529 h 663182"/>
              <a:gd name="connsiteX6" fmla="*/ 980009 w 1405366"/>
              <a:gd name="connsiteY6" fmla="*/ 16979 h 663182"/>
              <a:gd name="connsiteX7" fmla="*/ 795859 w 1405366"/>
              <a:gd name="connsiteY7" fmla="*/ 4279 h 663182"/>
              <a:gd name="connsiteX8" fmla="*/ 700609 w 1405366"/>
              <a:gd name="connsiteY8" fmla="*/ 4279 h 663182"/>
              <a:gd name="connsiteX9" fmla="*/ 599009 w 1405366"/>
              <a:gd name="connsiteY9" fmla="*/ 55079 h 663182"/>
              <a:gd name="connsiteX10" fmla="*/ 503759 w 1405366"/>
              <a:gd name="connsiteY10" fmla="*/ 74129 h 663182"/>
              <a:gd name="connsiteX11" fmla="*/ 414859 w 1405366"/>
              <a:gd name="connsiteY11" fmla="*/ 105879 h 663182"/>
              <a:gd name="connsiteX12" fmla="*/ 332309 w 1405366"/>
              <a:gd name="connsiteY12" fmla="*/ 156679 h 663182"/>
              <a:gd name="connsiteX13" fmla="*/ 243409 w 1405366"/>
              <a:gd name="connsiteY13" fmla="*/ 232879 h 663182"/>
              <a:gd name="connsiteX14" fmla="*/ 173559 w 1405366"/>
              <a:gd name="connsiteY14" fmla="*/ 302729 h 663182"/>
              <a:gd name="connsiteX15" fmla="*/ 65609 w 1405366"/>
              <a:gd name="connsiteY15" fmla="*/ 328129 h 663182"/>
              <a:gd name="connsiteX16" fmla="*/ 2109 w 1405366"/>
              <a:gd name="connsiteY16" fmla="*/ 378929 h 663182"/>
              <a:gd name="connsiteX17" fmla="*/ 141809 w 1405366"/>
              <a:gd name="connsiteY17" fmla="*/ 461479 h 663182"/>
              <a:gd name="connsiteX18" fmla="*/ 300559 w 1405366"/>
              <a:gd name="connsiteY18" fmla="*/ 550379 h 663182"/>
              <a:gd name="connsiteX19" fmla="*/ 433909 w 1405366"/>
              <a:gd name="connsiteY19" fmla="*/ 651979 h 663182"/>
              <a:gd name="connsiteX20" fmla="*/ 662509 w 1405366"/>
              <a:gd name="connsiteY20" fmla="*/ 658329 h 663182"/>
              <a:gd name="connsiteX21" fmla="*/ 840309 w 1405366"/>
              <a:gd name="connsiteY21" fmla="*/ 632929 h 663182"/>
              <a:gd name="connsiteX22" fmla="*/ 1024459 w 1405366"/>
              <a:gd name="connsiteY22" fmla="*/ 639279 h 663182"/>
              <a:gd name="connsiteX23" fmla="*/ 1246709 w 1405366"/>
              <a:gd name="connsiteY23" fmla="*/ 651979 h 663182"/>
              <a:gd name="connsiteX24" fmla="*/ 1392759 w 1405366"/>
              <a:gd name="connsiteY24" fmla="*/ 658329 h 663182"/>
              <a:gd name="connsiteX25" fmla="*/ 1386409 w 1405366"/>
              <a:gd name="connsiteY25" fmla="*/ 588479 h 66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05366" h="663182">
                <a:moveTo>
                  <a:pt x="1386409" y="588479"/>
                </a:moveTo>
                <a:cubicBezTo>
                  <a:pt x="1365242" y="558846"/>
                  <a:pt x="1300684" y="521804"/>
                  <a:pt x="1265759" y="480529"/>
                </a:cubicBezTo>
                <a:cubicBezTo>
                  <a:pt x="1230834" y="439254"/>
                  <a:pt x="1204376" y="374696"/>
                  <a:pt x="1176859" y="340829"/>
                </a:cubicBezTo>
                <a:cubicBezTo>
                  <a:pt x="1149342" y="306962"/>
                  <a:pt x="1110184" y="309079"/>
                  <a:pt x="1100659" y="277329"/>
                </a:cubicBezTo>
                <a:cubicBezTo>
                  <a:pt x="1091134" y="245579"/>
                  <a:pt x="1120767" y="179962"/>
                  <a:pt x="1119709" y="150329"/>
                </a:cubicBezTo>
                <a:cubicBezTo>
                  <a:pt x="1118651" y="120696"/>
                  <a:pt x="1117592" y="121754"/>
                  <a:pt x="1094309" y="99529"/>
                </a:cubicBezTo>
                <a:cubicBezTo>
                  <a:pt x="1071026" y="77304"/>
                  <a:pt x="1029751" y="32854"/>
                  <a:pt x="980009" y="16979"/>
                </a:cubicBezTo>
                <a:cubicBezTo>
                  <a:pt x="930267" y="1104"/>
                  <a:pt x="842426" y="6396"/>
                  <a:pt x="795859" y="4279"/>
                </a:cubicBezTo>
                <a:cubicBezTo>
                  <a:pt x="749292" y="2162"/>
                  <a:pt x="733417" y="-4188"/>
                  <a:pt x="700609" y="4279"/>
                </a:cubicBezTo>
                <a:cubicBezTo>
                  <a:pt x="667801" y="12746"/>
                  <a:pt x="631817" y="43437"/>
                  <a:pt x="599009" y="55079"/>
                </a:cubicBezTo>
                <a:cubicBezTo>
                  <a:pt x="566201" y="66721"/>
                  <a:pt x="534451" y="65662"/>
                  <a:pt x="503759" y="74129"/>
                </a:cubicBezTo>
                <a:cubicBezTo>
                  <a:pt x="473067" y="82596"/>
                  <a:pt x="443434" y="92121"/>
                  <a:pt x="414859" y="105879"/>
                </a:cubicBezTo>
                <a:cubicBezTo>
                  <a:pt x="386284" y="119637"/>
                  <a:pt x="360884" y="135512"/>
                  <a:pt x="332309" y="156679"/>
                </a:cubicBezTo>
                <a:cubicBezTo>
                  <a:pt x="303734" y="177846"/>
                  <a:pt x="269867" y="208537"/>
                  <a:pt x="243409" y="232879"/>
                </a:cubicBezTo>
                <a:cubicBezTo>
                  <a:pt x="216951" y="257221"/>
                  <a:pt x="203192" y="286854"/>
                  <a:pt x="173559" y="302729"/>
                </a:cubicBezTo>
                <a:cubicBezTo>
                  <a:pt x="143926" y="318604"/>
                  <a:pt x="94184" y="315429"/>
                  <a:pt x="65609" y="328129"/>
                </a:cubicBezTo>
                <a:cubicBezTo>
                  <a:pt x="37034" y="340829"/>
                  <a:pt x="-10591" y="356704"/>
                  <a:pt x="2109" y="378929"/>
                </a:cubicBezTo>
                <a:cubicBezTo>
                  <a:pt x="14809" y="401154"/>
                  <a:pt x="92067" y="432904"/>
                  <a:pt x="141809" y="461479"/>
                </a:cubicBezTo>
                <a:cubicBezTo>
                  <a:pt x="191551" y="490054"/>
                  <a:pt x="251876" y="518629"/>
                  <a:pt x="300559" y="550379"/>
                </a:cubicBezTo>
                <a:cubicBezTo>
                  <a:pt x="349242" y="582129"/>
                  <a:pt x="373584" y="633987"/>
                  <a:pt x="433909" y="651979"/>
                </a:cubicBezTo>
                <a:cubicBezTo>
                  <a:pt x="494234" y="669971"/>
                  <a:pt x="594776" y="661504"/>
                  <a:pt x="662509" y="658329"/>
                </a:cubicBezTo>
                <a:cubicBezTo>
                  <a:pt x="730242" y="655154"/>
                  <a:pt x="779984" y="636104"/>
                  <a:pt x="840309" y="632929"/>
                </a:cubicBezTo>
                <a:cubicBezTo>
                  <a:pt x="900634" y="629754"/>
                  <a:pt x="956726" y="636104"/>
                  <a:pt x="1024459" y="639279"/>
                </a:cubicBezTo>
                <a:cubicBezTo>
                  <a:pt x="1092192" y="642454"/>
                  <a:pt x="1246709" y="651979"/>
                  <a:pt x="1246709" y="651979"/>
                </a:cubicBezTo>
                <a:cubicBezTo>
                  <a:pt x="1308092" y="655154"/>
                  <a:pt x="1372651" y="671029"/>
                  <a:pt x="1392759" y="658329"/>
                </a:cubicBezTo>
                <a:cubicBezTo>
                  <a:pt x="1412867" y="645629"/>
                  <a:pt x="1407576" y="618112"/>
                  <a:pt x="1386409" y="588479"/>
                </a:cubicBezTo>
                <a:close/>
              </a:path>
            </a:pathLst>
          </a:custGeom>
          <a:solidFill>
            <a:srgbClr val="0000FF">
              <a:alpha val="4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35" name="任意多边形 34"/>
          <p:cNvSpPr/>
          <p:nvPr/>
        </p:nvSpPr>
        <p:spPr>
          <a:xfrm>
            <a:off x="3949700" y="3006725"/>
            <a:ext cx="2001838" cy="1363663"/>
          </a:xfrm>
          <a:custGeom>
            <a:avLst/>
            <a:gdLst>
              <a:gd name="connsiteX0" fmla="*/ 1426954 w 2000698"/>
              <a:gd name="connsiteY0" fmla="*/ 36309 h 1363183"/>
              <a:gd name="connsiteX1" fmla="*/ 1167646 w 2000698"/>
              <a:gd name="connsiteY1" fmla="*/ 172786 h 1363183"/>
              <a:gd name="connsiteX2" fmla="*/ 758214 w 2000698"/>
              <a:gd name="connsiteY2" fmla="*/ 459389 h 1363183"/>
              <a:gd name="connsiteX3" fmla="*/ 369252 w 2000698"/>
              <a:gd name="connsiteY3" fmla="*/ 759640 h 1363183"/>
              <a:gd name="connsiteX4" fmla="*/ 219127 w 2000698"/>
              <a:gd name="connsiteY4" fmla="*/ 868822 h 1363183"/>
              <a:gd name="connsiteX5" fmla="*/ 144064 w 2000698"/>
              <a:gd name="connsiteY5" fmla="*/ 896118 h 1363183"/>
              <a:gd name="connsiteX6" fmla="*/ 69002 w 2000698"/>
              <a:gd name="connsiteY6" fmla="*/ 984828 h 1363183"/>
              <a:gd name="connsiteX7" fmla="*/ 14411 w 2000698"/>
              <a:gd name="connsiteY7" fmla="*/ 1012124 h 1363183"/>
              <a:gd name="connsiteX8" fmla="*/ 7587 w 2000698"/>
              <a:gd name="connsiteY8" fmla="*/ 1066715 h 1363183"/>
              <a:gd name="connsiteX9" fmla="*/ 109945 w 2000698"/>
              <a:gd name="connsiteY9" fmla="*/ 1148601 h 1363183"/>
              <a:gd name="connsiteX10" fmla="*/ 287366 w 2000698"/>
              <a:gd name="connsiteY10" fmla="*/ 1203192 h 1363183"/>
              <a:gd name="connsiteX11" fmla="*/ 389724 w 2000698"/>
              <a:gd name="connsiteY11" fmla="*/ 1339670 h 1363183"/>
              <a:gd name="connsiteX12" fmla="*/ 649032 w 2000698"/>
              <a:gd name="connsiteY12" fmla="*/ 1360142 h 1363183"/>
              <a:gd name="connsiteX13" fmla="*/ 894691 w 2000698"/>
              <a:gd name="connsiteY13" fmla="*/ 1305551 h 1363183"/>
              <a:gd name="connsiteX14" fmla="*/ 1133527 w 2000698"/>
              <a:gd name="connsiteY14" fmla="*/ 1353318 h 1363183"/>
              <a:gd name="connsiteX15" fmla="*/ 1386011 w 2000698"/>
              <a:gd name="connsiteY15" fmla="*/ 1353318 h 1363183"/>
              <a:gd name="connsiteX16" fmla="*/ 1611199 w 2000698"/>
              <a:gd name="connsiteY16" fmla="*/ 1353318 h 1363183"/>
              <a:gd name="connsiteX17" fmla="*/ 1727205 w 2000698"/>
              <a:gd name="connsiteY17" fmla="*/ 1305551 h 1363183"/>
              <a:gd name="connsiteX18" fmla="*/ 1774972 w 2000698"/>
              <a:gd name="connsiteY18" fmla="*/ 1121306 h 1363183"/>
              <a:gd name="connsiteX19" fmla="*/ 1802267 w 2000698"/>
              <a:gd name="connsiteY19" fmla="*/ 978004 h 1363183"/>
              <a:gd name="connsiteX20" fmla="*/ 1918273 w 2000698"/>
              <a:gd name="connsiteY20" fmla="*/ 896118 h 1363183"/>
              <a:gd name="connsiteX21" fmla="*/ 2000160 w 2000698"/>
              <a:gd name="connsiteY21" fmla="*/ 752816 h 1363183"/>
              <a:gd name="connsiteX22" fmla="*/ 1952393 w 2000698"/>
              <a:gd name="connsiteY22" fmla="*/ 527628 h 1363183"/>
              <a:gd name="connsiteX23" fmla="*/ 1925097 w 2000698"/>
              <a:gd name="connsiteY23" fmla="*/ 247849 h 1363183"/>
              <a:gd name="connsiteX24" fmla="*/ 1815915 w 2000698"/>
              <a:gd name="connsiteY24" fmla="*/ 84076 h 1363183"/>
              <a:gd name="connsiteX25" fmla="*/ 1658966 w 2000698"/>
              <a:gd name="connsiteY25" fmla="*/ 15837 h 1363183"/>
              <a:gd name="connsiteX26" fmla="*/ 1481545 w 2000698"/>
              <a:gd name="connsiteY26" fmla="*/ 2189 h 1363183"/>
              <a:gd name="connsiteX27" fmla="*/ 1365539 w 2000698"/>
              <a:gd name="connsiteY27" fmla="*/ 49957 h 1363183"/>
              <a:gd name="connsiteX28" fmla="*/ 1215414 w 2000698"/>
              <a:gd name="connsiteY28" fmla="*/ 138667 h 136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00698" h="1363183">
                <a:moveTo>
                  <a:pt x="1426954" y="36309"/>
                </a:moveTo>
                <a:cubicBezTo>
                  <a:pt x="1353028" y="69291"/>
                  <a:pt x="1279103" y="102273"/>
                  <a:pt x="1167646" y="172786"/>
                </a:cubicBezTo>
                <a:cubicBezTo>
                  <a:pt x="1056189" y="243299"/>
                  <a:pt x="891280" y="361580"/>
                  <a:pt x="758214" y="459389"/>
                </a:cubicBezTo>
                <a:cubicBezTo>
                  <a:pt x="625148" y="557198"/>
                  <a:pt x="459100" y="691401"/>
                  <a:pt x="369252" y="759640"/>
                </a:cubicBezTo>
                <a:cubicBezTo>
                  <a:pt x="279404" y="827879"/>
                  <a:pt x="256658" y="846076"/>
                  <a:pt x="219127" y="868822"/>
                </a:cubicBezTo>
                <a:cubicBezTo>
                  <a:pt x="181596" y="891568"/>
                  <a:pt x="169085" y="876784"/>
                  <a:pt x="144064" y="896118"/>
                </a:cubicBezTo>
                <a:cubicBezTo>
                  <a:pt x="119043" y="915452"/>
                  <a:pt x="90611" y="965494"/>
                  <a:pt x="69002" y="984828"/>
                </a:cubicBezTo>
                <a:cubicBezTo>
                  <a:pt x="47393" y="1004162"/>
                  <a:pt x="24647" y="998476"/>
                  <a:pt x="14411" y="1012124"/>
                </a:cubicBezTo>
                <a:cubicBezTo>
                  <a:pt x="4175" y="1025772"/>
                  <a:pt x="-8335" y="1043969"/>
                  <a:pt x="7587" y="1066715"/>
                </a:cubicBezTo>
                <a:cubicBezTo>
                  <a:pt x="23509" y="1089461"/>
                  <a:pt x="63315" y="1125855"/>
                  <a:pt x="109945" y="1148601"/>
                </a:cubicBezTo>
                <a:cubicBezTo>
                  <a:pt x="156575" y="1171347"/>
                  <a:pt x="240736" y="1171347"/>
                  <a:pt x="287366" y="1203192"/>
                </a:cubicBezTo>
                <a:cubicBezTo>
                  <a:pt x="333996" y="1235037"/>
                  <a:pt x="329446" y="1313512"/>
                  <a:pt x="389724" y="1339670"/>
                </a:cubicBezTo>
                <a:cubicBezTo>
                  <a:pt x="450002" y="1365828"/>
                  <a:pt x="564871" y="1365829"/>
                  <a:pt x="649032" y="1360142"/>
                </a:cubicBezTo>
                <a:cubicBezTo>
                  <a:pt x="733193" y="1354456"/>
                  <a:pt x="813942" y="1306688"/>
                  <a:pt x="894691" y="1305551"/>
                </a:cubicBezTo>
                <a:cubicBezTo>
                  <a:pt x="975440" y="1304414"/>
                  <a:pt x="1051640" y="1345357"/>
                  <a:pt x="1133527" y="1353318"/>
                </a:cubicBezTo>
                <a:cubicBezTo>
                  <a:pt x="1215414" y="1361279"/>
                  <a:pt x="1386011" y="1353318"/>
                  <a:pt x="1386011" y="1353318"/>
                </a:cubicBezTo>
                <a:cubicBezTo>
                  <a:pt x="1465623" y="1353318"/>
                  <a:pt x="1554333" y="1361279"/>
                  <a:pt x="1611199" y="1353318"/>
                </a:cubicBezTo>
                <a:cubicBezTo>
                  <a:pt x="1668065" y="1345357"/>
                  <a:pt x="1699909" y="1344220"/>
                  <a:pt x="1727205" y="1305551"/>
                </a:cubicBezTo>
                <a:cubicBezTo>
                  <a:pt x="1754501" y="1266882"/>
                  <a:pt x="1762462" y="1175897"/>
                  <a:pt x="1774972" y="1121306"/>
                </a:cubicBezTo>
                <a:cubicBezTo>
                  <a:pt x="1787482" y="1066715"/>
                  <a:pt x="1778384" y="1015535"/>
                  <a:pt x="1802267" y="978004"/>
                </a:cubicBezTo>
                <a:cubicBezTo>
                  <a:pt x="1826150" y="940473"/>
                  <a:pt x="1885291" y="933649"/>
                  <a:pt x="1918273" y="896118"/>
                </a:cubicBezTo>
                <a:cubicBezTo>
                  <a:pt x="1951255" y="858587"/>
                  <a:pt x="1994473" y="814231"/>
                  <a:pt x="2000160" y="752816"/>
                </a:cubicBezTo>
                <a:cubicBezTo>
                  <a:pt x="2005847" y="691401"/>
                  <a:pt x="1964903" y="611789"/>
                  <a:pt x="1952393" y="527628"/>
                </a:cubicBezTo>
                <a:cubicBezTo>
                  <a:pt x="1939883" y="443467"/>
                  <a:pt x="1947843" y="321774"/>
                  <a:pt x="1925097" y="247849"/>
                </a:cubicBezTo>
                <a:cubicBezTo>
                  <a:pt x="1902351" y="173924"/>
                  <a:pt x="1860270" y="122745"/>
                  <a:pt x="1815915" y="84076"/>
                </a:cubicBezTo>
                <a:cubicBezTo>
                  <a:pt x="1771560" y="45407"/>
                  <a:pt x="1714694" y="29485"/>
                  <a:pt x="1658966" y="15837"/>
                </a:cubicBezTo>
                <a:cubicBezTo>
                  <a:pt x="1603238" y="2189"/>
                  <a:pt x="1530449" y="-3498"/>
                  <a:pt x="1481545" y="2189"/>
                </a:cubicBezTo>
                <a:cubicBezTo>
                  <a:pt x="1432641" y="7876"/>
                  <a:pt x="1409894" y="27211"/>
                  <a:pt x="1365539" y="49957"/>
                </a:cubicBezTo>
                <a:cubicBezTo>
                  <a:pt x="1321184" y="72703"/>
                  <a:pt x="1268299" y="105685"/>
                  <a:pt x="1215414" y="138667"/>
                </a:cubicBezTo>
              </a:path>
            </a:pathLst>
          </a:custGeom>
          <a:solidFill>
            <a:srgbClr val="0000FF">
              <a:alpha val="3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89A0B-8CA1-4734-AC07-51D5120A5E1F}" type="slidenum">
              <a:rPr lang="zh-CN" altLang="en-US"/>
              <a:pPr>
                <a:defRPr/>
              </a:pPr>
              <a:t>97</a:t>
            </a:fld>
            <a:endParaRPr lang="zh-CN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43633" y="441196"/>
            <a:ext cx="5924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3600" b="1" spc="50" dirty="0" err="1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Q1</a:t>
            </a:r>
            <a:r>
              <a:rPr lang="zh-CN" altLang="en-US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：外淋巴液如何流动</a:t>
            </a:r>
          </a:p>
        </p:txBody>
      </p:sp>
      <p:pic>
        <p:nvPicPr>
          <p:cNvPr id="153605" name="Picture 2" descr="26 耳蜗与蜗管"/>
          <p:cNvPicPr>
            <a:picLocks noChangeAspect="1" noChangeArrowheads="1"/>
          </p:cNvPicPr>
          <p:nvPr/>
        </p:nvPicPr>
        <p:blipFill>
          <a:blip r:embed="rId2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5226050"/>
            <a:ext cx="2312988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216275" y="5262563"/>
            <a:ext cx="59293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前庭窗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前庭阶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蜗孔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鼓阶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蜗窗</a:t>
            </a:r>
          </a:p>
        </p:txBody>
      </p:sp>
      <p:pic>
        <p:nvPicPr>
          <p:cNvPr id="7" name="Picture 7" descr="镫骨肌作用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32" y="1261418"/>
            <a:ext cx="4585950" cy="375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511DB-0398-4BEE-A7BD-441E570E9474}" type="slidenum">
              <a:rPr lang="zh-CN" altLang="en-US"/>
              <a:pPr>
                <a:defRPr/>
              </a:pPr>
              <a:t>98</a:t>
            </a:fld>
            <a:endParaRPr lang="zh-CN" altLang="en-US"/>
          </a:p>
        </p:txBody>
      </p:sp>
      <p:pic>
        <p:nvPicPr>
          <p:cNvPr id="154627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541338"/>
            <a:ext cx="6546850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Box 3"/>
          <p:cNvSpPr txBox="1">
            <a:spLocks noChangeArrowheads="1"/>
          </p:cNvSpPr>
          <p:nvPr/>
        </p:nvSpPr>
        <p:spPr bwMode="auto">
          <a:xfrm rot="-622298">
            <a:off x="5257800" y="3825875"/>
            <a:ext cx="954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前庭阶</a:t>
            </a:r>
          </a:p>
        </p:txBody>
      </p:sp>
      <p:sp>
        <p:nvSpPr>
          <p:cNvPr id="154629" name="TextBox 4"/>
          <p:cNvSpPr txBox="1">
            <a:spLocks noChangeArrowheads="1"/>
          </p:cNvSpPr>
          <p:nvPr/>
        </p:nvSpPr>
        <p:spPr bwMode="auto">
          <a:xfrm rot="-622298">
            <a:off x="5314950" y="4373563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鼓  阶</a:t>
            </a:r>
          </a:p>
        </p:txBody>
      </p:sp>
      <p:sp>
        <p:nvSpPr>
          <p:cNvPr id="154630" name="TextBox 5"/>
          <p:cNvSpPr txBox="1">
            <a:spLocks noChangeArrowheads="1"/>
          </p:cNvSpPr>
          <p:nvPr/>
        </p:nvSpPr>
        <p:spPr bwMode="auto">
          <a:xfrm>
            <a:off x="5192713" y="298450"/>
            <a:ext cx="969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蜗  孔</a:t>
            </a:r>
          </a:p>
        </p:txBody>
      </p:sp>
      <p:sp>
        <p:nvSpPr>
          <p:cNvPr id="154631" name="TextBox 6"/>
          <p:cNvSpPr txBox="1">
            <a:spLocks noChangeArrowheads="1"/>
          </p:cNvSpPr>
          <p:nvPr/>
        </p:nvSpPr>
        <p:spPr bwMode="auto">
          <a:xfrm>
            <a:off x="2006600" y="4846638"/>
            <a:ext cx="12668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前庭窗</a:t>
            </a:r>
          </a:p>
        </p:txBody>
      </p:sp>
      <p:sp>
        <p:nvSpPr>
          <p:cNvPr id="154632" name="TextBox 7"/>
          <p:cNvSpPr txBox="1">
            <a:spLocks noChangeArrowheads="1"/>
          </p:cNvSpPr>
          <p:nvPr/>
        </p:nvSpPr>
        <p:spPr bwMode="auto">
          <a:xfrm>
            <a:off x="3810000" y="5143500"/>
            <a:ext cx="1104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蜗  窗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461D0-2366-4F74-966B-6E02BF19AE05}" type="slidenum">
              <a:rPr lang="zh-CN" altLang="en-US"/>
              <a:pPr>
                <a:defRPr/>
              </a:pPr>
              <a:t>99</a:t>
            </a:fld>
            <a:endParaRPr lang="zh-CN" altLang="en-US"/>
          </a:p>
        </p:txBody>
      </p:sp>
      <p:sp>
        <p:nvSpPr>
          <p:cNvPr id="12" name="TextBox 40"/>
          <p:cNvSpPr txBox="1">
            <a:spLocks noChangeArrowheads="1"/>
          </p:cNvSpPr>
          <p:nvPr/>
        </p:nvSpPr>
        <p:spPr bwMode="auto">
          <a:xfrm>
            <a:off x="2300288" y="5326063"/>
            <a:ext cx="6672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前庭阶外淋巴</a:t>
            </a:r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前庭膜</a:t>
            </a:r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内淋巴</a:t>
            </a:r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基底膜</a:t>
            </a:r>
          </a:p>
        </p:txBody>
      </p:sp>
      <p:sp>
        <p:nvSpPr>
          <p:cNvPr id="13" name="TextBox 41"/>
          <p:cNvSpPr txBox="1">
            <a:spLocks noChangeArrowheads="1"/>
          </p:cNvSpPr>
          <p:nvPr/>
        </p:nvSpPr>
        <p:spPr bwMode="auto">
          <a:xfrm>
            <a:off x="2300288" y="6019800"/>
            <a:ext cx="6053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前庭阶外淋巴</a:t>
            </a:r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蜗孔</a:t>
            </a:r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鼓阶</a:t>
            </a:r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基底膜</a:t>
            </a:r>
          </a:p>
        </p:txBody>
      </p:sp>
      <p:pic>
        <p:nvPicPr>
          <p:cNvPr id="14" name="Picture 26" descr="蜗管的横切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1181100"/>
            <a:ext cx="40116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任意多边形 14"/>
          <p:cNvSpPr/>
          <p:nvPr/>
        </p:nvSpPr>
        <p:spPr>
          <a:xfrm>
            <a:off x="4451350" y="2133600"/>
            <a:ext cx="1009650" cy="827088"/>
          </a:xfrm>
          <a:custGeom>
            <a:avLst/>
            <a:gdLst>
              <a:gd name="connsiteX0" fmla="*/ 0 w 1009650"/>
              <a:gd name="connsiteY0" fmla="*/ 483407 h 827690"/>
              <a:gd name="connsiteX1" fmla="*/ 247650 w 1009650"/>
              <a:gd name="connsiteY1" fmla="*/ 826307 h 827690"/>
              <a:gd name="connsiteX2" fmla="*/ 228600 w 1009650"/>
              <a:gd name="connsiteY2" fmla="*/ 369107 h 827690"/>
              <a:gd name="connsiteX3" fmla="*/ 438150 w 1009650"/>
              <a:gd name="connsiteY3" fmla="*/ 578657 h 827690"/>
              <a:gd name="connsiteX4" fmla="*/ 514350 w 1009650"/>
              <a:gd name="connsiteY4" fmla="*/ 616757 h 827690"/>
              <a:gd name="connsiteX5" fmla="*/ 419100 w 1009650"/>
              <a:gd name="connsiteY5" fmla="*/ 140507 h 827690"/>
              <a:gd name="connsiteX6" fmla="*/ 704850 w 1009650"/>
              <a:gd name="connsiteY6" fmla="*/ 407207 h 827690"/>
              <a:gd name="connsiteX7" fmla="*/ 857250 w 1009650"/>
              <a:gd name="connsiteY7" fmla="*/ 502457 h 827690"/>
              <a:gd name="connsiteX8" fmla="*/ 723900 w 1009650"/>
              <a:gd name="connsiteY8" fmla="*/ 7157 h 827690"/>
              <a:gd name="connsiteX9" fmla="*/ 1009650 w 1009650"/>
              <a:gd name="connsiteY9" fmla="*/ 254807 h 82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9650" h="827690">
                <a:moveTo>
                  <a:pt x="0" y="483407"/>
                </a:moveTo>
                <a:cubicBezTo>
                  <a:pt x="104775" y="664382"/>
                  <a:pt x="209550" y="845357"/>
                  <a:pt x="247650" y="826307"/>
                </a:cubicBezTo>
                <a:cubicBezTo>
                  <a:pt x="285750" y="807257"/>
                  <a:pt x="196850" y="410382"/>
                  <a:pt x="228600" y="369107"/>
                </a:cubicBezTo>
                <a:cubicBezTo>
                  <a:pt x="260350" y="327832"/>
                  <a:pt x="390525" y="537382"/>
                  <a:pt x="438150" y="578657"/>
                </a:cubicBezTo>
                <a:cubicBezTo>
                  <a:pt x="485775" y="619932"/>
                  <a:pt x="517525" y="689782"/>
                  <a:pt x="514350" y="616757"/>
                </a:cubicBezTo>
                <a:cubicBezTo>
                  <a:pt x="511175" y="543732"/>
                  <a:pt x="387350" y="175432"/>
                  <a:pt x="419100" y="140507"/>
                </a:cubicBezTo>
                <a:cubicBezTo>
                  <a:pt x="450850" y="105582"/>
                  <a:pt x="631825" y="346882"/>
                  <a:pt x="704850" y="407207"/>
                </a:cubicBezTo>
                <a:cubicBezTo>
                  <a:pt x="777875" y="467532"/>
                  <a:pt x="854075" y="569132"/>
                  <a:pt x="857250" y="502457"/>
                </a:cubicBezTo>
                <a:cubicBezTo>
                  <a:pt x="860425" y="435782"/>
                  <a:pt x="698500" y="48432"/>
                  <a:pt x="723900" y="7157"/>
                </a:cubicBezTo>
                <a:cubicBezTo>
                  <a:pt x="749300" y="-34118"/>
                  <a:pt x="879475" y="110344"/>
                  <a:pt x="1009650" y="254807"/>
                </a:cubicBezTo>
              </a:path>
            </a:pathLst>
          </a:custGeom>
          <a:noFill/>
          <a:ln w="41275" cap="flat" cmpd="sng" algn="ctr">
            <a:solidFill>
              <a:srgbClr val="0000FF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800" kern="0">
              <a:solidFill>
                <a:prstClr val="white"/>
              </a:solidFill>
              <a:latin typeface="Cambria"/>
              <a:ea typeface="华文楷体" panose="02010600040101010101" pitchFamily="2" charset="-122"/>
            </a:endParaRPr>
          </a:p>
        </p:txBody>
      </p:sp>
      <p:cxnSp>
        <p:nvCxnSpPr>
          <p:cNvPr id="16" name="曲线连接符 15"/>
          <p:cNvCxnSpPr>
            <a:cxnSpLocks noChangeShapeType="1"/>
          </p:cNvCxnSpPr>
          <p:nvPr/>
        </p:nvCxnSpPr>
        <p:spPr bwMode="auto">
          <a:xfrm>
            <a:off x="5635625" y="2133600"/>
            <a:ext cx="796925" cy="577850"/>
          </a:xfrm>
          <a:prstGeom prst="curvedConnector3">
            <a:avLst>
              <a:gd name="adj1" fmla="val 50000"/>
            </a:avLst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曲线连接符 16"/>
          <p:cNvCxnSpPr>
            <a:cxnSpLocks noChangeShapeType="1"/>
          </p:cNvCxnSpPr>
          <p:nvPr/>
        </p:nvCxnSpPr>
        <p:spPr bwMode="auto">
          <a:xfrm rot="5400000">
            <a:off x="6223000" y="2921000"/>
            <a:ext cx="666750" cy="247650"/>
          </a:xfrm>
          <a:prstGeom prst="curvedConnector3">
            <a:avLst>
              <a:gd name="adj1" fmla="val 50000"/>
            </a:avLst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曲线连接符 17"/>
          <p:cNvCxnSpPr>
            <a:cxnSpLocks noChangeShapeType="1"/>
          </p:cNvCxnSpPr>
          <p:nvPr/>
        </p:nvCxnSpPr>
        <p:spPr bwMode="auto">
          <a:xfrm rot="5400000" flipH="1" flipV="1">
            <a:off x="5480844" y="4196556"/>
            <a:ext cx="914400" cy="192088"/>
          </a:xfrm>
          <a:prstGeom prst="curvedConnector3">
            <a:avLst>
              <a:gd name="adj1" fmla="val 50000"/>
            </a:avLst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836231" y="409424"/>
            <a:ext cx="7554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eaLnBrk="0" hangingPunct="0">
              <a:defRPr sz="3600"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defRPr/>
            </a:pPr>
            <a:r>
              <a:rPr lang="en-US" altLang="zh-CN" kern="0" dirty="0" err="1">
                <a:solidFill>
                  <a:prstClr val="black"/>
                </a:solidFill>
              </a:rPr>
              <a:t>Q2</a:t>
            </a:r>
            <a:r>
              <a:rPr lang="zh-CN" altLang="en-US" kern="0" dirty="0">
                <a:solidFill>
                  <a:prstClr val="black"/>
                </a:solidFill>
              </a:rPr>
              <a:t>：外淋巴的流动如何影响基底膜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7.3|0.1|0.1|0.1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3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6699"/>
        </a:dk2>
        <a:lt2>
          <a:srgbClr val="808080"/>
        </a:lt2>
        <a:accent1>
          <a:srgbClr val="56AAB7"/>
        </a:accent1>
        <a:accent2>
          <a:srgbClr val="6C97EE"/>
        </a:accent2>
        <a:accent3>
          <a:srgbClr val="FFFFFF"/>
        </a:accent3>
        <a:accent4>
          <a:srgbClr val="000000"/>
        </a:accent4>
        <a:accent5>
          <a:srgbClr val="B4D2D8"/>
        </a:accent5>
        <a:accent6>
          <a:srgbClr val="6188D8"/>
        </a:accent6>
        <a:hlink>
          <a:srgbClr val="A8D050"/>
        </a:hlink>
        <a:folHlink>
          <a:srgbClr val="EFB4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4E4E90"/>
        </a:dk2>
        <a:lt2>
          <a:srgbClr val="808080"/>
        </a:lt2>
        <a:accent1>
          <a:srgbClr val="99954D"/>
        </a:accent1>
        <a:accent2>
          <a:srgbClr val="44A8CC"/>
        </a:accent2>
        <a:accent3>
          <a:srgbClr val="FFFFFF"/>
        </a:accent3>
        <a:accent4>
          <a:srgbClr val="000000"/>
        </a:accent4>
        <a:accent5>
          <a:srgbClr val="CAC8B2"/>
        </a:accent5>
        <a:accent6>
          <a:srgbClr val="3D98B9"/>
        </a:accent6>
        <a:hlink>
          <a:srgbClr val="817EB7"/>
        </a:hlink>
        <a:folHlink>
          <a:srgbClr val="D28E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7E760C"/>
        </a:dk2>
        <a:lt2>
          <a:srgbClr val="808080"/>
        </a:lt2>
        <a:accent1>
          <a:srgbClr val="44A8CC"/>
        </a:accent1>
        <a:accent2>
          <a:srgbClr val="2A9F84"/>
        </a:accent2>
        <a:accent3>
          <a:srgbClr val="FFFFFF"/>
        </a:accent3>
        <a:accent4>
          <a:srgbClr val="000000"/>
        </a:accent4>
        <a:accent5>
          <a:srgbClr val="B0D1E2"/>
        </a:accent5>
        <a:accent6>
          <a:srgbClr val="259077"/>
        </a:accent6>
        <a:hlink>
          <a:srgbClr val="F67F61"/>
        </a:hlink>
        <a:folHlink>
          <a:srgbClr val="FBB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自定义设计方案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自定义设计方案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9368</TotalTime>
  <Words>3208</Words>
  <Application>Microsoft Office PowerPoint</Application>
  <PresentationFormat>宽屏</PresentationFormat>
  <Paragraphs>811</Paragraphs>
  <Slides>112</Slides>
  <Notes>7</Notes>
  <HiddenSlides>0</HiddenSlides>
  <MMClips>7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112</vt:i4>
      </vt:variant>
    </vt:vector>
  </HeadingPairs>
  <TitlesOfParts>
    <vt:vector size="138" baseType="lpstr">
      <vt:lpstr>黑体</vt:lpstr>
      <vt:lpstr>黑体</vt:lpstr>
      <vt:lpstr>华文行楷</vt:lpstr>
      <vt:lpstr>华文楷体</vt:lpstr>
      <vt:lpstr>经典综艺体简</vt:lpstr>
      <vt:lpstr>楷体_GB2312</vt:lpstr>
      <vt:lpstr>隶书</vt:lpstr>
      <vt:lpstr>宋体</vt:lpstr>
      <vt:lpstr>微软雅黑</vt:lpstr>
      <vt:lpstr>Arial</vt:lpstr>
      <vt:lpstr>Calibri</vt:lpstr>
      <vt:lpstr>Calibri Light</vt:lpstr>
      <vt:lpstr>Cambria</vt:lpstr>
      <vt:lpstr>Comic Sans MS</vt:lpstr>
      <vt:lpstr>Corbel</vt:lpstr>
      <vt:lpstr>Franklin Gothic Book</vt:lpstr>
      <vt:lpstr>Maiandra GD</vt:lpstr>
      <vt:lpstr>Tahoma</vt:lpstr>
      <vt:lpstr>Times New Roman</vt:lpstr>
      <vt:lpstr>Wingdings</vt:lpstr>
      <vt:lpstr>Office 主题</vt:lpstr>
      <vt:lpstr>1_主题3</vt:lpstr>
      <vt:lpstr>自定义设计方案</vt:lpstr>
      <vt:lpstr>1_Office 主题​​</vt:lpstr>
      <vt:lpstr>1_自定义设计方案</vt:lpstr>
      <vt:lpstr>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虹膜  iris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646</cp:revision>
  <dcterms:created xsi:type="dcterms:W3CDTF">2015-09-17T08:49:54Z</dcterms:created>
  <dcterms:modified xsi:type="dcterms:W3CDTF">2018-04-26T01:42:30Z</dcterms:modified>
</cp:coreProperties>
</file>